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0" r:id="rId28"/>
    <p:sldId id="281" r:id="rId29"/>
    <p:sldId id="279" r:id="rId30"/>
    <p:sldId id="258" r:id="rId3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BC33"/>
    <a:srgbClr val="585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7518" y="562526"/>
            <a:ext cx="7632442" cy="2387600"/>
          </a:xfrm>
        </p:spPr>
        <p:txBody>
          <a:bodyPr anchor="b"/>
          <a:lstStyle>
            <a:lvl1pPr algn="l">
              <a:defRPr sz="60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37516" y="4152122"/>
            <a:ext cx="7632444" cy="1105678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12" y="5257800"/>
            <a:ext cx="2350013" cy="11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5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131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218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841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1268963"/>
          </a:xfrm>
          <a:prstGeom prst="rect">
            <a:avLst/>
          </a:prstGeom>
          <a:solidFill>
            <a:srgbClr val="96B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02" y="242596"/>
            <a:ext cx="11523306" cy="81176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2192000" cy="4777274"/>
          </a:xfrm>
          <a:noFill/>
        </p:spPr>
        <p:txBody>
          <a:bodyPr/>
          <a:lstStyle>
            <a:lvl1pPr marL="269875" indent="0"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167" y="6195062"/>
            <a:ext cx="4071833" cy="54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98" y="6105398"/>
            <a:ext cx="478537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268963"/>
          </a:xfrm>
          <a:prstGeom prst="rect">
            <a:avLst/>
          </a:prstGeom>
          <a:solidFill>
            <a:srgbClr val="96B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5902" y="242596"/>
            <a:ext cx="11523306" cy="81176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hr-HR" dirty="0" smtClean="0"/>
              <a:t>Hvala na pažnji!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167" y="6213724"/>
            <a:ext cx="4071833" cy="54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2" y="6124060"/>
            <a:ext cx="478537" cy="719329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 userDrawn="1"/>
        </p:nvSpPr>
        <p:spPr>
          <a:xfrm>
            <a:off x="7557796" y="1778014"/>
            <a:ext cx="4222666" cy="3905250"/>
          </a:xfrm>
          <a:prstGeom prst="rect">
            <a:avLst/>
          </a:prstGeom>
          <a:solidFill>
            <a:srgbClr val="96BC33"/>
          </a:solidFill>
        </p:spPr>
        <p:txBody>
          <a:bodyPr vert="horz" lIns="360000" tIns="45720" rIns="432000" bIns="45720" rtlCol="0" anchor="ctr">
            <a:normAutofit fontScale="70000" lnSpcReduction="20000"/>
          </a:bodyPr>
          <a:lstStyle>
            <a:lvl1pPr marL="2698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hr-HR" b="1" cap="all" dirty="0" smtClean="0">
                <a:solidFill>
                  <a:schemeClr val="bg1"/>
                </a:solidFill>
              </a:rPr>
              <a:t>Agencija za plaćanja u poljoprivredi, ribarstvu i ruralnom razvoju  </a:t>
            </a:r>
          </a:p>
          <a:p>
            <a:pPr marL="271463">
              <a:lnSpc>
                <a:spcPct val="120000"/>
              </a:lnSpc>
              <a:buFont typeface="Arial" panose="020B0604020202020204" pitchFamily="34" charset="0"/>
              <a:buNone/>
            </a:pPr>
            <a:endParaRPr lang="hr-HR" sz="1400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Ulica grada Vukovara 269d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10 000 Zagreb</a:t>
            </a:r>
          </a:p>
          <a:p>
            <a:endParaRPr lang="hr-HR" sz="1400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+385 1 6002 700 (centrala) 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+385 1 6002 742 (informiranje</a:t>
            </a:r>
            <a:r>
              <a:rPr lang="hr-HR" dirty="0" smtClean="0">
                <a:solidFill>
                  <a:schemeClr val="bg1"/>
                </a:solidFill>
              </a:rPr>
              <a:t>)</a:t>
            </a:r>
          </a:p>
          <a:p>
            <a:endParaRPr lang="hr-HR" sz="1400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www.apprrr.hr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 smtClean="0">
                <a:solidFill>
                  <a:schemeClr val="bg1"/>
                </a:solidFill>
              </a:rPr>
              <a:t>info@apprrr.hr</a:t>
            </a:r>
            <a:endParaRPr lang="hr-HR" sz="2600" dirty="0">
              <a:solidFill>
                <a:schemeClr val="bg1"/>
              </a:solidFill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 userDrawn="1"/>
        </p:nvPicPr>
        <p:blipFill rotWithShape="1">
          <a:blip r:embed="rId4"/>
          <a:srcRect r="6389"/>
          <a:stretch/>
        </p:blipFill>
        <p:spPr>
          <a:xfrm>
            <a:off x="478537" y="1743886"/>
            <a:ext cx="5929438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28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705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128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193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656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135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498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13A0C-3612-4ECC-8C30-362E3DB22A98}" type="datetimeFigureOut">
              <a:rPr lang="hr-HR" smtClean="0"/>
              <a:t>06.03.2018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766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7518" y="1395046"/>
            <a:ext cx="7632442" cy="2461846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sz="4400" b="1" dirty="0" smtClean="0">
                <a:solidFill>
                  <a:schemeClr val="accent6">
                    <a:lumMod val="50000"/>
                  </a:schemeClr>
                </a:solidFill>
              </a:rPr>
              <a:t>Priprema </a:t>
            </a:r>
            <a:r>
              <a:rPr lang="hr-HR" sz="4400" b="1" dirty="0">
                <a:solidFill>
                  <a:schemeClr val="accent6">
                    <a:lumMod val="50000"/>
                  </a:schemeClr>
                </a:solidFill>
              </a:rPr>
              <a:t>i provedba postupka javne nabave u sklopu projekta financiranog iz Mjere 7 </a:t>
            </a:r>
            <a:r>
              <a:rPr lang="hr-HR" b="1" dirty="0"/>
              <a:t/>
            </a:r>
            <a:br>
              <a:rPr lang="hr-HR" b="1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37516" y="4152121"/>
            <a:ext cx="7632444" cy="2061109"/>
          </a:xfrm>
        </p:spPr>
        <p:txBody>
          <a:bodyPr>
            <a:normAutofit fontScale="85000" lnSpcReduction="20000"/>
          </a:bodyPr>
          <a:lstStyle/>
          <a:p>
            <a:r>
              <a:rPr lang="hr-HR" sz="3500" b="1" dirty="0">
                <a:solidFill>
                  <a:schemeClr val="accent6">
                    <a:lumMod val="50000"/>
                  </a:schemeClr>
                </a:solidFill>
              </a:rPr>
              <a:t>Priprema dokumentacije o </a:t>
            </a:r>
            <a:r>
              <a:rPr lang="hr-HR" sz="3500" b="1" dirty="0" smtClean="0">
                <a:solidFill>
                  <a:schemeClr val="accent6">
                    <a:lumMod val="50000"/>
                  </a:schemeClr>
                </a:solidFill>
              </a:rPr>
              <a:t>nabavi</a:t>
            </a:r>
          </a:p>
          <a:p>
            <a:endParaRPr lang="hr-HR" sz="3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hr-HR" sz="35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hr-HR" sz="2500" b="1" dirty="0" smtClean="0">
                <a:solidFill>
                  <a:schemeClr val="accent6">
                    <a:lumMod val="50000"/>
                  </a:schemeClr>
                </a:solidFill>
              </a:rPr>
              <a:t>Maja Tadić Bubnjić</a:t>
            </a:r>
          </a:p>
          <a:p>
            <a:r>
              <a:rPr lang="hr-HR" sz="2500" b="1" dirty="0" smtClean="0">
                <a:solidFill>
                  <a:schemeClr val="accent6">
                    <a:lumMod val="50000"/>
                  </a:schemeClr>
                </a:solidFill>
              </a:rPr>
              <a:t>Voditeljica Službe za javnu nabavu</a:t>
            </a:r>
            <a:endParaRPr lang="hr-HR" sz="25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36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0292" y="815546"/>
            <a:ext cx="9008916" cy="238814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Priprema dokumentacije o nabavi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590638" cy="47772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hr-HR" dirty="0" smtClean="0"/>
          </a:p>
          <a:p>
            <a:pPr lvl="0">
              <a:buNone/>
            </a:pPr>
            <a:r>
              <a:rPr lang="hr-HR" b="1" dirty="0" smtClean="0"/>
              <a:t>2) SADRŽAJ </a:t>
            </a:r>
            <a:r>
              <a:rPr lang="hr-HR" b="1" dirty="0"/>
              <a:t>DOKUMENTACIJE O NABAVI</a:t>
            </a:r>
            <a:endParaRPr lang="hr-HR" dirty="0"/>
          </a:p>
          <a:p>
            <a:pPr lvl="1"/>
            <a:r>
              <a:rPr lang="hr-HR" dirty="0"/>
              <a:t>dokumentacija o nabavi (</a:t>
            </a:r>
            <a:r>
              <a:rPr lang="hr-HR" dirty="0" err="1"/>
              <a:t>DoN</a:t>
            </a:r>
            <a:r>
              <a:rPr lang="hr-HR" dirty="0"/>
              <a:t>) – jasna, precizna, razumljiva i nedvojbena</a:t>
            </a:r>
          </a:p>
          <a:p>
            <a:pPr lvl="1"/>
            <a:r>
              <a:rPr lang="hr-HR" dirty="0"/>
              <a:t>Pravilnik o dokumentaciji o nabavi te ponudi u postupcima javne nabave (NN 65/2017) u čl. 2 propisuje sadržaj </a:t>
            </a:r>
            <a:r>
              <a:rPr lang="hr-HR" dirty="0" err="1" smtClean="0"/>
              <a:t>DoN</a:t>
            </a:r>
            <a:r>
              <a:rPr lang="hr-HR" dirty="0" smtClean="0"/>
              <a:t> (</a:t>
            </a:r>
            <a:r>
              <a:rPr lang="hr-HR" i="1" dirty="0" smtClean="0"/>
              <a:t>tablica sa sadržajem </a:t>
            </a:r>
            <a:r>
              <a:rPr lang="hr-HR" i="1" dirty="0" err="1" smtClean="0"/>
              <a:t>DoN</a:t>
            </a:r>
            <a:r>
              <a:rPr lang="hr-HR" i="1" dirty="0" smtClean="0"/>
              <a:t> dostupna je na web stranicama APPRRR</a:t>
            </a:r>
            <a:r>
              <a:rPr lang="hr-HR" dirty="0" smtClean="0"/>
              <a:t>)</a:t>
            </a:r>
          </a:p>
          <a:p>
            <a:pPr marL="457200" lvl="1" indent="0">
              <a:buNone/>
            </a:pPr>
            <a:endParaRPr lang="hr-HR" dirty="0"/>
          </a:p>
          <a:p>
            <a:pPr lvl="0">
              <a:buNone/>
            </a:pPr>
            <a:r>
              <a:rPr lang="hr-HR" b="1" dirty="0" smtClean="0"/>
              <a:t>a) Opći </a:t>
            </a:r>
            <a:r>
              <a:rPr lang="hr-HR" b="1" dirty="0"/>
              <a:t>podaci – najčešće greške</a:t>
            </a:r>
            <a:endParaRPr lang="hr-HR" dirty="0"/>
          </a:p>
          <a:p>
            <a:pPr lvl="1"/>
            <a:r>
              <a:rPr lang="hr-HR" u="sng" dirty="0"/>
              <a:t>popis gospodarskih subjekata s kojima je korisnik u sukobu interesa ili navod da isti ne postoje</a:t>
            </a:r>
            <a:endParaRPr lang="hr-HR" dirty="0"/>
          </a:p>
          <a:p>
            <a:pPr lvl="2"/>
            <a:r>
              <a:rPr lang="hr-HR" dirty="0"/>
              <a:t>korisnici u dosjeu predmeta prilikom predaje na ex-</a:t>
            </a:r>
            <a:r>
              <a:rPr lang="hr-HR" dirty="0" err="1"/>
              <a:t>ante</a:t>
            </a:r>
            <a:r>
              <a:rPr lang="hr-HR" dirty="0"/>
              <a:t> kontrolu nacrta </a:t>
            </a:r>
            <a:r>
              <a:rPr lang="hr-HR" dirty="0" err="1"/>
              <a:t>DoN</a:t>
            </a:r>
            <a:r>
              <a:rPr lang="hr-HR" dirty="0"/>
              <a:t> dostavljaju za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sve predstavnike </a:t>
            </a:r>
            <a:r>
              <a:rPr lang="hr-HR" dirty="0"/>
              <a:t>naručitelja koji su uključeni u provedbu postupka javne nabave izjave o postojanju ili nepostojanju sukoba interesa – potrebno uključiti i osobe koje izrađuju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tehnički dio</a:t>
            </a:r>
            <a:r>
              <a:rPr lang="hr-HR" dirty="0"/>
              <a:t> dokumentacije , odnosno sve osobe iz odluke o imenovanju stručnog povjerenstva za konkretni postupka javne nabave (čl. 75. do 83. ZJN) </a:t>
            </a:r>
          </a:p>
          <a:p>
            <a:pPr lvl="2"/>
            <a:r>
              <a:rPr lang="hr-HR" dirty="0"/>
              <a:t>popis gospodarskih subjekata </a:t>
            </a:r>
            <a:r>
              <a:rPr lang="hr-HR" b="1" dirty="0"/>
              <a:t>ne</a:t>
            </a:r>
            <a:r>
              <a:rPr lang="hr-HR" dirty="0"/>
              <a:t> zamjenjuje potpisane izjave o postojanju ili nepostojanju sukoba interesa već je iste potrebno dostaviti radi provjere navoda iz </a:t>
            </a:r>
            <a:r>
              <a:rPr lang="hr-HR" dirty="0" err="1" smtClean="0"/>
              <a:t>DoN</a:t>
            </a:r>
            <a:endParaRPr lang="hr-HR" dirty="0" smtClean="0"/>
          </a:p>
          <a:p>
            <a:pPr lvl="2"/>
            <a:r>
              <a:rPr lang="hr-HR" u="sng" dirty="0" smtClean="0"/>
              <a:t>često </a:t>
            </a:r>
            <a:r>
              <a:rPr lang="hr-HR" u="sng" dirty="0" err="1"/>
              <a:t>DoN</a:t>
            </a:r>
            <a:r>
              <a:rPr lang="hr-HR" u="sng" dirty="0"/>
              <a:t> ne sadrži i odredbe informacije provodi li se ili ne dinamički sustav nabave ili navode o elektroničkoj </a:t>
            </a:r>
            <a:r>
              <a:rPr lang="hr-HR" u="sng" dirty="0" smtClean="0"/>
              <a:t>dražbi ili o sustavu kvalifikacije (primjenjivo kod sektorskih naručitelja)</a:t>
            </a:r>
            <a:endParaRPr lang="hr-HR" dirty="0"/>
          </a:p>
          <a:p>
            <a:pPr lvl="1"/>
            <a:endParaRPr lang="hr-HR" dirty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4400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1892"/>
            <a:ext cx="11859208" cy="98854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Podaci o predmetu nabave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343503" cy="4777274"/>
          </a:xfrm>
        </p:spPr>
        <p:txBody>
          <a:bodyPr/>
          <a:lstStyle/>
          <a:p>
            <a:endParaRPr lang="hr-HR" dirty="0" smtClean="0"/>
          </a:p>
          <a:p>
            <a:pPr>
              <a:buNone/>
            </a:pPr>
            <a:r>
              <a:rPr lang="hr-HR" b="1" dirty="0" smtClean="0"/>
              <a:t>b) podaci </a:t>
            </a:r>
            <a:r>
              <a:rPr lang="hr-HR" b="1" dirty="0"/>
              <a:t>o predmetu nabave</a:t>
            </a:r>
            <a:endParaRPr lang="hr-HR" dirty="0"/>
          </a:p>
          <a:p>
            <a:pPr lvl="1"/>
            <a:r>
              <a:rPr lang="hr-HR" dirty="0"/>
              <a:t>nedostaje navod o tome je li predmet nabave podijeljen na grupe – ako nema grupa </a:t>
            </a:r>
            <a:r>
              <a:rPr lang="hr-HR" dirty="0" smtClean="0"/>
              <a:t>potrebno </a:t>
            </a:r>
            <a:r>
              <a:rPr lang="hr-HR" dirty="0"/>
              <a:t>kratko </a:t>
            </a:r>
            <a:r>
              <a:rPr lang="hr-HR" dirty="0" smtClean="0"/>
              <a:t>obrazloženje</a:t>
            </a:r>
            <a:endParaRPr lang="hr-HR" dirty="0"/>
          </a:p>
          <a:p>
            <a:pPr lvl="1"/>
            <a:r>
              <a:rPr lang="hr-HR" dirty="0"/>
              <a:t>podaci o količini predmeta nabave (točna ili okvirna); količine </a:t>
            </a:r>
            <a:r>
              <a:rPr lang="hr-HR" dirty="0" smtClean="0"/>
              <a:t>se određuju </a:t>
            </a:r>
            <a:r>
              <a:rPr lang="hr-HR" dirty="0"/>
              <a:t>sukladno </a:t>
            </a:r>
            <a:r>
              <a:rPr lang="hr-HR" dirty="0" smtClean="0"/>
              <a:t>troškovniku</a:t>
            </a:r>
          </a:p>
          <a:p>
            <a:pPr marL="457200" lvl="1" indent="0">
              <a:buNone/>
            </a:pPr>
            <a:endParaRPr lang="hr-HR" dirty="0"/>
          </a:p>
          <a:p>
            <a:pPr lvl="1"/>
            <a:r>
              <a:rPr lang="hr-HR" u="sng" dirty="0"/>
              <a:t>troškovnik</a:t>
            </a:r>
            <a:endParaRPr lang="hr-HR" dirty="0"/>
          </a:p>
          <a:p>
            <a:pPr lvl="2"/>
            <a:r>
              <a:rPr lang="hr-HR" dirty="0"/>
              <a:t>potpis i pečat ponuditelja nije potreban – ne stavljati u predložak</a:t>
            </a:r>
          </a:p>
          <a:p>
            <a:pPr lvl="2"/>
            <a:r>
              <a:rPr lang="hr-HR" dirty="0"/>
              <a:t>kriteriji za ocjenu jednakovrijednosti-preporuka koristiti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isključivo iznimno </a:t>
            </a:r>
            <a:r>
              <a:rPr lang="hr-HR" dirty="0"/>
              <a:t>(</a:t>
            </a:r>
            <a:r>
              <a:rPr lang="hr-HR" dirty="0" err="1"/>
              <a:t>čl</a:t>
            </a:r>
            <a:r>
              <a:rPr lang="hr-HR" dirty="0"/>
              <a:t> </a:t>
            </a:r>
            <a:r>
              <a:rPr lang="hr-HR" dirty="0" smtClean="0"/>
              <a:t>209</a:t>
            </a:r>
            <a:r>
              <a:rPr lang="hr-HR" dirty="0"/>
              <a:t>. do 211. ZJN). Osoba koja izrađuje tehnički dio dokumentacije ujedno propisuje i </a:t>
            </a:r>
            <a:r>
              <a:rPr lang="hr-HR" dirty="0" smtClean="0"/>
              <a:t>kriterije jednakovrijednosti (tehnički stručnjaci)</a:t>
            </a:r>
            <a:endParaRPr lang="hr-HR" dirty="0"/>
          </a:p>
          <a:p>
            <a:pPr lvl="1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8848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0086" y="840258"/>
            <a:ext cx="12139294" cy="214101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Osnove za isključenje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261124" cy="4777274"/>
          </a:xfrm>
        </p:spPr>
        <p:txBody>
          <a:bodyPr/>
          <a:lstStyle/>
          <a:p>
            <a:pPr lvl="0">
              <a:buNone/>
            </a:pPr>
            <a:endParaRPr lang="hr-HR" b="1" dirty="0" smtClean="0"/>
          </a:p>
          <a:p>
            <a:pPr lvl="0">
              <a:buNone/>
            </a:pPr>
            <a:r>
              <a:rPr lang="hr-HR" b="1" dirty="0" smtClean="0"/>
              <a:t>c) osnove </a:t>
            </a:r>
            <a:r>
              <a:rPr lang="hr-HR" b="1" dirty="0"/>
              <a:t>za </a:t>
            </a:r>
            <a:r>
              <a:rPr lang="hr-HR" b="1" dirty="0" smtClean="0"/>
              <a:t>isključenje</a:t>
            </a:r>
            <a:endParaRPr lang="hr-HR" dirty="0"/>
          </a:p>
          <a:p>
            <a:pPr lvl="1"/>
            <a:r>
              <a:rPr lang="hr-HR" u="sng" dirty="0"/>
              <a:t>obvezni razlozi isključenja</a:t>
            </a:r>
            <a:endParaRPr lang="hr-HR" dirty="0"/>
          </a:p>
          <a:p>
            <a:pPr lvl="2"/>
            <a:r>
              <a:rPr lang="hr-HR" dirty="0"/>
              <a:t>nekažnjavanje i nepodmirenje poreznih obveza i doprinosa za mirovinsko i zdravstveno osiguranje – navesti odredbe posebno za rezidente i za </a:t>
            </a:r>
            <a:r>
              <a:rPr lang="hr-HR" dirty="0" err="1"/>
              <a:t>nerezidente</a:t>
            </a:r>
            <a:endParaRPr lang="hr-HR" dirty="0"/>
          </a:p>
          <a:p>
            <a:pPr lvl="2"/>
            <a:r>
              <a:rPr lang="hr-HR" dirty="0"/>
              <a:t>izjavu o nekažnjavanju daje osoba po zakonu ovlaštena za zastupanje gospodarskog subjekta i to za gospodarski subjekt i za sve osobe koje su članovi upravnog upravljačkog ili nadzornog tijela ili imaju ovlasti zastupanja, donošenja odluka ili nadzora gospodarskog subjekta </a:t>
            </a:r>
          </a:p>
          <a:p>
            <a:pPr lvl="2"/>
            <a:r>
              <a:rPr lang="hr-HR" dirty="0"/>
              <a:t>preliminarno se dostavlja ESPD – za svakog člana zajednice zasebno i za svakog </a:t>
            </a:r>
            <a:r>
              <a:rPr lang="hr-HR" dirty="0" err="1"/>
              <a:t>podugovaratelja</a:t>
            </a:r>
            <a:endParaRPr lang="hr-HR" dirty="0"/>
          </a:p>
          <a:p>
            <a:pPr lvl="2"/>
            <a:r>
              <a:rPr lang="hr-HR" dirty="0"/>
              <a:t>ažurirani dokazi: izvadak iz kaznene evidencije, izjava o nekažnjavanju (prilog </a:t>
            </a:r>
            <a:r>
              <a:rPr lang="hr-HR" dirty="0" err="1"/>
              <a:t>DoN</a:t>
            </a:r>
            <a:r>
              <a:rPr lang="hr-HR" dirty="0"/>
              <a:t>) , potvrda porezne uprave</a:t>
            </a:r>
          </a:p>
          <a:p>
            <a:pPr lvl="2"/>
            <a:r>
              <a:rPr lang="hr-HR" dirty="0"/>
              <a:t>dostava ažuriranih dokaza traži se od ponuditelja koji je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podnio ekonomski najpovoljniju </a:t>
            </a: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ponudu 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hr-HR" b="1" dirty="0"/>
              <a:t>NE</a:t>
            </a:r>
            <a:r>
              <a:rPr lang="hr-HR" dirty="0"/>
              <a:t> u ponudi nego prije donošenja odluke o odabiru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2043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7308"/>
            <a:ext cx="11859207" cy="82378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Osnove za isključenje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 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005751" cy="4777274"/>
          </a:xfrm>
        </p:spPr>
        <p:txBody>
          <a:bodyPr/>
          <a:lstStyle/>
          <a:p>
            <a:pPr>
              <a:buNone/>
            </a:pPr>
            <a:endParaRPr lang="hr-HR" dirty="0" smtClean="0"/>
          </a:p>
          <a:p>
            <a:pPr lvl="1"/>
            <a:r>
              <a:rPr lang="hr-HR" u="sng" dirty="0"/>
              <a:t>ostale osnove isključenja – opcije </a:t>
            </a:r>
            <a:r>
              <a:rPr lang="hr-HR" b="1" u="sng" dirty="0"/>
              <a:t>ne</a:t>
            </a:r>
            <a:r>
              <a:rPr lang="hr-HR" u="sng" dirty="0"/>
              <a:t> </a:t>
            </a:r>
            <a:r>
              <a:rPr lang="hr-HR" u="sng" dirty="0" smtClean="0"/>
              <a:t>obveza</a:t>
            </a:r>
            <a:endParaRPr lang="hr-HR" dirty="0"/>
          </a:p>
          <a:p>
            <a:pPr lvl="2"/>
            <a:r>
              <a:rPr lang="hr-HR" sz="2200" dirty="0"/>
              <a:t>u zapisniku o pregledu i ocjeni ponuda nema pisanog traga o tome je li i na koji način provjereno traženo – zaključuje se da korisnik nije izvršio pregled i ocjenu ponuda sukladno uvjetima i zahtjevima koje je propisao u </a:t>
            </a:r>
            <a:r>
              <a:rPr lang="hr-HR" sz="2200" dirty="0" err="1"/>
              <a:t>DoN</a:t>
            </a:r>
            <a:r>
              <a:rPr lang="hr-HR" sz="2200" dirty="0"/>
              <a:t> (može biti osnova za primjenu financijske korekcije)</a:t>
            </a:r>
          </a:p>
          <a:p>
            <a:pPr lvl="2"/>
            <a:r>
              <a:rPr lang="hr-HR" sz="2200" dirty="0"/>
              <a:t>preliminarno se dostavlja ESPD – za svakog člana zajednice zasebno i za svakog </a:t>
            </a:r>
            <a:r>
              <a:rPr lang="hr-HR" sz="2200" dirty="0" err="1"/>
              <a:t>podugovaratelja</a:t>
            </a:r>
            <a:endParaRPr lang="hr-HR" sz="2200" dirty="0"/>
          </a:p>
          <a:p>
            <a:pPr lvl="2"/>
            <a:r>
              <a:rPr lang="hr-HR" sz="2200" dirty="0"/>
              <a:t>ažurirani dokazi – najčešće ostaju nepropisani od strane </a:t>
            </a:r>
            <a:r>
              <a:rPr lang="hr-HR" sz="2200" dirty="0" smtClean="0"/>
              <a:t>korisnika imajući u vidu da ZJN iste propisuje samo za primjerice stečaj, likvidaciju…</a:t>
            </a:r>
            <a:endParaRPr lang="hr-HR" sz="2200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4561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5" y="242596"/>
            <a:ext cx="11727403" cy="147087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Kriterij za odabir gospodarskog subjekta (uvjeti sposobnosti)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467070" cy="4777274"/>
          </a:xfrm>
        </p:spPr>
        <p:txBody>
          <a:bodyPr/>
          <a:lstStyle/>
          <a:p>
            <a:pPr lvl="0">
              <a:buNone/>
            </a:pPr>
            <a:endParaRPr lang="hr-HR" b="1" dirty="0" smtClean="0"/>
          </a:p>
          <a:p>
            <a:pPr lvl="0">
              <a:buNone/>
            </a:pPr>
            <a:r>
              <a:rPr lang="hr-HR" b="1" dirty="0" smtClean="0"/>
              <a:t>d) kriterij </a:t>
            </a:r>
            <a:r>
              <a:rPr lang="hr-HR" b="1" dirty="0"/>
              <a:t>za odabir gospodarskog subjekta (uvjeti sposobnosti)</a:t>
            </a:r>
            <a:endParaRPr lang="hr-HR" dirty="0"/>
          </a:p>
          <a:p>
            <a:pPr lvl="0"/>
            <a:r>
              <a:rPr lang="hr-HR" u="sng" dirty="0" smtClean="0"/>
              <a:t> sposobnost </a:t>
            </a:r>
            <a:r>
              <a:rPr lang="hr-HR" u="sng" dirty="0"/>
              <a:t>za obavljanje profesionalne djelatnosti</a:t>
            </a:r>
            <a:r>
              <a:rPr lang="hr-HR" dirty="0"/>
              <a:t>-upis u registar u državi poslovnog </a:t>
            </a:r>
            <a:r>
              <a:rPr lang="hr-HR" dirty="0" err="1"/>
              <a:t>nastana</a:t>
            </a:r>
            <a:r>
              <a:rPr lang="hr-HR" dirty="0"/>
              <a:t> što </a:t>
            </a:r>
            <a:r>
              <a:rPr lang="hr-HR" b="1" dirty="0"/>
              <a:t>ne</a:t>
            </a:r>
            <a:r>
              <a:rPr lang="hr-HR" dirty="0"/>
              <a:t> uključuje registraciju za točno određenu djelatnost iz predmeta nabave- osobito bitna povreda postupka javne nabave</a:t>
            </a:r>
          </a:p>
          <a:p>
            <a:pPr lvl="2"/>
            <a:r>
              <a:rPr lang="hr-HR" dirty="0"/>
              <a:t>preliminarno se dostavlja ESPD – za svakog člana zajednice zasebno i za svakog </a:t>
            </a:r>
            <a:r>
              <a:rPr lang="hr-HR" dirty="0" err="1"/>
              <a:t>podugovaratelja</a:t>
            </a:r>
            <a:endParaRPr lang="hr-HR" dirty="0"/>
          </a:p>
          <a:p>
            <a:pPr lvl="2"/>
            <a:r>
              <a:rPr lang="hr-HR" dirty="0"/>
              <a:t>prilikom dokazivanja ovog uvjeta </a:t>
            </a:r>
            <a:r>
              <a:rPr lang="hr-HR" b="1" dirty="0"/>
              <a:t>nema</a:t>
            </a:r>
            <a:r>
              <a:rPr lang="hr-HR" dirty="0"/>
              <a:t> oslanjanja na sposobnost drugih gospodarskih subjekata</a:t>
            </a:r>
          </a:p>
          <a:p>
            <a:pPr lvl="2"/>
            <a:r>
              <a:rPr lang="hr-HR" dirty="0"/>
              <a:t>ažurirani dokazi traže se od ponuditelja koji je podnio ekonomski najpovoljniju </a:t>
            </a:r>
            <a:r>
              <a:rPr lang="hr-HR" dirty="0" smtClean="0"/>
              <a:t>ponudu</a:t>
            </a:r>
          </a:p>
          <a:p>
            <a:pPr lvl="2"/>
            <a:endParaRPr lang="hr-HR" dirty="0"/>
          </a:p>
          <a:p>
            <a:pPr lvl="2"/>
            <a:r>
              <a:rPr lang="hr-HR" i="1" u="sng" dirty="0" smtClean="0"/>
              <a:t>Napomena</a:t>
            </a:r>
            <a:r>
              <a:rPr lang="hr-HR" i="1" dirty="0" smtClean="0"/>
              <a:t>: registracija za određenu djelatnost – uvjet izvršenja ugovora (paziti na odredbe za rezidente i </a:t>
            </a:r>
            <a:r>
              <a:rPr lang="hr-HR" i="1" dirty="0" err="1" smtClean="0"/>
              <a:t>nerezidente</a:t>
            </a:r>
            <a:r>
              <a:rPr lang="hr-HR" i="1" dirty="0" smtClean="0"/>
              <a:t>)</a:t>
            </a:r>
            <a:endParaRPr lang="hr-HR" i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6243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11" y="242596"/>
            <a:ext cx="11595597" cy="138025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Kriterij za odabir gospodarskog subjekta (uvjeti sposobnosti)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0808043" cy="4777274"/>
          </a:xfrm>
        </p:spPr>
        <p:txBody>
          <a:bodyPr/>
          <a:lstStyle/>
          <a:p>
            <a:endParaRPr lang="hr-HR" dirty="0" smtClean="0"/>
          </a:p>
          <a:p>
            <a:pPr lvl="0"/>
            <a:r>
              <a:rPr lang="hr-HR" u="sng" dirty="0" smtClean="0"/>
              <a:t> ekonomska </a:t>
            </a:r>
            <a:r>
              <a:rPr lang="hr-HR" u="sng" dirty="0"/>
              <a:t>i financijska sposobnost</a:t>
            </a:r>
            <a:endParaRPr lang="hr-HR" dirty="0"/>
          </a:p>
          <a:p>
            <a:pPr lvl="2"/>
            <a:r>
              <a:rPr lang="hr-HR" dirty="0"/>
              <a:t>može se odrediti ali ne mora – fakultativno </a:t>
            </a:r>
          </a:p>
          <a:p>
            <a:pPr lvl="2"/>
            <a:r>
              <a:rPr lang="hr-HR" dirty="0"/>
              <a:t>preliminarno se dostavlja ESPD – za svakog člana zajednice zasebno i za svakog </a:t>
            </a:r>
            <a:r>
              <a:rPr lang="hr-HR" dirty="0" err="1"/>
              <a:t>podugovaratelja</a:t>
            </a:r>
            <a:r>
              <a:rPr lang="hr-HR" dirty="0"/>
              <a:t> propisati ovisno o tome kako korisnik propiše u </a:t>
            </a:r>
            <a:r>
              <a:rPr lang="hr-HR" dirty="0" err="1"/>
              <a:t>DoN</a:t>
            </a:r>
            <a:r>
              <a:rPr lang="hr-HR" dirty="0"/>
              <a:t> da se dokazuje</a:t>
            </a:r>
          </a:p>
          <a:p>
            <a:pPr lvl="2"/>
            <a:r>
              <a:rPr lang="hr-HR" dirty="0"/>
              <a:t>jasno propisati koje dokumente gospodarski subjekti dostavljaju kao ažurirane dokaze (primjerice financijski izvještaji – iz zapisnika o pregledu i ocjeni ponuda mora biti razvidno koji dio financijskog izvješća je provjeren)</a:t>
            </a:r>
          </a:p>
          <a:p>
            <a:pPr lvl="2"/>
            <a:r>
              <a:rPr lang="hr-HR" dirty="0"/>
              <a:t>ažurirani dokazi traže se od ponuditelja koji je podnio ekonomski najpovoljniju </a:t>
            </a:r>
            <a:r>
              <a:rPr lang="hr-HR" dirty="0" smtClean="0"/>
              <a:t>ponudu</a:t>
            </a:r>
          </a:p>
          <a:p>
            <a:pPr lvl="2"/>
            <a:endParaRPr lang="hr-HR" dirty="0"/>
          </a:p>
          <a:p>
            <a:pPr lvl="2"/>
            <a:r>
              <a:rPr lang="hr-HR" i="1" u="sng" dirty="0" smtClean="0"/>
              <a:t>Napomena</a:t>
            </a:r>
            <a:r>
              <a:rPr lang="hr-HR" i="1" dirty="0" smtClean="0"/>
              <a:t>: osiguranje odgovornosti iz djelatnosti – uvjet ekonomske i financijske sposobnosti NE vrsta jamstva</a:t>
            </a:r>
            <a:endParaRPr lang="hr-HR" i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4574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596"/>
            <a:ext cx="11859208" cy="130611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Kriterij za odabir gospodarskog subjekta (uvjeti sposobnosti)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129319" cy="4777274"/>
          </a:xfrm>
        </p:spPr>
        <p:txBody>
          <a:bodyPr/>
          <a:lstStyle/>
          <a:p>
            <a:pPr>
              <a:buNone/>
            </a:pPr>
            <a:endParaRPr lang="hr-HR" dirty="0" smtClean="0"/>
          </a:p>
          <a:p>
            <a:pPr lvl="0"/>
            <a:r>
              <a:rPr lang="hr-HR" dirty="0" smtClean="0"/>
              <a:t> </a:t>
            </a:r>
            <a:r>
              <a:rPr lang="hr-HR" u="sng" dirty="0" smtClean="0"/>
              <a:t>tehnička </a:t>
            </a:r>
            <a:r>
              <a:rPr lang="hr-HR" u="sng" dirty="0"/>
              <a:t>i stručna sposobnost</a:t>
            </a:r>
            <a:endParaRPr lang="hr-HR" dirty="0"/>
          </a:p>
          <a:p>
            <a:pPr lvl="2"/>
            <a:r>
              <a:rPr lang="hr-HR" dirty="0"/>
              <a:t>može se odrediti ali ne mora – fakultativno – ako se propisuje u </a:t>
            </a:r>
            <a:r>
              <a:rPr lang="hr-HR" dirty="0" err="1"/>
              <a:t>DoN</a:t>
            </a:r>
            <a:r>
              <a:rPr lang="hr-HR" dirty="0"/>
              <a:t> određuju se minimalne razine</a:t>
            </a:r>
          </a:p>
          <a:p>
            <a:pPr lvl="2"/>
            <a:r>
              <a:rPr lang="hr-HR" dirty="0"/>
              <a:t>preliminarno se dostavlja ESPD – za svakog člana zajednice zasebno i za svakog </a:t>
            </a:r>
            <a:r>
              <a:rPr lang="hr-HR" dirty="0" err="1"/>
              <a:t>podugovaratelja</a:t>
            </a:r>
            <a:r>
              <a:rPr lang="hr-HR" dirty="0"/>
              <a:t> propisati ovisno o tome kako korisnik propiše u </a:t>
            </a:r>
            <a:r>
              <a:rPr lang="hr-HR" dirty="0" err="1"/>
              <a:t>DoN</a:t>
            </a:r>
            <a:r>
              <a:rPr lang="hr-HR" dirty="0"/>
              <a:t> da se dokazuje</a:t>
            </a:r>
          </a:p>
          <a:p>
            <a:pPr lvl="2"/>
            <a:r>
              <a:rPr lang="hr-HR" dirty="0"/>
              <a:t>što je ažurirani dokaz (čl. 268. ZJN)</a:t>
            </a:r>
          </a:p>
          <a:p>
            <a:pPr lvl="2"/>
            <a:r>
              <a:rPr lang="hr-HR" dirty="0"/>
              <a:t>ažurirani dokazi traže se od ponuditelja koji je podnio ekonomski najpovoljniju ponudu</a:t>
            </a:r>
          </a:p>
          <a:p>
            <a:pPr lvl="2"/>
            <a:r>
              <a:rPr lang="hr-HR" dirty="0"/>
              <a:t>obrazovne i stručne kvalifikacije rukovodećeg osoblja se mogu tražiti kao dokaz tehničke i stručne sposobnosti pod uvjetom da se </a:t>
            </a:r>
            <a:r>
              <a:rPr lang="hr-HR" b="1" dirty="0"/>
              <a:t>ne</a:t>
            </a:r>
            <a:r>
              <a:rPr lang="hr-HR" dirty="0"/>
              <a:t> ocjenjuju u okviru kriterija za odabir ponude (nije dozvoljeno primjerice tražiti kvalifikacije voditelja građenja u tehničkoj i stručnoj sposobnosti i ponovno te iste kvalifikacije bodovati u kriteriju za odabir ponude)</a:t>
            </a:r>
          </a:p>
          <a:p>
            <a:pPr lvl="2"/>
            <a:r>
              <a:rPr lang="hr-HR" dirty="0"/>
              <a:t>evaluacija iskustva pojedinog stručnjaka </a:t>
            </a:r>
            <a:r>
              <a:rPr lang="hr-HR" b="1" u="sng" dirty="0">
                <a:solidFill>
                  <a:schemeClr val="accent6">
                    <a:lumMod val="50000"/>
                  </a:schemeClr>
                </a:solidFill>
              </a:rPr>
              <a:t>ne</a:t>
            </a:r>
            <a:r>
              <a:rPr lang="hr-HR" dirty="0"/>
              <a:t> smije biti povezana sa sposobnošću gospodarskog subjekta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7151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41" y="242596"/>
            <a:ext cx="11785067" cy="136378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Europska jedinstvena dokumentacija o nabavi (ESPD)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285838" cy="4777274"/>
          </a:xfrm>
        </p:spPr>
        <p:txBody>
          <a:bodyPr/>
          <a:lstStyle/>
          <a:p>
            <a:pPr>
              <a:buNone/>
            </a:pPr>
            <a:endParaRPr lang="hr-HR" dirty="0"/>
          </a:p>
          <a:p>
            <a:pPr lvl="0">
              <a:buNone/>
            </a:pPr>
            <a:r>
              <a:rPr lang="hr-HR" b="1" dirty="0" smtClean="0"/>
              <a:t>e) ESPD</a:t>
            </a:r>
            <a:endParaRPr lang="hr-HR" dirty="0" smtClean="0"/>
          </a:p>
          <a:p>
            <a:pPr lvl="1"/>
            <a:r>
              <a:rPr lang="hr-HR" dirty="0"/>
              <a:t>izbjegavati davati dva izvora ovog obrasca – pripremiti ESPD obrazac kao dio </a:t>
            </a:r>
            <a:r>
              <a:rPr lang="hr-HR" dirty="0" err="1"/>
              <a:t>DoN</a:t>
            </a:r>
            <a:r>
              <a:rPr lang="hr-HR" dirty="0"/>
              <a:t> kako bi svi gospodarski subjekti imali istu verziju </a:t>
            </a:r>
            <a:r>
              <a:rPr lang="hr-HR" dirty="0" smtClean="0"/>
              <a:t>obrasca</a:t>
            </a:r>
          </a:p>
          <a:p>
            <a:pPr marL="457200" lvl="1" indent="0">
              <a:buNone/>
            </a:pPr>
            <a:endParaRPr lang="hr-HR" dirty="0"/>
          </a:p>
          <a:p>
            <a:pPr lvl="1"/>
            <a:r>
              <a:rPr lang="hr-HR" dirty="0" smtClean="0"/>
              <a:t>jasno </a:t>
            </a:r>
            <a:r>
              <a:rPr lang="hr-HR" dirty="0"/>
              <a:t>navesti koji dijelovi obrasca se popunjavaju za svakog člana zajednice, </a:t>
            </a:r>
            <a:r>
              <a:rPr lang="hr-HR" dirty="0" err="1"/>
              <a:t>podugovaratelje</a:t>
            </a:r>
            <a:r>
              <a:rPr lang="hr-HR" dirty="0"/>
              <a:t> te u slučaju oslanjanja na sposobnost drugog gospodarskog subjekta </a:t>
            </a:r>
            <a:endParaRPr lang="hr-HR" dirty="0" smtClean="0"/>
          </a:p>
          <a:p>
            <a:pPr marL="457200" lvl="1" indent="0">
              <a:buNone/>
            </a:pPr>
            <a:endParaRPr lang="hr-HR" dirty="0"/>
          </a:p>
          <a:p>
            <a:pPr lvl="1"/>
            <a:r>
              <a:rPr lang="hr-HR" dirty="0"/>
              <a:t>ovdje navedene odredbe o popunjavanju </a:t>
            </a:r>
            <a:r>
              <a:rPr lang="hr-HR" dirty="0" smtClean="0"/>
              <a:t>ESPD </a:t>
            </a:r>
            <a:r>
              <a:rPr lang="hr-HR" dirty="0"/>
              <a:t>moraju  biti identične zahtjevima iz </a:t>
            </a:r>
            <a:r>
              <a:rPr lang="hr-HR" dirty="0" err="1"/>
              <a:t>DoN</a:t>
            </a:r>
            <a:r>
              <a:rPr lang="hr-HR" dirty="0"/>
              <a:t> (osnove za </a:t>
            </a:r>
            <a:r>
              <a:rPr lang="hr-HR" dirty="0" smtClean="0"/>
              <a:t>isključenje, </a:t>
            </a:r>
            <a:r>
              <a:rPr lang="hr-HR" dirty="0"/>
              <a:t>kriteriji </a:t>
            </a:r>
            <a:r>
              <a:rPr lang="hr-HR" dirty="0" smtClean="0"/>
              <a:t>odabira, oslanjanje na sposobnost)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36963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28368" y="242596"/>
            <a:ext cx="12287575" cy="137202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Ostale odredbe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582400" cy="4777274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hr-HR" b="1" dirty="0" smtClean="0"/>
              <a:t>f) Ostale </a:t>
            </a:r>
            <a:r>
              <a:rPr lang="hr-HR" b="1" dirty="0"/>
              <a:t>odredbe</a:t>
            </a:r>
            <a:endParaRPr lang="hr-HR" dirty="0"/>
          </a:p>
          <a:p>
            <a:pPr lvl="0"/>
            <a:r>
              <a:rPr lang="hr-HR" dirty="0" smtClean="0"/>
              <a:t> </a:t>
            </a:r>
            <a:r>
              <a:rPr lang="hr-HR" u="sng" dirty="0" smtClean="0"/>
              <a:t>termin </a:t>
            </a:r>
            <a:r>
              <a:rPr lang="hr-HR" u="sng" dirty="0"/>
              <a:t>obilaska lokacije</a:t>
            </a:r>
            <a:endParaRPr lang="hr-HR" dirty="0"/>
          </a:p>
          <a:p>
            <a:pPr lvl="1"/>
            <a:r>
              <a:rPr lang="hr-HR" dirty="0"/>
              <a:t>ako naručitelj smatra potrebnim ovisno o složenosti predmeta nabave i mogućim problemima pri izvršenju radova, stanju terena i </a:t>
            </a:r>
            <a:r>
              <a:rPr lang="hr-HR" dirty="0" smtClean="0"/>
              <a:t>slično</a:t>
            </a:r>
            <a:r>
              <a:rPr lang="hr-HR" dirty="0"/>
              <a:t>	</a:t>
            </a:r>
          </a:p>
          <a:p>
            <a:pPr lvl="0"/>
            <a:r>
              <a:rPr lang="hr-HR" dirty="0" smtClean="0"/>
              <a:t> </a:t>
            </a:r>
            <a:r>
              <a:rPr lang="hr-HR" u="sng" dirty="0" smtClean="0"/>
              <a:t>norme </a:t>
            </a:r>
            <a:r>
              <a:rPr lang="hr-HR" u="sng" dirty="0"/>
              <a:t>osiguranja kvalitete ili norma upravljanja okolišem (čl. 270-272)</a:t>
            </a:r>
            <a:endParaRPr lang="hr-HR" dirty="0"/>
          </a:p>
          <a:p>
            <a:pPr lvl="1"/>
            <a:r>
              <a:rPr lang="hr-HR" dirty="0"/>
              <a:t>prilikom propisivanja voditi briju o odredbama jednakovrijednosti u ZJN</a:t>
            </a:r>
          </a:p>
          <a:p>
            <a:pPr lvl="1"/>
            <a:r>
              <a:rPr lang="hr-HR" dirty="0"/>
              <a:t>norme </a:t>
            </a:r>
            <a:r>
              <a:rPr lang="hr-HR" b="1" dirty="0"/>
              <a:t>nisu</a:t>
            </a:r>
            <a:r>
              <a:rPr lang="hr-HR" dirty="0"/>
              <a:t> uvjet sposobnosti i ne propisuju se u tom dijelu </a:t>
            </a:r>
            <a:r>
              <a:rPr lang="hr-HR" dirty="0" err="1"/>
              <a:t>DoN</a:t>
            </a:r>
            <a:r>
              <a:rPr lang="hr-HR" dirty="0"/>
              <a:t> – osobito bitna povreda odredaba postupka javne </a:t>
            </a:r>
            <a:r>
              <a:rPr lang="hr-HR" dirty="0" smtClean="0"/>
              <a:t>nabave</a:t>
            </a:r>
            <a:endParaRPr lang="hr-HR" dirty="0"/>
          </a:p>
          <a:p>
            <a:pPr lvl="0"/>
            <a:r>
              <a:rPr lang="hr-HR" dirty="0" smtClean="0"/>
              <a:t> </a:t>
            </a:r>
            <a:r>
              <a:rPr lang="hr-HR" u="sng" dirty="0" smtClean="0"/>
              <a:t>odredbe </a:t>
            </a:r>
            <a:r>
              <a:rPr lang="hr-HR" u="sng" dirty="0"/>
              <a:t>koje se odnose na zajednicu gospodarskih subjekata i </a:t>
            </a:r>
            <a:r>
              <a:rPr lang="hr-HR" u="sng" dirty="0" err="1"/>
              <a:t>podugovaratelje</a:t>
            </a:r>
            <a:endParaRPr lang="hr-HR" dirty="0"/>
          </a:p>
          <a:p>
            <a:pPr lvl="1"/>
            <a:r>
              <a:rPr lang="hr-HR" dirty="0"/>
              <a:t>jasno propisati uvjete sposobnosti i osnove za isključenje za svakog člana zajednice ponuditelja i </a:t>
            </a:r>
            <a:r>
              <a:rPr lang="hr-HR" dirty="0" err="1"/>
              <a:t>podugovaratelje</a:t>
            </a:r>
            <a:r>
              <a:rPr lang="hr-HR" dirty="0"/>
              <a:t> (termin gospodarski subjekt ne podrazumijeva svakog člana zajednice ponuditelja zasebno</a:t>
            </a:r>
            <a:r>
              <a:rPr lang="hr-HR" dirty="0" smtClean="0"/>
              <a:t>!). </a:t>
            </a:r>
            <a:r>
              <a:rPr lang="hr-HR" i="1" dirty="0" smtClean="0"/>
              <a:t>Paziti da se odredbe u ovom dijelu ne razlikuju od odredbi gdje se propisuju osnove isključenja i uvjeti sposobnosti</a:t>
            </a:r>
            <a:endParaRPr lang="hr-HR" i="1" dirty="0"/>
          </a:p>
          <a:p>
            <a:pPr lvl="1"/>
            <a:r>
              <a:rPr lang="hr-HR" dirty="0"/>
              <a:t>navesti sve potrebne podatke o podugovarateljima sukladno ZJN e iste te podatke navesti i u ugovoru o javnoj nabavi</a:t>
            </a:r>
          </a:p>
          <a:p>
            <a:pPr lvl="1"/>
            <a:r>
              <a:rPr lang="hr-HR" dirty="0"/>
              <a:t>neposredno plaćanje podugovarateljima</a:t>
            </a:r>
          </a:p>
        </p:txBody>
      </p:sp>
    </p:spTree>
    <p:extLst>
      <p:ext uri="{BB962C8B-B14F-4D97-AF65-F5344CB8AC3E}">
        <p14:creationId xmlns:p14="http://schemas.microsoft.com/office/powerpoint/2010/main" val="1258047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7708" y="242596"/>
            <a:ext cx="12056915" cy="811764"/>
          </a:xfrm>
        </p:spPr>
        <p:txBody>
          <a:bodyPr>
            <a:noAutofit/>
          </a:bodyPr>
          <a:lstStyle/>
          <a:p>
            <a:pPr algn="ctr"/>
            <a:r>
              <a:rPr lang="hr-HR" sz="3200" b="1" dirty="0"/>
              <a:t>Priprema dokumentacije o nabavi</a:t>
            </a:r>
            <a:r>
              <a:rPr lang="hr-HR" sz="3200" dirty="0"/>
              <a:t/>
            </a:r>
            <a:br>
              <a:rPr lang="hr-HR" sz="3200" dirty="0"/>
            </a:br>
            <a:r>
              <a:rPr lang="hr-HR" sz="3200" b="1" dirty="0"/>
              <a:t>Ostale odredbe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689492" cy="4777274"/>
          </a:xfrm>
        </p:spPr>
        <p:txBody>
          <a:bodyPr>
            <a:normAutofit fontScale="70000" lnSpcReduction="20000"/>
          </a:bodyPr>
          <a:lstStyle/>
          <a:p>
            <a:pPr lvl="0"/>
            <a:endParaRPr lang="hr-HR" dirty="0" smtClean="0"/>
          </a:p>
          <a:p>
            <a:pPr lvl="0"/>
            <a:r>
              <a:rPr lang="hr-HR" dirty="0" smtClean="0"/>
              <a:t> </a:t>
            </a:r>
            <a:r>
              <a:rPr lang="hr-HR" u="sng" dirty="0" smtClean="0"/>
              <a:t>jamstvo</a:t>
            </a:r>
            <a:endParaRPr lang="hr-HR" dirty="0"/>
          </a:p>
          <a:p>
            <a:pPr lvl="1"/>
            <a:r>
              <a:rPr lang="hr-HR" dirty="0"/>
              <a:t>dati mogućnost ponuditeljima da umjesto bankarske garancije uplate novčani polog</a:t>
            </a:r>
          </a:p>
          <a:p>
            <a:pPr>
              <a:buNone/>
            </a:pPr>
            <a:endParaRPr lang="hr-HR" dirty="0"/>
          </a:p>
          <a:p>
            <a:pPr lvl="0"/>
            <a:r>
              <a:rPr lang="hr-HR" dirty="0" smtClean="0"/>
              <a:t> </a:t>
            </a:r>
            <a:r>
              <a:rPr lang="hr-HR" u="sng" dirty="0" smtClean="0"/>
              <a:t>uzance </a:t>
            </a:r>
            <a:r>
              <a:rPr lang="hr-HR" u="sng" dirty="0"/>
              <a:t>(trgovački običaji)</a:t>
            </a:r>
            <a:endParaRPr lang="hr-HR" dirty="0"/>
          </a:p>
          <a:p>
            <a:pPr lvl="1"/>
            <a:r>
              <a:rPr lang="hr-HR" dirty="0"/>
              <a:t>u slučaju njihove primjene jasno ih navesti u </a:t>
            </a:r>
            <a:r>
              <a:rPr lang="hr-HR" dirty="0" err="1"/>
              <a:t>DoN</a:t>
            </a:r>
            <a:endParaRPr lang="hr-HR" dirty="0"/>
          </a:p>
          <a:p>
            <a:pPr>
              <a:buNone/>
            </a:pPr>
            <a:endParaRPr lang="hr-HR" dirty="0"/>
          </a:p>
          <a:p>
            <a:pPr lvl="0"/>
            <a:r>
              <a:rPr lang="hr-HR" dirty="0" smtClean="0"/>
              <a:t> </a:t>
            </a:r>
            <a:r>
              <a:rPr lang="hr-HR" u="sng" dirty="0" smtClean="0"/>
              <a:t>rok </a:t>
            </a:r>
            <a:r>
              <a:rPr lang="hr-HR" u="sng" dirty="0"/>
              <a:t>za donošenje odluke o odabiru</a:t>
            </a:r>
            <a:endParaRPr lang="hr-HR" dirty="0"/>
          </a:p>
          <a:p>
            <a:pPr lvl="1"/>
            <a:r>
              <a:rPr lang="hr-HR" dirty="0"/>
              <a:t>ako je dulji od 30 dana potrebno kratko obrazložiti u </a:t>
            </a:r>
            <a:r>
              <a:rPr lang="hr-HR" dirty="0" err="1" smtClean="0"/>
              <a:t>DoN</a:t>
            </a:r>
            <a:endParaRPr lang="hr-HR" dirty="0"/>
          </a:p>
          <a:p>
            <a:pPr marL="457200" lvl="1" indent="0">
              <a:buNone/>
            </a:pPr>
            <a:endParaRPr lang="hr-HR" dirty="0"/>
          </a:p>
          <a:p>
            <a:pPr lvl="0"/>
            <a:r>
              <a:rPr lang="hr-HR" dirty="0" smtClean="0"/>
              <a:t> </a:t>
            </a:r>
            <a:r>
              <a:rPr lang="hr-HR" u="sng" dirty="0" smtClean="0"/>
              <a:t>uvjeti </a:t>
            </a:r>
            <a:r>
              <a:rPr lang="hr-HR" u="sng" dirty="0"/>
              <a:t>izvršenja ugovora, posebni propisi, stručna pravila</a:t>
            </a:r>
            <a:endParaRPr lang="hr-HR" dirty="0"/>
          </a:p>
          <a:p>
            <a:pPr lvl="1"/>
            <a:r>
              <a:rPr lang="hr-HR" dirty="0"/>
              <a:t>članstvo u strukovnim komorama, razna ovlaštenja i rješenja nadležnih tijela – posebno navesti za rezidente posebno za </a:t>
            </a:r>
            <a:r>
              <a:rPr lang="hr-HR" dirty="0" err="1"/>
              <a:t>nerezidente</a:t>
            </a:r>
            <a:r>
              <a:rPr lang="hr-HR" dirty="0"/>
              <a:t>. </a:t>
            </a:r>
            <a:r>
              <a:rPr lang="hr-HR" dirty="0" smtClean="0"/>
              <a:t>dostavljaju </a:t>
            </a:r>
            <a:r>
              <a:rPr lang="hr-HR" dirty="0"/>
              <a:t>se po potpisivanju ugovora o javnoj nabavi</a:t>
            </a:r>
          </a:p>
          <a:p>
            <a:pPr lvl="1"/>
            <a:r>
              <a:rPr lang="hr-HR" dirty="0"/>
              <a:t>odredbe o ugovornoj kazni – u slučaju da će ugovorna kazna biti dijelom ugovora o javnoj nabavi potrebno ju je navesti i u </a:t>
            </a:r>
            <a:r>
              <a:rPr lang="hr-HR" dirty="0" err="1"/>
              <a:t>DoN</a:t>
            </a:r>
            <a:endParaRPr lang="hr-HR" dirty="0"/>
          </a:p>
          <a:p>
            <a:pPr lvl="1"/>
            <a:r>
              <a:rPr lang="hr-HR" dirty="0"/>
              <a:t>predlošci potrebnih izjava i dokumenata</a:t>
            </a:r>
          </a:p>
          <a:p>
            <a:pPr lvl="1"/>
            <a:r>
              <a:rPr lang="hr-HR" dirty="0"/>
              <a:t>ponudbeni list </a:t>
            </a:r>
            <a:r>
              <a:rPr lang="hr-HR" b="1" dirty="0"/>
              <a:t>nije</a:t>
            </a:r>
            <a:r>
              <a:rPr lang="hr-HR" dirty="0"/>
              <a:t> dio </a:t>
            </a:r>
            <a:r>
              <a:rPr lang="hr-HR" dirty="0" err="1"/>
              <a:t>DoN</a:t>
            </a:r>
            <a:r>
              <a:rPr lang="hr-HR" dirty="0"/>
              <a:t> nego dio uveza ponude kreiran u EOJNRH modulu prilikom predaje elektroničke ponude (opasnost od zaprimanja dvije ponude istog ponuditelja!)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004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3804" y="757880"/>
            <a:ext cx="7155403" cy="296479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SADRŽAJ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dirty="0"/>
          </a:p>
          <a:p>
            <a:pPr lvl="0">
              <a:buNone/>
            </a:pPr>
            <a:r>
              <a:rPr lang="hr-HR" dirty="0" smtClean="0"/>
              <a:t>1. Uvod</a:t>
            </a:r>
            <a:r>
              <a:rPr lang="hr-HR" dirty="0"/>
              <a:t>: Javna nabava u EPFRR </a:t>
            </a:r>
            <a:endParaRPr lang="hr-HR" dirty="0" smtClean="0"/>
          </a:p>
          <a:p>
            <a:pPr lvl="0">
              <a:buNone/>
            </a:pPr>
            <a:endParaRPr lang="hr-HR" dirty="0"/>
          </a:p>
          <a:p>
            <a:pPr lvl="0">
              <a:buNone/>
            </a:pPr>
            <a:r>
              <a:rPr lang="hr-HR" dirty="0" smtClean="0"/>
              <a:t>2. Priprema provedbe </a:t>
            </a:r>
            <a:r>
              <a:rPr lang="hr-HR" dirty="0"/>
              <a:t>postupka javne nabave</a:t>
            </a:r>
          </a:p>
          <a:p>
            <a:pPr lvl="1"/>
            <a:r>
              <a:rPr lang="hr-HR" dirty="0"/>
              <a:t>priprema dokumentacije o nabavi</a:t>
            </a:r>
            <a:r>
              <a:rPr lang="hr-HR" dirty="0" smtClean="0"/>
              <a:t>: najčešće pogreške</a:t>
            </a:r>
          </a:p>
          <a:p>
            <a:pPr marL="457200" lvl="1" indent="0">
              <a:buNone/>
            </a:pPr>
            <a:endParaRPr lang="hr-HR" dirty="0"/>
          </a:p>
          <a:p>
            <a:pPr lvl="0">
              <a:buNone/>
            </a:pPr>
            <a:r>
              <a:rPr lang="hr-HR" dirty="0" smtClean="0"/>
              <a:t>3. Administrativna </a:t>
            </a:r>
            <a:r>
              <a:rPr lang="hr-HR" dirty="0"/>
              <a:t>kontrola dokumentacije iz provedenog postupka javne nabave (ex-post</a:t>
            </a:r>
            <a:r>
              <a:rPr lang="hr-HR" dirty="0" smtClean="0"/>
              <a:t>)</a:t>
            </a:r>
          </a:p>
          <a:p>
            <a:pPr lvl="0">
              <a:buNone/>
            </a:pPr>
            <a:endParaRPr lang="hr-HR" dirty="0"/>
          </a:p>
          <a:p>
            <a:pPr lvl="0">
              <a:buNone/>
            </a:pPr>
            <a:r>
              <a:rPr lang="hr-HR" dirty="0" smtClean="0"/>
              <a:t>4. Najčešće uočene pogreške </a:t>
            </a:r>
            <a:r>
              <a:rPr lang="hr-HR" dirty="0"/>
              <a:t>naručitelja prilikom </a:t>
            </a:r>
            <a:r>
              <a:rPr lang="hr-HR" dirty="0" smtClean="0"/>
              <a:t>administrativne kontrole </a:t>
            </a:r>
            <a:r>
              <a:rPr lang="hr-HR" dirty="0"/>
              <a:t>(ex-post)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1172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880" y="242596"/>
            <a:ext cx="11101327" cy="1495588"/>
          </a:xfrm>
        </p:spPr>
        <p:txBody>
          <a:bodyPr>
            <a:normAutofit fontScale="90000"/>
          </a:bodyPr>
          <a:lstStyle/>
          <a:p>
            <a:r>
              <a:rPr lang="hr-HR" sz="3600" b="1" dirty="0"/>
              <a:t>Ex- post kontrola dokumentacije iz provedenog postupka javne nabave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>
              <a:buNone/>
            </a:pPr>
            <a:endParaRPr lang="hr-HR" dirty="0"/>
          </a:p>
          <a:p>
            <a:pPr lvl="0"/>
            <a:r>
              <a:rPr lang="hr-HR" dirty="0" smtClean="0"/>
              <a:t> dostava </a:t>
            </a:r>
            <a:r>
              <a:rPr lang="hr-HR" dirty="0"/>
              <a:t>u roku od </a:t>
            </a:r>
            <a:r>
              <a:rPr lang="hr-HR" b="1" u="sng" dirty="0">
                <a:solidFill>
                  <a:schemeClr val="accent6">
                    <a:lumMod val="50000"/>
                  </a:schemeClr>
                </a:solidFill>
              </a:rPr>
              <a:t>8 mjeseci</a:t>
            </a:r>
            <a:r>
              <a:rPr lang="hr-HR" dirty="0"/>
              <a:t> od datuma potpisivanja </a:t>
            </a:r>
            <a:r>
              <a:rPr lang="hr-HR" dirty="0" smtClean="0"/>
              <a:t>Ugovora </a:t>
            </a:r>
            <a:r>
              <a:rPr lang="hr-HR" dirty="0"/>
              <a:t>o financiranju-rok je propisan Pravilnikom za mjeru 7, Natječajem i ugovorom o </a:t>
            </a:r>
            <a:r>
              <a:rPr lang="hr-HR" dirty="0" smtClean="0"/>
              <a:t>financiranju</a:t>
            </a:r>
          </a:p>
          <a:p>
            <a:pPr lvl="0"/>
            <a:r>
              <a:rPr lang="hr-HR" dirty="0" smtClean="0"/>
              <a:t>Dostava putem pošte ili neposredno u APPRRR (Služba za javnu nabavu) </a:t>
            </a:r>
            <a:r>
              <a:rPr lang="hr-HR" b="1" u="sng" dirty="0" smtClean="0">
                <a:solidFill>
                  <a:schemeClr val="accent6">
                    <a:lumMod val="50000"/>
                  </a:schemeClr>
                </a:solidFill>
              </a:rPr>
              <a:t>NE</a:t>
            </a:r>
            <a:r>
              <a:rPr lang="hr-HR" dirty="0" smtClean="0"/>
              <a:t> putem e-maila</a:t>
            </a:r>
            <a:endParaRPr lang="hr-HR" dirty="0"/>
          </a:p>
          <a:p>
            <a:pPr lvl="0"/>
            <a:r>
              <a:rPr lang="hr-HR" dirty="0" smtClean="0"/>
              <a:t> Služba </a:t>
            </a:r>
            <a:r>
              <a:rPr lang="hr-HR" dirty="0"/>
              <a:t>za javnu nabavu provjerava cjelokupnu dokumentaciju iz postupka javne </a:t>
            </a:r>
            <a:r>
              <a:rPr lang="hr-HR" dirty="0" smtClean="0"/>
              <a:t>nabave</a:t>
            </a:r>
            <a:endParaRPr lang="hr-HR" dirty="0"/>
          </a:p>
          <a:p>
            <a:pPr lvl="0"/>
            <a:r>
              <a:rPr lang="hr-HR" dirty="0" smtClean="0"/>
              <a:t> Korisnik ima mogućnost dopuniti, obrazložiti ili ispraviti dijelove kada je to moguće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45301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502" y="242595"/>
            <a:ext cx="11183705" cy="2039285"/>
          </a:xfrm>
        </p:spPr>
        <p:txBody>
          <a:bodyPr>
            <a:normAutofit fontScale="90000"/>
          </a:bodyPr>
          <a:lstStyle/>
          <a:p>
            <a:r>
              <a:rPr lang="hr-HR" sz="3600" b="1" dirty="0"/>
              <a:t>Rezultati provjere dokumentacije iz provedenog postupka javne nabave</a:t>
            </a:r>
            <a:r>
              <a:rPr lang="hr-HR" dirty="0"/>
              <a:t/>
            </a:r>
            <a:br>
              <a:rPr lang="hr-HR" dirty="0"/>
            </a:br>
            <a:r>
              <a:rPr lang="hr-HR" b="1" dirty="0"/>
              <a:t>	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lvl="0"/>
            <a:r>
              <a:rPr lang="hr-HR" dirty="0" smtClean="0"/>
              <a:t> </a:t>
            </a:r>
            <a:r>
              <a:rPr lang="hr-HR" b="1" u="sng" dirty="0" smtClean="0">
                <a:solidFill>
                  <a:schemeClr val="accent6">
                    <a:lumMod val="50000"/>
                  </a:schemeClr>
                </a:solidFill>
              </a:rPr>
              <a:t>Odluka </a:t>
            </a:r>
            <a:r>
              <a:rPr lang="hr-HR" b="1" u="sng" dirty="0">
                <a:solidFill>
                  <a:schemeClr val="accent6">
                    <a:lumMod val="50000"/>
                  </a:schemeClr>
                </a:solidFill>
              </a:rPr>
              <a:t>o dodjeli </a:t>
            </a:r>
            <a:r>
              <a:rPr lang="hr-HR" b="1" u="sng" dirty="0" smtClean="0">
                <a:solidFill>
                  <a:schemeClr val="accent6">
                    <a:lumMod val="50000"/>
                  </a:schemeClr>
                </a:solidFill>
              </a:rPr>
              <a:t>sredstava</a:t>
            </a:r>
          </a:p>
          <a:p>
            <a:pPr marL="727075" lvl="0" indent="-457200">
              <a:buFont typeface="Wingdings" panose="05000000000000000000" pitchFamily="2" charset="2"/>
              <a:buChar char="q"/>
            </a:pPr>
            <a:r>
              <a:rPr lang="hr-HR" dirty="0" smtClean="0"/>
              <a:t>postupak </a:t>
            </a:r>
            <a:r>
              <a:rPr lang="hr-HR" dirty="0"/>
              <a:t>proveden pravilno i </a:t>
            </a:r>
            <a:r>
              <a:rPr lang="hr-HR" dirty="0" smtClean="0"/>
              <a:t>dokumentacija iz provedenog postupka javne nabave </a:t>
            </a:r>
            <a:r>
              <a:rPr lang="hr-HR" dirty="0"/>
              <a:t>je </a:t>
            </a:r>
            <a:r>
              <a:rPr lang="hr-HR" dirty="0" smtClean="0"/>
              <a:t>prihvatljiva</a:t>
            </a:r>
          </a:p>
          <a:p>
            <a:pPr marL="727075" lvl="0" indent="-457200">
              <a:buFont typeface="Wingdings" panose="05000000000000000000" pitchFamily="2" charset="2"/>
              <a:buChar char="q"/>
            </a:pPr>
            <a:r>
              <a:rPr lang="hr-HR" dirty="0" smtClean="0"/>
              <a:t>u slučaju grešaka koje se ne mogu ispraviti ili obrazložiti – primjena financijske korekcije na prihvatljivi iznos – Prilog Pravilnika za mjeru 7</a:t>
            </a:r>
          </a:p>
          <a:p>
            <a:pPr lvl="0">
              <a:buNone/>
            </a:pPr>
            <a:endParaRPr lang="hr-HR" dirty="0"/>
          </a:p>
          <a:p>
            <a:pPr lvl="0"/>
            <a:r>
              <a:rPr lang="hr-HR" b="1" u="sng" dirty="0">
                <a:solidFill>
                  <a:schemeClr val="accent6">
                    <a:lumMod val="50000"/>
                  </a:schemeClr>
                </a:solidFill>
              </a:rPr>
              <a:t> Odluka o odbijanju ZP ili Odluka o odbijanju ZZI </a:t>
            </a:r>
            <a:r>
              <a:rPr lang="hr-HR" dirty="0"/>
              <a:t>– dokumentacija nije prihvatljiva – raskid Ugovora o financiranju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8843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157" y="242595"/>
            <a:ext cx="10780050" cy="1446161"/>
          </a:xfrm>
        </p:spPr>
        <p:txBody>
          <a:bodyPr>
            <a:normAutofit/>
          </a:bodyPr>
          <a:lstStyle/>
          <a:p>
            <a:r>
              <a:rPr lang="hr-HR" sz="3600" b="1" dirty="0"/>
              <a:t>Najčešće </a:t>
            </a:r>
            <a:r>
              <a:rPr lang="hr-HR" sz="3600" b="1" dirty="0" smtClean="0"/>
              <a:t>uočene pogreške prilikom administrativne kontrole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endParaRPr lang="hr-HR" dirty="0" smtClean="0"/>
          </a:p>
          <a:p>
            <a:pPr lvl="0"/>
            <a:r>
              <a:rPr lang="hr-HR" dirty="0"/>
              <a:t> </a:t>
            </a:r>
            <a:r>
              <a:rPr lang="hr-HR" dirty="0" smtClean="0"/>
              <a:t>Nije </a:t>
            </a:r>
            <a:r>
              <a:rPr lang="hr-HR" dirty="0"/>
              <a:t>dostavljena sva dokumentacija nastala tijekom pripreme i provedbe postupka javne nabave</a:t>
            </a:r>
          </a:p>
          <a:p>
            <a:pPr lvl="0"/>
            <a:r>
              <a:rPr lang="hr-HR" dirty="0" smtClean="0"/>
              <a:t> Korisnik </a:t>
            </a:r>
            <a:r>
              <a:rPr lang="hr-HR" dirty="0"/>
              <a:t>je izmijenio </a:t>
            </a:r>
            <a:r>
              <a:rPr lang="hr-HR" dirty="0" err="1"/>
              <a:t>DoN</a:t>
            </a:r>
            <a:r>
              <a:rPr lang="hr-HR" dirty="0"/>
              <a:t> temeljem upita zainteresiranih gospodarskih subjekata ali upiti i dana pojašnjenja nisu dostavljeni</a:t>
            </a:r>
          </a:p>
          <a:p>
            <a:pPr lvl="0"/>
            <a:r>
              <a:rPr lang="hr-HR" dirty="0" smtClean="0"/>
              <a:t> Ponude </a:t>
            </a:r>
            <a:r>
              <a:rPr lang="hr-HR" dirty="0"/>
              <a:t>nisu pregledane i ocijenjene u skladu s uvjetima propisanim u </a:t>
            </a:r>
            <a:r>
              <a:rPr lang="hr-HR" dirty="0" err="1"/>
              <a:t>DoN</a:t>
            </a:r>
            <a:r>
              <a:rPr lang="hr-HR" dirty="0"/>
              <a:t> – ne postoji pisani trag o provjeri traženih uvjeta (često kod provjere ostalih neobveznih razloga isključenja, dostavljanja terminskog plana po potpisivanju ugovora i slično)</a:t>
            </a:r>
          </a:p>
          <a:p>
            <a:pPr lvl="0"/>
            <a:r>
              <a:rPr lang="hr-HR" dirty="0" smtClean="0"/>
              <a:t> Zahtjevi </a:t>
            </a:r>
            <a:r>
              <a:rPr lang="hr-HR" dirty="0"/>
              <a:t>u </a:t>
            </a:r>
            <a:r>
              <a:rPr lang="hr-HR" dirty="0" err="1"/>
              <a:t>DoN</a:t>
            </a:r>
            <a:r>
              <a:rPr lang="hr-HR" dirty="0"/>
              <a:t> za policama osiguranja točno određenih osiguranih slučajeva na točno određeni iznos dok je iz zapisnika o pregledu i ocjeni vidljivo da su kao prihvatljive ocjenjene kumulativno police čiji su iznosi zbrajani</a:t>
            </a:r>
          </a:p>
          <a:p>
            <a:pPr lvl="0"/>
            <a:r>
              <a:rPr lang="hr-HR" dirty="0" smtClean="0"/>
              <a:t> Nisu </a:t>
            </a:r>
            <a:r>
              <a:rPr lang="hr-HR" dirty="0"/>
              <a:t>dostavljene sve izjave o postojanju ili nepostojanju sukoba interesa osoba koje sudjeluju u postupku nabave – nemoguće je provjeriti sukob </a:t>
            </a:r>
            <a:r>
              <a:rPr lang="hr-HR" dirty="0" smtClean="0"/>
              <a:t>interesa, nema naznaka o osobama koje su izrađivale tehnički dio dokumentacije</a:t>
            </a:r>
            <a:endParaRPr lang="hr-HR" dirty="0"/>
          </a:p>
          <a:p>
            <a:pPr lvl="0"/>
            <a:r>
              <a:rPr lang="hr-HR" dirty="0" smtClean="0"/>
              <a:t> Nezakoniti </a:t>
            </a:r>
            <a:r>
              <a:rPr lang="hr-HR" dirty="0"/>
              <a:t>uvjeti sposobnosti (naručitelj traži da gospodarski subjekti budu registrirani za obavljanje točno određene djelatnosti ili da svi članovi zajednice budu registrirani za takvu djelatnost iako u konkretnom slučaju pojedini gospodarski subjekt neće izvršavati ugovor u dijelu u kojem je to potrebno)</a:t>
            </a:r>
          </a:p>
          <a:p>
            <a:pPr lvl="0"/>
            <a:r>
              <a:rPr lang="hr-HR" dirty="0" smtClean="0"/>
              <a:t> Nema </a:t>
            </a:r>
            <a:r>
              <a:rPr lang="hr-HR" dirty="0"/>
              <a:t>pisanog traga o izračunu ekonomski najpovoljnije ponude (nedostaje formula li drugi sličan pisani trag izračuna</a:t>
            </a:r>
            <a:r>
              <a:rPr lang="hr-HR" dirty="0" smtClean="0"/>
              <a:t>) – izračun mora biti dio zapisnika o pregledu i ocjeni ponuda</a:t>
            </a:r>
            <a:endParaRPr lang="hr-HR" dirty="0"/>
          </a:p>
          <a:p>
            <a:pPr lvl="0"/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069845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z="2200" dirty="0"/>
              <a:t>Tijekom roka za dostavu ponuda naručitelj je zaprimio upite zainteresiranih gospodarskih subjekata te je sukladno tome značajno izmijenio </a:t>
            </a:r>
            <a:r>
              <a:rPr lang="hr-HR" sz="2200" dirty="0" err="1"/>
              <a:t>DoN</a:t>
            </a:r>
            <a:r>
              <a:rPr lang="hr-HR" sz="2200" dirty="0"/>
              <a:t> ali nije produljio rok za dostavu ponuda</a:t>
            </a:r>
          </a:p>
          <a:p>
            <a:pPr lvl="0"/>
            <a:r>
              <a:rPr lang="hr-HR" sz="2200" dirty="0"/>
              <a:t> U zapisniku o pregledu i ocjeni ponuda nema pisanog traga o provjeri računske ispravnosti ponude u slučajevima kada je postojala računska greška (nedostaje naznaka stavaka koje se ispravljaju)</a:t>
            </a:r>
          </a:p>
          <a:p>
            <a:pPr lvl="0"/>
            <a:r>
              <a:rPr lang="hr-HR" sz="2200" dirty="0"/>
              <a:t> Navod da  je ugovor sufinanciran iz EU fondova – poželjno je navesti povezanost projekta iz EU fondova (isto navesti i u Obavijesti o nadmetanju). Konačno sufinanciranje samog projekta ovisi o rezultatu administrativne kontrole provedenog postupka javne </a:t>
            </a:r>
            <a:r>
              <a:rPr lang="hr-HR" sz="2200" dirty="0" smtClean="0"/>
              <a:t>nabave</a:t>
            </a:r>
          </a:p>
          <a:p>
            <a:pPr lvl="0"/>
            <a:r>
              <a:rPr lang="hr-HR" sz="2200" dirty="0" smtClean="0"/>
              <a:t>Police osiguranja od odgovornosti je uvjet ekonomske i financijske sposobnosti</a:t>
            </a:r>
          </a:p>
          <a:p>
            <a:pPr lvl="0"/>
            <a:r>
              <a:rPr lang="hr-HR" sz="2200" dirty="0" smtClean="0"/>
              <a:t>Uvjeti tehničke i stručne sposobnosti strogo propisani – članak 268 ZJN – minimalne razine</a:t>
            </a:r>
            <a:endParaRPr lang="hr-HR" sz="2200" dirty="0"/>
          </a:p>
          <a:p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3600" b="1" dirty="0"/>
              <a:t> </a:t>
            </a:r>
            <a:r>
              <a:rPr lang="hr-HR" sz="3600" b="1" dirty="0" smtClean="0"/>
              <a:t>           Najčešće uočene pogreške prilikom administrativne kontrole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34989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3600" b="1" dirty="0"/>
              <a:t> </a:t>
            </a:r>
            <a:r>
              <a:rPr lang="hr-HR" sz="3600" b="1" dirty="0" smtClean="0"/>
              <a:t>           Najčešće uočene pogreške prilikom administrativne kontrole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5" name="Rounded Rectangle 4"/>
          <p:cNvSpPr/>
          <p:nvPr/>
        </p:nvSpPr>
        <p:spPr>
          <a:xfrm>
            <a:off x="171779" y="1359877"/>
            <a:ext cx="3509267" cy="10316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Osnove </a:t>
            </a: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isključenja i uvjeti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sposobnosti</a:t>
            </a:r>
          </a:p>
          <a:p>
            <a:pPr algn="ctr"/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(članovi zajednice i podugovaratelji)</a:t>
            </a:r>
            <a:endParaRPr lang="hr-HR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486978" y="1747098"/>
            <a:ext cx="2712097" cy="11136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endParaRPr lang="hr-HR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Odredbe o dostavi ESPD</a:t>
            </a:r>
          </a:p>
          <a:p>
            <a:pPr algn="ctr">
              <a:buNone/>
            </a:pP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(članovi zajednice i podugovaratelji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hr-HR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endParaRPr lang="hr-HR" dirty="0"/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171779" y="3054939"/>
            <a:ext cx="3509267" cy="94885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698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Odredbe o sadržaju ponude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(članovi zajednice i podugovaratelji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algn="ctr">
              <a:buFont typeface="Arial" panose="020B0604020202020204" pitchFamily="34" charset="0"/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7397261" y="4239328"/>
            <a:ext cx="2891533" cy="6433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698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Odredbe o oslanjanju</a:t>
            </a:r>
          </a:p>
          <a:p>
            <a:pPr algn="ctr">
              <a:buFont typeface="Arial" panose="020B0604020202020204" pitchFamily="34" charset="0"/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171778" y="4667220"/>
            <a:ext cx="3509268" cy="94885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698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endParaRPr lang="hr-HR" sz="1600" b="1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Odredbe o zajednici gospodarskih subjekata i odredbe o podugovarateljima</a:t>
            </a:r>
          </a:p>
          <a:p>
            <a:pPr algn="ctr">
              <a:buFont typeface="Arial" panose="020B0604020202020204" pitchFamily="34" charset="0"/>
              <a:buNone/>
            </a:pPr>
            <a:endParaRPr lang="hr-HR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endParaRPr lang="hr-H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87241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708" y="782594"/>
            <a:ext cx="8613500" cy="387179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Zaključne napomene……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lvl="0"/>
            <a:r>
              <a:rPr lang="hr-HR" dirty="0" smtClean="0"/>
              <a:t> Dokumentaciju </a:t>
            </a:r>
            <a:r>
              <a:rPr lang="hr-HR" dirty="0"/>
              <a:t>izrađivati sukladno važećim propisima koji uređuju područje javne </a:t>
            </a:r>
            <a:r>
              <a:rPr lang="hr-HR" dirty="0" smtClean="0"/>
              <a:t>nabave</a:t>
            </a:r>
          </a:p>
          <a:p>
            <a:pPr lvl="0"/>
            <a:r>
              <a:rPr lang="hr-HR" dirty="0" smtClean="0"/>
              <a:t>Ne koristiti predloške dokumentacije izrađene sukladno nevažećem ZJN ili dokumentacije iz drugih projekata</a:t>
            </a:r>
            <a:endParaRPr lang="hr-HR" dirty="0"/>
          </a:p>
          <a:p>
            <a:pPr lvl="0"/>
            <a:r>
              <a:rPr lang="hr-HR" dirty="0" smtClean="0"/>
              <a:t> Kontrolni </a:t>
            </a:r>
            <a:r>
              <a:rPr lang="hr-HR" dirty="0"/>
              <a:t>mehanizmi koje provodi APPRRR nisu kontrolni mehanizmi u smislu propisa koji uređuju područje javne nabave (žalbeni postupak, nadzorne aktivnosti Ministarstva gospodarstva</a:t>
            </a:r>
            <a:r>
              <a:rPr lang="hr-HR" dirty="0" smtClean="0"/>
              <a:t>)</a:t>
            </a:r>
            <a:endParaRPr lang="hr-HR" dirty="0"/>
          </a:p>
          <a:p>
            <a:pPr lvl="0"/>
            <a:r>
              <a:rPr lang="hr-HR" dirty="0" smtClean="0"/>
              <a:t> APRRR </a:t>
            </a:r>
            <a:r>
              <a:rPr lang="hr-HR" dirty="0"/>
              <a:t>ima ovlast uskratiti sufinanciranje projekata za koje utvrdi da postoje pogreške ili nepravilnosti ili primijeniti financijsku korekciju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973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308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0508" y="626076"/>
            <a:ext cx="8308700" cy="428284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Javna nabava u EPFRR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532973" cy="4777274"/>
          </a:xfrm>
        </p:spPr>
        <p:txBody>
          <a:bodyPr/>
          <a:lstStyle/>
          <a:p>
            <a:pPr>
              <a:buNone/>
            </a:pPr>
            <a:endParaRPr lang="hr-HR" dirty="0" smtClean="0"/>
          </a:p>
          <a:p>
            <a:pPr lvl="0"/>
            <a:r>
              <a:rPr lang="hr-HR" dirty="0" smtClean="0"/>
              <a:t> Pri </a:t>
            </a:r>
            <a:r>
              <a:rPr lang="hr-HR" dirty="0"/>
              <a:t>korištenju fondova EU </a:t>
            </a:r>
            <a:r>
              <a:rPr lang="hr-HR" b="1" u="sng" dirty="0"/>
              <a:t>važno</a:t>
            </a:r>
            <a:r>
              <a:rPr lang="hr-HR" dirty="0"/>
              <a:t> je osigurati primjenu pravila iz područja javne </a:t>
            </a:r>
            <a:r>
              <a:rPr lang="hr-HR" dirty="0" smtClean="0"/>
              <a:t>nabave</a:t>
            </a:r>
          </a:p>
          <a:p>
            <a:pPr lvl="0">
              <a:buNone/>
            </a:pPr>
            <a:endParaRPr lang="hr-HR" dirty="0"/>
          </a:p>
          <a:p>
            <a:pPr lvl="0"/>
            <a:r>
              <a:rPr lang="hr-HR" dirty="0" smtClean="0"/>
              <a:t> Temeljna </a:t>
            </a:r>
            <a:r>
              <a:rPr lang="hr-HR" dirty="0"/>
              <a:t>načela: sloboda kretanja roba, sloboda poslovnog </a:t>
            </a:r>
            <a:r>
              <a:rPr lang="hr-HR" dirty="0" err="1"/>
              <a:t>nastana</a:t>
            </a:r>
            <a:r>
              <a:rPr lang="hr-HR" dirty="0"/>
              <a:t> i sloboda pružanja usluga, tržišno natjecanje, jednaki tretman, zabrana diskriminacije, uzajamno priznavanje, razmjernost, </a:t>
            </a:r>
            <a:r>
              <a:rPr lang="hr-HR" dirty="0" smtClean="0"/>
              <a:t>transparentnost</a:t>
            </a:r>
          </a:p>
          <a:p>
            <a:pPr lvl="0">
              <a:buNone/>
            </a:pPr>
            <a:endParaRPr lang="hr-HR" dirty="0"/>
          </a:p>
          <a:p>
            <a:pPr lvl="0"/>
            <a:r>
              <a:rPr lang="hr-HR" dirty="0" smtClean="0"/>
              <a:t> U </a:t>
            </a:r>
            <a:r>
              <a:rPr lang="hr-HR" dirty="0"/>
              <a:t>pripremi i provedbi postupka javne nabave korisnik (naručitelj) mora osigurati primjenu pravila javne nabave.</a:t>
            </a:r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095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0950" y="724930"/>
            <a:ext cx="8778257" cy="32943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Javna nabava EU fondovi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030465" cy="4777274"/>
          </a:xfrm>
        </p:spPr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b="1" dirty="0" smtClean="0"/>
              <a:t>Europski </a:t>
            </a:r>
            <a:r>
              <a:rPr lang="hr-HR" b="1" dirty="0"/>
              <a:t>revizorski </a:t>
            </a:r>
            <a:r>
              <a:rPr lang="hr-HR" b="1" dirty="0" smtClean="0"/>
              <a:t>sud</a:t>
            </a:r>
          </a:p>
          <a:p>
            <a:pPr>
              <a:buNone/>
            </a:pPr>
            <a:endParaRPr lang="hr-HR" dirty="0"/>
          </a:p>
          <a:p>
            <a:pPr lvl="0"/>
            <a:r>
              <a:rPr lang="hr-HR" dirty="0" smtClean="0"/>
              <a:t> značajne </a:t>
            </a:r>
            <a:r>
              <a:rPr lang="hr-HR" dirty="0"/>
              <a:t>nepravilnosti/pogreške prilikom korištenja EU </a:t>
            </a:r>
            <a:r>
              <a:rPr lang="hr-HR" dirty="0" smtClean="0"/>
              <a:t>fondova</a:t>
            </a:r>
          </a:p>
          <a:p>
            <a:pPr lvl="0">
              <a:buNone/>
            </a:pPr>
            <a:endParaRPr lang="hr-HR" dirty="0"/>
          </a:p>
          <a:p>
            <a:pPr lvl="0"/>
            <a:r>
              <a:rPr lang="hr-HR" dirty="0" smtClean="0"/>
              <a:t> 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%</a:t>
            </a:r>
            <a:r>
              <a:rPr lang="hr-HR" dirty="0"/>
              <a:t> svih grešaka uzrokovano je nedostacima u provedeni javne </a:t>
            </a:r>
            <a:r>
              <a:rPr lang="hr-HR" dirty="0" smtClean="0"/>
              <a:t>nabave</a:t>
            </a:r>
          </a:p>
          <a:p>
            <a:pPr lvl="0">
              <a:buNone/>
            </a:pPr>
            <a:endParaRPr lang="hr-HR" dirty="0"/>
          </a:p>
          <a:p>
            <a:pPr lvl="0"/>
            <a:r>
              <a:rPr lang="hr-HR" dirty="0" smtClean="0"/>
              <a:t> greške </a:t>
            </a:r>
            <a:r>
              <a:rPr lang="hr-HR" dirty="0"/>
              <a:t>uočene u 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40%</a:t>
            </a:r>
            <a:r>
              <a:rPr lang="hr-HR" dirty="0"/>
              <a:t> provedenih postupka javne nabave, od toga 20% ozbiljni </a:t>
            </a:r>
            <a:r>
              <a:rPr lang="hr-HR" dirty="0" smtClean="0"/>
              <a:t>nedostaci</a:t>
            </a:r>
            <a:endParaRPr lang="hr-HR" dirty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938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24" y="675502"/>
            <a:ext cx="8522884" cy="378857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Javna nabava u EPFRR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425881" cy="477727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u="sng" dirty="0" smtClean="0"/>
              <a:t>Posljedice </a:t>
            </a:r>
            <a:r>
              <a:rPr lang="hr-HR" u="sng" dirty="0"/>
              <a:t>u slučaju pogrešaka i nepravilnosti učinjenih tijekom postupka javne nabave:</a:t>
            </a:r>
          </a:p>
          <a:p>
            <a:pPr lvl="0"/>
            <a:r>
              <a:rPr lang="hr-HR" dirty="0" smtClean="0"/>
              <a:t> neprihvatljivost </a:t>
            </a:r>
            <a:r>
              <a:rPr lang="hr-HR" dirty="0"/>
              <a:t>troškova </a:t>
            </a:r>
          </a:p>
          <a:p>
            <a:pPr lvl="0"/>
            <a:r>
              <a:rPr lang="hr-HR" dirty="0" smtClean="0"/>
              <a:t> odbijanje </a:t>
            </a:r>
            <a:r>
              <a:rPr lang="hr-HR" dirty="0"/>
              <a:t>Zahtjeva za potporu ili Zahtjeva za isplatu iz razloga neprihvatljivosti dokumentacije iz provedenog postupka javne </a:t>
            </a:r>
            <a:r>
              <a:rPr lang="hr-HR" dirty="0" smtClean="0"/>
              <a:t>nabave (pogreške/nepravilnosti se ne mogu ispraviti ili obrazložiti)</a:t>
            </a:r>
            <a:endParaRPr lang="hr-HR" dirty="0"/>
          </a:p>
          <a:p>
            <a:r>
              <a:rPr lang="hr-HR" dirty="0" smtClean="0"/>
              <a:t> primjena </a:t>
            </a:r>
            <a:r>
              <a:rPr lang="hr-HR" dirty="0"/>
              <a:t>financijskih korekcija  (pogreške/nepravilnosti </a:t>
            </a:r>
            <a:r>
              <a:rPr lang="hr-HR" dirty="0" smtClean="0"/>
              <a:t>se djelomično </a:t>
            </a:r>
            <a:r>
              <a:rPr lang="hr-HR" dirty="0"/>
              <a:t>mogu ispraviti ili obrazložiti</a:t>
            </a:r>
            <a:r>
              <a:rPr lang="hr-HR" dirty="0" smtClean="0"/>
              <a:t>)</a:t>
            </a: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u="sng" dirty="0"/>
              <a:t>Pozornost obratiti na sljedeće!</a:t>
            </a:r>
          </a:p>
          <a:p>
            <a:pPr lvl="0"/>
            <a:r>
              <a:rPr lang="hr-HR" dirty="0" smtClean="0"/>
              <a:t> priprema </a:t>
            </a:r>
            <a:r>
              <a:rPr lang="hr-HR" dirty="0"/>
              <a:t>javnog nadmetanja (izrada dokumentacije o nabavi i specifikacija po potrebi uz pomoć stručne osobe ovisno o predmetu nabave)</a:t>
            </a:r>
          </a:p>
          <a:p>
            <a:pPr lvl="0"/>
            <a:r>
              <a:rPr lang="hr-HR" dirty="0" smtClean="0"/>
              <a:t> objava </a:t>
            </a:r>
            <a:r>
              <a:rPr lang="hr-HR" dirty="0"/>
              <a:t>nadmetanja</a:t>
            </a:r>
          </a:p>
          <a:p>
            <a:pPr lvl="0"/>
            <a:r>
              <a:rPr lang="hr-HR" dirty="0" smtClean="0"/>
              <a:t> pregled </a:t>
            </a:r>
            <a:r>
              <a:rPr lang="hr-HR" dirty="0"/>
              <a:t>i ocjenu ponuda izvršiti sukladno propisanim uvjetima iz dokumentacije o nabavi</a:t>
            </a:r>
          </a:p>
          <a:p>
            <a:pPr lvl="0"/>
            <a:r>
              <a:rPr lang="hr-HR" dirty="0" smtClean="0"/>
              <a:t> prilikom </a:t>
            </a:r>
            <a:r>
              <a:rPr lang="hr-HR" dirty="0"/>
              <a:t>izvršenja ugovora voditi računa da se ugovor izvršava sukladno odabranoj ponudi i uvjetima iz dokumentacije o nadmetanju kao i ugovoru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9156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292" y="832022"/>
            <a:ext cx="10532916" cy="222338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Priprema provedbe postupka javne nabave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112843" cy="4777274"/>
          </a:xfrm>
        </p:spPr>
        <p:txBody>
          <a:bodyPr/>
          <a:lstStyle/>
          <a:p>
            <a:endParaRPr lang="hr-HR" dirty="0" smtClean="0"/>
          </a:p>
          <a:p>
            <a:pPr lvl="0"/>
            <a:r>
              <a:rPr lang="hr-HR" dirty="0" smtClean="0"/>
              <a:t> postupak </a:t>
            </a:r>
            <a:r>
              <a:rPr lang="hr-HR" dirty="0"/>
              <a:t>javne nabave za nabavu roba, radova i usluga provodi se prema propisima koji reguliraju javnu </a:t>
            </a:r>
            <a:r>
              <a:rPr lang="hr-HR" dirty="0" smtClean="0"/>
              <a:t>nabavu</a:t>
            </a:r>
            <a:endParaRPr lang="hr-HR" dirty="0"/>
          </a:p>
          <a:p>
            <a:pPr lvl="2"/>
            <a:r>
              <a:rPr lang="hr-HR" dirty="0"/>
              <a:t>Zakon o javnoj nabavi (NN 120/2016) (ZJN)</a:t>
            </a:r>
          </a:p>
          <a:p>
            <a:pPr lvl="2"/>
            <a:r>
              <a:rPr lang="hr-HR" dirty="0"/>
              <a:t>Pravilnik o dokumentaciji o nabavi te ponudi u postupcima javne nabave (NN 56/2017) (Pravilnik)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KORISNIK </a:t>
            </a:r>
            <a:r>
              <a:rPr lang="hr-HR" dirty="0"/>
              <a:t>– Naručitelj sukladno </a:t>
            </a:r>
            <a:r>
              <a:rPr lang="hr-HR" dirty="0" smtClean="0"/>
              <a:t>ZJN</a:t>
            </a:r>
            <a:endParaRPr lang="hr-HR" dirty="0"/>
          </a:p>
          <a:p>
            <a:pPr>
              <a:buNone/>
            </a:pPr>
            <a:r>
              <a:rPr lang="hr-HR" dirty="0"/>
              <a:t>AGENCIJA (APPRRR) – administrativna kontrola postupka javne nabave – 3 faze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155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399" y="199293"/>
            <a:ext cx="9099531" cy="84334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Priprema provedbe postupka </a:t>
            </a:r>
            <a:r>
              <a:rPr lang="hr-HR" b="1" dirty="0"/>
              <a:t>javne </a:t>
            </a:r>
            <a:r>
              <a:rPr lang="hr-HR" b="1" dirty="0" smtClean="0"/>
              <a:t>nabave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3300" dirty="0" smtClean="0"/>
              <a:t>                                  tijek postupka</a:t>
            </a:r>
            <a:endParaRPr lang="hr-HR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pPr lvl="0"/>
            <a:r>
              <a:rPr lang="hr-HR" dirty="0" smtClean="0"/>
              <a:t> Objava </a:t>
            </a:r>
            <a:r>
              <a:rPr lang="hr-HR" dirty="0"/>
              <a:t>poziva na nadmetanje (Obavijest o nadmetanju)</a:t>
            </a:r>
          </a:p>
          <a:p>
            <a:pPr lvl="0"/>
            <a:r>
              <a:rPr lang="hr-HR" dirty="0" smtClean="0"/>
              <a:t> Zaprimanje </a:t>
            </a:r>
            <a:r>
              <a:rPr lang="hr-HR" dirty="0"/>
              <a:t>ponuda unutar roka za dostavu ponuda</a:t>
            </a:r>
          </a:p>
          <a:p>
            <a:pPr lvl="0"/>
            <a:r>
              <a:rPr lang="hr-HR" dirty="0" smtClean="0"/>
              <a:t> Javno </a:t>
            </a:r>
            <a:r>
              <a:rPr lang="hr-HR" dirty="0"/>
              <a:t>otvaranje ponuda</a:t>
            </a:r>
          </a:p>
          <a:p>
            <a:pPr lvl="0"/>
            <a:r>
              <a:rPr lang="hr-HR" dirty="0" smtClean="0"/>
              <a:t> Pregled </a:t>
            </a:r>
            <a:r>
              <a:rPr lang="hr-HR" dirty="0"/>
              <a:t>i ocjena ponuda</a:t>
            </a:r>
          </a:p>
          <a:p>
            <a:pPr lvl="0"/>
            <a:r>
              <a:rPr lang="hr-HR" dirty="0" smtClean="0"/>
              <a:t> Odluka </a:t>
            </a:r>
            <a:r>
              <a:rPr lang="hr-HR" dirty="0"/>
              <a:t>o odabiru</a:t>
            </a:r>
          </a:p>
          <a:p>
            <a:pPr lvl="0"/>
            <a:r>
              <a:rPr lang="hr-HR" dirty="0" smtClean="0"/>
              <a:t> Rok </a:t>
            </a:r>
            <a:r>
              <a:rPr lang="hr-HR" dirty="0"/>
              <a:t>mirovanja (15 dana)</a:t>
            </a:r>
          </a:p>
          <a:p>
            <a:pPr lvl="0"/>
            <a:r>
              <a:rPr lang="hr-HR" dirty="0" smtClean="0"/>
              <a:t> Ugovor </a:t>
            </a:r>
            <a:r>
              <a:rPr lang="hr-HR" dirty="0"/>
              <a:t>o javnoj nabavi (paziti na uvjete propisane u </a:t>
            </a:r>
            <a:r>
              <a:rPr lang="hr-HR" dirty="0" err="1"/>
              <a:t>DoN</a:t>
            </a:r>
            <a:r>
              <a:rPr lang="hr-HR" dirty="0"/>
              <a:t> za dokaze koji se dostavljaju po potpisu ugovora)</a:t>
            </a:r>
          </a:p>
          <a:p>
            <a:pPr lvl="0"/>
            <a:r>
              <a:rPr lang="hr-HR" dirty="0" smtClean="0"/>
              <a:t> Objava </a:t>
            </a:r>
            <a:r>
              <a:rPr lang="hr-HR" dirty="0"/>
              <a:t>sklopljenog ugovora</a:t>
            </a:r>
          </a:p>
          <a:p>
            <a:pPr lvl="0"/>
            <a:r>
              <a:rPr lang="hr-HR" dirty="0" smtClean="0"/>
              <a:t> Dostava </a:t>
            </a:r>
            <a:r>
              <a:rPr lang="hr-HR" dirty="0"/>
              <a:t>cjelokupne dokumentacije u APPRRR (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8 mjeseci</a:t>
            </a:r>
            <a:r>
              <a:rPr lang="hr-HR" dirty="0"/>
              <a:t>) </a:t>
            </a:r>
            <a:r>
              <a:rPr lang="hr-HR" dirty="0" smtClean="0"/>
              <a:t>od dana potpisa Ugovora o financiranju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706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1708" y="1005016"/>
            <a:ext cx="10137499" cy="263947"/>
          </a:xfrm>
        </p:spPr>
        <p:txBody>
          <a:bodyPr>
            <a:normAutofit fontScale="90000"/>
          </a:bodyPr>
          <a:lstStyle/>
          <a:p>
            <a:r>
              <a:rPr lang="hr-HR" sz="3100" b="1" dirty="0"/>
              <a:t>Priprema provedbe postupka javne nabave</a:t>
            </a:r>
            <a:r>
              <a:rPr lang="hr-HR" sz="3100" dirty="0"/>
              <a:t/>
            </a:r>
            <a:br>
              <a:rPr lang="hr-HR" sz="3100" dirty="0"/>
            </a:br>
            <a:r>
              <a:rPr lang="hr-HR" sz="3100" b="1" dirty="0"/>
              <a:t>administrativna kontrola postupka javne nabave – 3 faze </a:t>
            </a:r>
            <a:r>
              <a:rPr lang="hr-HR" dirty="0"/>
              <a:t/>
            </a:r>
            <a:br>
              <a:rPr lang="hr-HR" dirty="0"/>
            </a:br>
            <a:r>
              <a:rPr lang="hr-HR" b="1" dirty="0"/>
              <a:t> 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hr-HR" dirty="0" smtClean="0"/>
          </a:p>
          <a:p>
            <a:pPr lvl="0">
              <a:buNone/>
            </a:pPr>
            <a:r>
              <a:rPr lang="hr-HR" u="sng" dirty="0" smtClean="0"/>
              <a:t>1) ex </a:t>
            </a:r>
            <a:r>
              <a:rPr lang="hr-HR" u="sng" dirty="0" err="1"/>
              <a:t>ante</a:t>
            </a:r>
            <a:r>
              <a:rPr lang="hr-HR" u="sng" dirty="0"/>
              <a:t> faza: prije pokretanja postupka javne nabave</a:t>
            </a:r>
            <a:endParaRPr lang="hr-HR" dirty="0"/>
          </a:p>
          <a:p>
            <a:pPr lvl="2"/>
            <a:r>
              <a:rPr lang="hr-HR" dirty="0"/>
              <a:t>opcija koju korisnik </a:t>
            </a:r>
            <a:r>
              <a:rPr lang="hr-HR" b="1" u="sng" dirty="0">
                <a:solidFill>
                  <a:schemeClr val="accent6">
                    <a:lumMod val="75000"/>
                  </a:schemeClr>
                </a:solidFill>
              </a:rPr>
              <a:t>može</a:t>
            </a:r>
            <a:r>
              <a:rPr lang="hr-HR" dirty="0"/>
              <a:t> ali ne mora koristiti</a:t>
            </a:r>
          </a:p>
          <a:p>
            <a:pPr lvl="2"/>
            <a:r>
              <a:rPr lang="hr-HR" dirty="0"/>
              <a:t>APPRRR korisniku upućuje pismo preporuke s neobvezujućim preporukama</a:t>
            </a:r>
          </a:p>
          <a:p>
            <a:pPr lvl="2"/>
            <a:r>
              <a:rPr lang="hr-HR" dirty="0"/>
              <a:t>Korisnik nacrt dokumentacije o nabavi dostavlja u APPRRR nakon popisa ugovora o financiranju u elektronskom obliku na CD/DVD Službi za javnu </a:t>
            </a:r>
            <a:r>
              <a:rPr lang="hr-HR" dirty="0" smtClean="0"/>
              <a:t>nabavu (</a:t>
            </a:r>
            <a:r>
              <a:rPr lang="hr-HR" i="1" dirty="0" smtClean="0">
                <a:solidFill>
                  <a:schemeClr val="accent6">
                    <a:lumMod val="75000"/>
                  </a:schemeClr>
                </a:solidFill>
              </a:rPr>
              <a:t>paziti! – ne putem e-maila već isključivo na način i u obliku propisanim Natječajem</a:t>
            </a:r>
            <a:r>
              <a:rPr lang="hr-HR" dirty="0" smtClean="0"/>
              <a:t>)</a:t>
            </a:r>
          </a:p>
          <a:p>
            <a:pPr lvl="2"/>
            <a:r>
              <a:rPr lang="hr-HR" dirty="0" smtClean="0"/>
              <a:t>Popis dokumentacije </a:t>
            </a:r>
            <a:r>
              <a:rPr lang="hr-HR" dirty="0"/>
              <a:t>naveden je u natječaju </a:t>
            </a:r>
            <a:endParaRPr lang="hr-HR" dirty="0" smtClean="0"/>
          </a:p>
          <a:p>
            <a:pPr marL="914400" lvl="2" indent="0">
              <a:buNone/>
            </a:pPr>
            <a:endParaRPr lang="hr-HR" dirty="0" smtClean="0"/>
          </a:p>
          <a:p>
            <a:pPr lvl="0">
              <a:buNone/>
            </a:pPr>
            <a:r>
              <a:rPr lang="hr-HR" u="sng" dirty="0" smtClean="0"/>
              <a:t>2) ex </a:t>
            </a:r>
            <a:r>
              <a:rPr lang="hr-HR" u="sng" dirty="0"/>
              <a:t>post faza: cjelokupna dokumentacije iz provedenog postupka javne nabave</a:t>
            </a:r>
            <a:endParaRPr lang="hr-HR" dirty="0"/>
          </a:p>
          <a:p>
            <a:pPr lvl="2"/>
            <a:r>
              <a:rPr lang="hr-HR" dirty="0"/>
              <a:t>obveza korisnika (rok od 8 mjeseci od dana sklapanja ugovora o financiranju)</a:t>
            </a:r>
          </a:p>
          <a:p>
            <a:pPr lvl="2"/>
            <a:r>
              <a:rPr lang="hr-HR" dirty="0"/>
              <a:t>dostavlja se u elektronskom obliku na </a:t>
            </a:r>
            <a:r>
              <a:rPr lang="hr-HR" dirty="0" smtClean="0"/>
              <a:t>CD/DVD u APPRRR </a:t>
            </a:r>
            <a:r>
              <a:rPr lang="hr-HR" dirty="0"/>
              <a:t>Službi za javnu </a:t>
            </a:r>
            <a:r>
              <a:rPr lang="hr-HR" dirty="0" smtClean="0"/>
              <a:t>nabavu preporučenom poštom ili neposredno</a:t>
            </a:r>
            <a:endParaRPr lang="hr-HR" dirty="0"/>
          </a:p>
          <a:p>
            <a:pPr lvl="2"/>
            <a:r>
              <a:rPr lang="hr-HR" dirty="0"/>
              <a:t>popis dokumentacije naveden je u natječaju (nije konačan! Isti ovisi o konkretnim okolnostima i konkretnom postupku javne nabave</a:t>
            </a:r>
            <a:r>
              <a:rPr lang="hr-HR" dirty="0" smtClean="0"/>
              <a:t>)</a:t>
            </a:r>
          </a:p>
          <a:p>
            <a:pPr lvl="2"/>
            <a:endParaRPr lang="hr-HR" dirty="0" smtClean="0"/>
          </a:p>
          <a:p>
            <a:pPr lvl="0">
              <a:buNone/>
            </a:pPr>
            <a:r>
              <a:rPr lang="hr-HR" u="sng" dirty="0" smtClean="0"/>
              <a:t>3) kontrola </a:t>
            </a:r>
            <a:r>
              <a:rPr lang="hr-HR" u="sng" dirty="0"/>
              <a:t>dokumentacije prilikom podnošenja Zahtjeva za isplatu</a:t>
            </a:r>
            <a:endParaRPr lang="hr-HR" dirty="0"/>
          </a:p>
          <a:p>
            <a:pPr lvl="2"/>
            <a:r>
              <a:rPr lang="hr-HR" dirty="0"/>
              <a:t>obveza korisnika dostaviti dokumentaciju koja s odnosi na provedbu, odnosno izvršenje ugovora, eventualne anekse ugovoru i slično</a:t>
            </a:r>
          </a:p>
          <a:p>
            <a:pPr lvl="2"/>
            <a:r>
              <a:rPr lang="hr-HR" dirty="0"/>
              <a:t>dostavlja se u elektronskom obliku na CD/DVD Službi za javnu nabavu</a:t>
            </a:r>
          </a:p>
          <a:p>
            <a:pPr lvl="2"/>
            <a:endParaRPr lang="hr-HR" dirty="0"/>
          </a:p>
          <a:p>
            <a:pPr lvl="2"/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971450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156" y="774356"/>
            <a:ext cx="9256051" cy="280003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Priprema </a:t>
            </a:r>
            <a:r>
              <a:rPr lang="hr-HR" b="1" dirty="0" smtClean="0"/>
              <a:t>provedbe postupka javne nabave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722443" cy="4777274"/>
          </a:xfrm>
        </p:spPr>
        <p:txBody>
          <a:bodyPr>
            <a:normAutofit lnSpcReduction="10000"/>
          </a:bodyPr>
          <a:lstStyle/>
          <a:p>
            <a:pPr lvl="0"/>
            <a:endParaRPr lang="hr-HR" b="1" dirty="0" smtClean="0"/>
          </a:p>
          <a:p>
            <a:pPr lvl="0">
              <a:buNone/>
            </a:pPr>
            <a:r>
              <a:rPr lang="hr-HR" b="1" dirty="0" smtClean="0"/>
              <a:t>1) PRETHODNA </a:t>
            </a:r>
            <a:r>
              <a:rPr lang="hr-HR" b="1" dirty="0"/>
              <a:t>ANALIZA TRŽIŠTA</a:t>
            </a:r>
            <a:endParaRPr lang="hr-HR" dirty="0"/>
          </a:p>
          <a:p>
            <a:pPr lvl="1"/>
            <a:r>
              <a:rPr lang="hr-HR" dirty="0"/>
              <a:t>prije pokretanja postupka javne nabave provodi se prethodna analiza tržišta (čl. 189 ZJN) – </a:t>
            </a:r>
            <a:r>
              <a:rPr lang="hr-HR" u="sng" dirty="0">
                <a:solidFill>
                  <a:schemeClr val="accent6">
                    <a:lumMod val="75000"/>
                  </a:schemeClr>
                </a:solidFill>
              </a:rPr>
              <a:t>obvezna</a:t>
            </a:r>
            <a:r>
              <a:rPr lang="hr-HR" dirty="0"/>
              <a:t> je za nabavu </a:t>
            </a:r>
            <a:r>
              <a:rPr lang="hr-HR" u="sng" dirty="0">
                <a:solidFill>
                  <a:schemeClr val="accent6">
                    <a:lumMod val="75000"/>
                  </a:schemeClr>
                </a:solidFill>
              </a:rPr>
              <a:t>radova</a:t>
            </a:r>
          </a:p>
          <a:p>
            <a:pPr lvl="1"/>
            <a:r>
              <a:rPr lang="hr-HR" dirty="0"/>
              <a:t>korisnik je obvezan opis predmeta nabave, tehničke specifikacije, kriterije za odabir gospodarskog subjekta i kriterije za odabir ponude kao i posebne uvjete za izvršenje staviti na prethodno savjetovanje u trajanju od najmanje 5 dana – modul u EOJN je aktivan od prosinca 2017!</a:t>
            </a:r>
          </a:p>
          <a:p>
            <a:pPr lvl="1"/>
            <a:r>
              <a:rPr lang="hr-HR" dirty="0"/>
              <a:t>po proteku roka od 5 dana sastavlja se </a:t>
            </a:r>
            <a:r>
              <a:rPr lang="hr-HR" u="sng" dirty="0">
                <a:solidFill>
                  <a:schemeClr val="accent6">
                    <a:lumMod val="75000"/>
                  </a:schemeClr>
                </a:solidFill>
              </a:rPr>
              <a:t>izvješće</a:t>
            </a:r>
            <a:r>
              <a:rPr lang="hr-HR" dirty="0"/>
              <a:t> o prihvaćenim i neprihvaćenim primjedbama i prijedlozima </a:t>
            </a:r>
          </a:p>
          <a:p>
            <a:pPr lvl="1"/>
            <a:r>
              <a:rPr lang="hr-HR" dirty="0"/>
              <a:t>u slučaju značajnih izmjena ponavlja se postupak prethodnog savjetovanja (čl. 9. Pravilnika o planu nabave, registru ugovora, prethodnom savjetovanju i analizi tržišta u javnoj nabavi (NN 101/2017))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3533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CBDAA3F-BBDF-43FD-83BC-27546F6E2E93}" vid="{94E7C4AF-47E5-4DB5-A1E2-01D0C4137E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EC9F13D60F147B6D7A4CBC816A3BE" ma:contentTypeVersion="1" ma:contentTypeDescription="Create a new document." ma:contentTypeScope="" ma:versionID="7447920a411d11f81fe2edf558d2926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F0F1B4-BAEA-42F2-BAE9-3F807764381E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75A2D560-AB17-420E-9AF0-AD46CD7F5D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87DE3ED-E1CE-4EBA-B430-9C32EE840057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4B43F7B6-0FB5-45A1-9D43-D573734F87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apprrr_ppt_GREEN2</Template>
  <TotalTime>90</TotalTime>
  <Words>2461</Words>
  <Application>Microsoft Office PowerPoint</Application>
  <PresentationFormat>Widescreen</PresentationFormat>
  <Paragraphs>238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Open Sans Light</vt:lpstr>
      <vt:lpstr>Arial</vt:lpstr>
      <vt:lpstr>Calibri</vt:lpstr>
      <vt:lpstr>Calibri Light</vt:lpstr>
      <vt:lpstr>Wingdings</vt:lpstr>
      <vt:lpstr>Office Theme</vt:lpstr>
      <vt:lpstr>     Priprema i provedba postupka javne nabave u sklopu projekta financiranog iz Mjere 7  </vt:lpstr>
      <vt:lpstr>SADRŽAJ </vt:lpstr>
      <vt:lpstr>Javna nabava u EPFRR </vt:lpstr>
      <vt:lpstr>Javna nabava EU fondovi </vt:lpstr>
      <vt:lpstr>Javna nabava u EPFRR </vt:lpstr>
      <vt:lpstr>Priprema provedbe postupka javne nabave </vt:lpstr>
      <vt:lpstr>Priprema provedbe postupka javne nabave                                   tijek postupka</vt:lpstr>
      <vt:lpstr>Priprema provedbe postupka javne nabave administrativna kontrola postupka javne nabave – 3 faze    </vt:lpstr>
      <vt:lpstr>Priprema provedbe postupka javne nabave </vt:lpstr>
      <vt:lpstr>Priprema dokumentacije o nabavi </vt:lpstr>
      <vt:lpstr>Priprema dokumentacije o nabavi Podaci o predmetu nabave </vt:lpstr>
      <vt:lpstr>Priprema dokumentacije o nabavi Osnove za isključenje </vt:lpstr>
      <vt:lpstr>Priprema dokumentacije o nabavi Osnove za isključenje   </vt:lpstr>
      <vt:lpstr>Priprema dokumentacije o nabavi Kriterij za odabir gospodarskog subjekta (uvjeti sposobnosti) </vt:lpstr>
      <vt:lpstr>Priprema dokumentacije o nabavi Kriterij za odabir gospodarskog subjekta (uvjeti sposobnosti) </vt:lpstr>
      <vt:lpstr>Priprema dokumentacije o nabavi Kriterij za odabir gospodarskog subjekta (uvjeti sposobnosti) </vt:lpstr>
      <vt:lpstr>Priprema dokumentacije o nabavi Europska jedinstvena dokumentacija o nabavi (ESPD) </vt:lpstr>
      <vt:lpstr>Priprema dokumentacije o nabavi Ostale odredbe </vt:lpstr>
      <vt:lpstr>Priprema dokumentacije o nabavi Ostale odredbe</vt:lpstr>
      <vt:lpstr>Ex- post kontrola dokumentacije iz provedenog postupka javne nabave </vt:lpstr>
      <vt:lpstr>Rezultati provjere dokumentacije iz provedenog postupka javne nabave   </vt:lpstr>
      <vt:lpstr>Najčešće uočene pogreške prilikom administrativne kontrole </vt:lpstr>
      <vt:lpstr>             Najčešće uočene pogreške prilikom administrativne kontrole </vt:lpstr>
      <vt:lpstr>             Najčešće uočene pogreške prilikom administrativne kontrole </vt:lpstr>
      <vt:lpstr>Zaključne napomene…… </vt:lpstr>
      <vt:lpstr>PowerPoint Presentation</vt:lpstr>
    </vt:vector>
  </TitlesOfParts>
  <Company>APPRRR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Božana Bešlić</dc:creator>
  <cp:lastModifiedBy>Maja Tadić Bubnjić</cp:lastModifiedBy>
  <cp:revision>41</cp:revision>
  <dcterms:created xsi:type="dcterms:W3CDTF">2017-12-08T15:22:43Z</dcterms:created>
  <dcterms:modified xsi:type="dcterms:W3CDTF">2018-03-06T07:34:58Z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0x010100CFCEC9F13D60F147B6D7A4CBC816A3BE</vt:lpwstr>
  </property>
</Properties>
</file>