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3"/>
  </p:notesMasterIdLst>
  <p:handoutMasterIdLst>
    <p:handoutMasterId r:id="rId34"/>
  </p:handoutMasterIdLst>
  <p:sldIdLst>
    <p:sldId id="256" r:id="rId2"/>
    <p:sldId id="257" r:id="rId3"/>
    <p:sldId id="308" r:id="rId4"/>
    <p:sldId id="309" r:id="rId5"/>
    <p:sldId id="287" r:id="rId6"/>
    <p:sldId id="288" r:id="rId7"/>
    <p:sldId id="289" r:id="rId8"/>
    <p:sldId id="258" r:id="rId9"/>
    <p:sldId id="310" r:id="rId10"/>
    <p:sldId id="311" r:id="rId11"/>
    <p:sldId id="260" r:id="rId12"/>
    <p:sldId id="291" r:id="rId13"/>
    <p:sldId id="313" r:id="rId14"/>
    <p:sldId id="296" r:id="rId15"/>
    <p:sldId id="259" r:id="rId16"/>
    <p:sldId id="261" r:id="rId17"/>
    <p:sldId id="295" r:id="rId18"/>
    <p:sldId id="302" r:id="rId19"/>
    <p:sldId id="272" r:id="rId20"/>
    <p:sldId id="273" r:id="rId21"/>
    <p:sldId id="301" r:id="rId22"/>
    <p:sldId id="292" r:id="rId23"/>
    <p:sldId id="293" r:id="rId24"/>
    <p:sldId id="274" r:id="rId25"/>
    <p:sldId id="299" r:id="rId26"/>
    <p:sldId id="285" r:id="rId27"/>
    <p:sldId id="314" r:id="rId28"/>
    <p:sldId id="304" r:id="rId29"/>
    <p:sldId id="315" r:id="rId30"/>
    <p:sldId id="281" r:id="rId31"/>
    <p:sldId id="276" r:id="rId32"/>
  </p:sldIdLst>
  <p:sldSz cx="9144000" cy="6858000" type="screen4x3"/>
  <p:notesSz cx="6669088" cy="97536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-65" charset="-128"/>
        <a:cs typeface="+mn-cs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-65" charset="-128"/>
        <a:cs typeface="+mn-cs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-65" charset="-128"/>
        <a:cs typeface="+mn-cs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-65" charset="-128"/>
        <a:cs typeface="+mn-cs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-65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-65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-65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-65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-65" charset="-128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306799F8-075E-4A3A-A7F6-7FBC6576F1A4}" styleName="Themed Style 2 - Accent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0505E3EF-67EA-436B-97B2-0124C06EBD24}" styleName="Medium Style 4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Objects="1">
      <p:cViewPr>
        <p:scale>
          <a:sx n="66" d="100"/>
          <a:sy n="66" d="100"/>
        </p:scale>
        <p:origin x="-2094" y="-55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938" cy="48768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777607" y="0"/>
            <a:ext cx="2889938" cy="48768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FBB9B2F-A24C-4A4F-9CB0-8B1C8D7F271E}" type="datetimeFigureOut">
              <a:rPr lang="hr-HR" smtClean="0"/>
              <a:t>14.4.2016.</a:t>
            </a:fld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264227"/>
            <a:ext cx="2889938" cy="48768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777607" y="9264227"/>
            <a:ext cx="2889938" cy="48768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07DD295-13B5-4653-975E-FE299FC2B0A8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46608014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938" cy="48768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777607" y="0"/>
            <a:ext cx="2889938" cy="48768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B2A2689-1C0D-4C3D-BF0D-55C125B4D662}" type="datetimeFigureOut">
              <a:rPr lang="hr-HR" smtClean="0"/>
              <a:t>14.4.2016.</a:t>
            </a:fld>
            <a:endParaRPr lang="hr-H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896938" y="731838"/>
            <a:ext cx="4875212" cy="36576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r-H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66909" y="4632960"/>
            <a:ext cx="5335270" cy="438912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264227"/>
            <a:ext cx="2889938" cy="48768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777607" y="9264227"/>
            <a:ext cx="2889938" cy="48768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620B2D5-7703-40B2-A972-831DFA9FF2EC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5754787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20B2D5-7703-40B2-A972-831DFA9FF2EC}" type="slidenum">
              <a:rPr lang="hr-HR" smtClean="0"/>
              <a:t>1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20197589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20B2D5-7703-40B2-A972-831DFA9FF2EC}" type="slidenum">
              <a:rPr lang="hr-HR" smtClean="0"/>
              <a:t>2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81260685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691EFA-BADA-4F6C-A116-089147C04FF2}" type="slidenum">
              <a:rPr lang="hr-HR" smtClean="0"/>
              <a:t>22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08770697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691EFA-BADA-4F6C-A116-089147C04FF2}" type="slidenum">
              <a:rPr lang="hr-HR" smtClean="0"/>
              <a:t>23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08770697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691EFA-BADA-4F6C-A116-089147C04FF2}" type="slidenum">
              <a:rPr lang="hr-HR" smtClean="0"/>
              <a:t>28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9860690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r-HR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r-HR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383220D-5248-4A23-B97F-29D2D8EBC0A3}" type="datetime1">
              <a:rPr lang="en-US"/>
              <a:pPr/>
              <a:t>4/14/2016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r-Latn-C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A84C41F-C26F-49E5-9E66-5B191BE02F9A}" type="slidenum">
              <a:rPr lang="en-US"/>
              <a:pPr/>
              <a:t>‹#›</a:t>
            </a:fld>
            <a:endParaRPr lang="en-US"/>
          </a:p>
        </p:txBody>
      </p:sp>
      <p:pic>
        <p:nvPicPr>
          <p:cNvPr id="7" name="Picture 4" descr="AP-cover.jpg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6262" y="-49310"/>
            <a:ext cx="9246258" cy="69346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r-HR" smtClean="0"/>
              <a:t>Click to edit Master text styles</a:t>
            </a:r>
          </a:p>
          <a:p>
            <a:pPr lvl="1"/>
            <a:r>
              <a:rPr lang="hr-HR" smtClean="0"/>
              <a:t>Second level</a:t>
            </a:r>
          </a:p>
          <a:p>
            <a:pPr lvl="2"/>
            <a:r>
              <a:rPr lang="hr-HR" smtClean="0"/>
              <a:t>Third level</a:t>
            </a:r>
          </a:p>
          <a:p>
            <a:pPr lvl="3"/>
            <a:r>
              <a:rPr lang="hr-HR" smtClean="0"/>
              <a:t>Fourth level</a:t>
            </a:r>
          </a:p>
          <a:p>
            <a:pPr lvl="4"/>
            <a:r>
              <a:rPr lang="hr-HR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0A96F2C-FF70-4DB5-87FB-55F89291AE2B}" type="datetime1">
              <a:rPr lang="en-US"/>
              <a:pPr/>
              <a:t>4/14/2016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r-Latn-C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F5F8488-F5A1-45C5-8D34-BE32AB79021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hr-HR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r-HR" smtClean="0"/>
              <a:t>Click to edit Master text styles</a:t>
            </a:r>
          </a:p>
          <a:p>
            <a:pPr lvl="1"/>
            <a:r>
              <a:rPr lang="hr-HR" smtClean="0"/>
              <a:t>Second level</a:t>
            </a:r>
          </a:p>
          <a:p>
            <a:pPr lvl="2"/>
            <a:r>
              <a:rPr lang="hr-HR" smtClean="0"/>
              <a:t>Third level</a:t>
            </a:r>
          </a:p>
          <a:p>
            <a:pPr lvl="3"/>
            <a:r>
              <a:rPr lang="hr-HR" smtClean="0"/>
              <a:t>Fourth level</a:t>
            </a:r>
          </a:p>
          <a:p>
            <a:pPr lvl="4"/>
            <a:r>
              <a:rPr lang="hr-HR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4AB3854-9435-4E5B-9892-8351D16293F9}" type="datetime1">
              <a:rPr lang="en-US"/>
              <a:pPr/>
              <a:t>4/14/2016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r-Latn-C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5EF794C-3427-4CCF-9BF5-DFBAB0DEFD3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 smtClean="0"/>
              <a:t>Click to edit Master text styles</a:t>
            </a:r>
          </a:p>
          <a:p>
            <a:pPr lvl="1"/>
            <a:r>
              <a:rPr lang="hr-HR" smtClean="0"/>
              <a:t>Second level</a:t>
            </a:r>
          </a:p>
          <a:p>
            <a:pPr lvl="2"/>
            <a:r>
              <a:rPr lang="hr-HR" smtClean="0"/>
              <a:t>Third level</a:t>
            </a:r>
          </a:p>
          <a:p>
            <a:pPr lvl="3"/>
            <a:r>
              <a:rPr lang="hr-HR" smtClean="0"/>
              <a:t>Fourth level</a:t>
            </a:r>
          </a:p>
          <a:p>
            <a:pPr lvl="4"/>
            <a:r>
              <a:rPr lang="hr-HR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477418B-3B17-4B45-980F-38465447F0BD}" type="datetime1">
              <a:rPr lang="en-US"/>
              <a:pPr/>
              <a:t>4/14/2016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r-Latn-C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61C6944-5A72-4D6C-9B6F-B73AC38850F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r-HR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928E329-B52D-4F65-92DF-E9AC0747AFA9}" type="datetime1">
              <a:rPr lang="en-US"/>
              <a:pPr/>
              <a:t>4/14/2016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r-Latn-C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861A144-73D5-4F6C-AE05-DDFEF66AD80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r-HR" smtClean="0"/>
              <a:t>Click to edit Master text styles</a:t>
            </a:r>
          </a:p>
          <a:p>
            <a:pPr lvl="1"/>
            <a:r>
              <a:rPr lang="hr-HR" smtClean="0"/>
              <a:t>Second level</a:t>
            </a:r>
          </a:p>
          <a:p>
            <a:pPr lvl="2"/>
            <a:r>
              <a:rPr lang="hr-HR" smtClean="0"/>
              <a:t>Third level</a:t>
            </a:r>
          </a:p>
          <a:p>
            <a:pPr lvl="3"/>
            <a:r>
              <a:rPr lang="hr-HR" smtClean="0"/>
              <a:t>Fourth level</a:t>
            </a:r>
          </a:p>
          <a:p>
            <a:pPr lvl="4"/>
            <a:r>
              <a:rPr lang="hr-HR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r-HR" smtClean="0"/>
              <a:t>Click to edit Master text styles</a:t>
            </a:r>
          </a:p>
          <a:p>
            <a:pPr lvl="1"/>
            <a:r>
              <a:rPr lang="hr-HR" smtClean="0"/>
              <a:t>Second level</a:t>
            </a:r>
          </a:p>
          <a:p>
            <a:pPr lvl="2"/>
            <a:r>
              <a:rPr lang="hr-HR" smtClean="0"/>
              <a:t>Third level</a:t>
            </a:r>
          </a:p>
          <a:p>
            <a:pPr lvl="3"/>
            <a:r>
              <a:rPr lang="hr-HR" smtClean="0"/>
              <a:t>Fourth level</a:t>
            </a:r>
          </a:p>
          <a:p>
            <a:pPr lvl="4"/>
            <a:r>
              <a:rPr lang="hr-HR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6A5EFB0-AD75-4C0D-B70C-54B63C855BD4}" type="datetime1">
              <a:rPr lang="en-US"/>
              <a:pPr/>
              <a:t>4/14/2016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r-Latn-C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9F58E5E-7727-4781-8B17-0DB50A8C18D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r-HR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r-HR" smtClean="0"/>
              <a:t>Click to edit Master text styles</a:t>
            </a:r>
          </a:p>
          <a:p>
            <a:pPr lvl="1"/>
            <a:r>
              <a:rPr lang="hr-HR" smtClean="0"/>
              <a:t>Second level</a:t>
            </a:r>
          </a:p>
          <a:p>
            <a:pPr lvl="2"/>
            <a:r>
              <a:rPr lang="hr-HR" smtClean="0"/>
              <a:t>Third level</a:t>
            </a:r>
          </a:p>
          <a:p>
            <a:pPr lvl="3"/>
            <a:r>
              <a:rPr lang="hr-HR" smtClean="0"/>
              <a:t>Fourth level</a:t>
            </a:r>
          </a:p>
          <a:p>
            <a:pPr lvl="4"/>
            <a:r>
              <a:rPr lang="hr-HR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r-HR" smtClean="0"/>
              <a:t>Click to edit Master text styles</a:t>
            </a:r>
          </a:p>
          <a:p>
            <a:pPr lvl="1"/>
            <a:r>
              <a:rPr lang="hr-HR" smtClean="0"/>
              <a:t>Second level</a:t>
            </a:r>
          </a:p>
          <a:p>
            <a:pPr lvl="2"/>
            <a:r>
              <a:rPr lang="hr-HR" smtClean="0"/>
              <a:t>Third level</a:t>
            </a:r>
          </a:p>
          <a:p>
            <a:pPr lvl="3"/>
            <a:r>
              <a:rPr lang="hr-HR" smtClean="0"/>
              <a:t>Fourth level</a:t>
            </a:r>
          </a:p>
          <a:p>
            <a:pPr lvl="4"/>
            <a:r>
              <a:rPr lang="hr-HR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19ABCE5-AF14-49AE-B2D0-D1DBDE1F2683}" type="datetime1">
              <a:rPr lang="en-US"/>
              <a:pPr/>
              <a:t>4/14/2016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r-Latn-C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BE69B7B-46C8-4740-ADF5-D26C054FECC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35D4E02-89BD-420C-B044-E85555DDB6C7}" type="datetime1">
              <a:rPr lang="en-US"/>
              <a:pPr/>
              <a:t>4/14/2016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r-Latn-C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335964B-7E3F-41A7-999B-689F3E4715A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1B8C525-4F09-42FF-97BD-30EBC22873F3}" type="datetime1">
              <a:rPr lang="en-US"/>
              <a:pPr/>
              <a:t>4/14/2016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r-Latn-C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995E97E-5831-46E1-A146-E441D61F1A8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r-HR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r-HR" smtClean="0"/>
              <a:t>Click to edit Master text styles</a:t>
            </a:r>
          </a:p>
          <a:p>
            <a:pPr lvl="1"/>
            <a:r>
              <a:rPr lang="hr-HR" smtClean="0"/>
              <a:t>Second level</a:t>
            </a:r>
          </a:p>
          <a:p>
            <a:pPr lvl="2"/>
            <a:r>
              <a:rPr lang="hr-HR" smtClean="0"/>
              <a:t>Third level</a:t>
            </a:r>
          </a:p>
          <a:p>
            <a:pPr lvl="3"/>
            <a:r>
              <a:rPr lang="hr-HR" smtClean="0"/>
              <a:t>Fourth level</a:t>
            </a:r>
          </a:p>
          <a:p>
            <a:pPr lvl="4"/>
            <a:r>
              <a:rPr lang="hr-HR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2C4E59B-BA05-42BC-B8EF-B1AEDBBA52B9}" type="datetime1">
              <a:rPr lang="en-US"/>
              <a:pPr/>
              <a:t>4/14/2016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r-Latn-C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4FD554C-36FF-47B5-AC55-6ACBC938B05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r-HR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BDAA9CE-3365-48F8-B90B-9C43D2935459}" type="datetime1">
              <a:rPr lang="en-US"/>
              <a:pPr/>
              <a:t>4/14/2016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r-Latn-C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6FE732E-E706-4D05-9771-2D740AEA5FE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  <a:latin typeface="Calibri" pitchFamily="-65" charset="0"/>
              </a:defRPr>
            </a:lvl1pPr>
          </a:lstStyle>
          <a:p>
            <a:fld id="{2D847496-F332-4E9F-8E28-3E6DBF15FA3D}" type="datetime1">
              <a:rPr lang="en-US"/>
              <a:pPr/>
              <a:t>4/14/2016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898989"/>
                </a:solidFill>
                <a:latin typeface="Calibri" pitchFamily="-65" charset="0"/>
              </a:defRPr>
            </a:lvl1pPr>
          </a:lstStyle>
          <a:p>
            <a:endParaRPr lang="sr-Latn-C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pitchFamily="-65" charset="0"/>
              </a:defRPr>
            </a:lvl1pPr>
          </a:lstStyle>
          <a:p>
            <a:fld id="{CBBA0A73-FCC4-4F0F-A790-2708C27F54E5}" type="slidenum">
              <a:rPr lang="en-US"/>
              <a:pPr/>
              <a:t>‹#›</a:t>
            </a:fld>
            <a:endParaRPr lang="en-US"/>
          </a:p>
        </p:txBody>
      </p:sp>
      <p:pic>
        <p:nvPicPr>
          <p:cNvPr id="7" name="Picture 8" descr="AP-template.jpg"/>
          <p:cNvPicPr>
            <a:picLocks noChangeAspect="1"/>
          </p:cNvPicPr>
          <p:nvPr userDrawn="1"/>
        </p:nvPicPr>
        <p:blipFill>
          <a:blip r:embed="rId13"/>
          <a:srcRect/>
          <a:stretch>
            <a:fillRect/>
          </a:stretch>
        </p:blipFill>
        <p:spPr bwMode="auto">
          <a:xfrm>
            <a:off x="0" y="0"/>
            <a:ext cx="9180512" cy="68853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pitchFamily="-65" charset="-128"/>
          <a:cs typeface="+mj-cs"/>
        </a:defRPr>
      </a:lvl1pPr>
      <a:lvl2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65" charset="0"/>
          <a:ea typeface="ＭＳ Ｐゴシック" pitchFamily="-65" charset="-128"/>
        </a:defRPr>
      </a:lvl2pPr>
      <a:lvl3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65" charset="0"/>
          <a:ea typeface="ＭＳ Ｐゴシック" pitchFamily="-65" charset="-128"/>
        </a:defRPr>
      </a:lvl3pPr>
      <a:lvl4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65" charset="0"/>
          <a:ea typeface="ＭＳ Ｐゴシック" pitchFamily="-65" charset="-128"/>
        </a:defRPr>
      </a:lvl4pPr>
      <a:lvl5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65" charset="0"/>
          <a:ea typeface="ＭＳ Ｐゴシック" pitchFamily="-65" charset="-128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65" charset="0"/>
          <a:ea typeface="ＭＳ Ｐゴシック" pitchFamily="-65" charset="-128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65" charset="0"/>
          <a:ea typeface="ＭＳ Ｐゴシック" pitchFamily="-65" charset="-128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65" charset="0"/>
          <a:ea typeface="ＭＳ Ｐゴシック" pitchFamily="-65" charset="-128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65" charset="0"/>
          <a:ea typeface="ＭＳ Ｐゴシック" pitchFamily="-65" charset="-128"/>
        </a:defRPr>
      </a:lvl9pPr>
    </p:titleStyle>
    <p:bodyStyle>
      <a:lvl1pPr marL="342900" indent="-342900" algn="l" defTabSz="457200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pitchFamily="-65" charset="-128"/>
          <a:cs typeface="+mn-cs"/>
        </a:defRPr>
      </a:lvl1pPr>
      <a:lvl2pPr marL="742950" indent="-285750" algn="l" defTabSz="457200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ＭＳ Ｐゴシック" pitchFamily="-65" charset="-128"/>
          <a:cs typeface="+mn-cs"/>
        </a:defRPr>
      </a:lvl2pPr>
      <a:lvl3pPr marL="1143000" indent="-228600" algn="l" defTabSz="457200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pitchFamily="-65" charset="-128"/>
          <a:cs typeface="+mn-cs"/>
        </a:defRPr>
      </a:lvl3pPr>
      <a:lvl4pPr marL="1600200" indent="-228600" algn="l" defTabSz="457200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ＭＳ Ｐゴシック" pitchFamily="-65" charset="-128"/>
          <a:cs typeface="+mn-cs"/>
        </a:defRPr>
      </a:lvl4pPr>
      <a:lvl5pPr marL="2057400" indent="-228600" algn="l" defTabSz="457200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pitchFamily="-65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pprrr.hr/" TargetMode="External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hyperlink" Target="mailto:info@arkod.hr" TargetMode="External"/><Relationship Id="rId2" Type="http://schemas.openxmlformats.org/officeDocument/2006/relationships/hyperlink" Target="http://www.arkod.hr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45024"/>
            <a:ext cx="6400800" cy="2146176"/>
          </a:xfrm>
        </p:spPr>
        <p:txBody>
          <a:bodyPr>
            <a:normAutofit/>
          </a:bodyPr>
          <a:lstStyle/>
          <a:p>
            <a:pPr algn="l"/>
            <a:endParaRPr lang="hr-HR" sz="4000" dirty="0" smtClean="0">
              <a:solidFill>
                <a:srgbClr val="77933C"/>
              </a:solidFill>
            </a:endParaRPr>
          </a:p>
          <a:p>
            <a:pPr algn="l"/>
            <a:endParaRPr lang="hr-HR" sz="4000" dirty="0">
              <a:solidFill>
                <a:srgbClr val="77933C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83202" y="2116013"/>
            <a:ext cx="8352928" cy="1384995"/>
          </a:xfrm>
          <a:prstGeom prst="rect">
            <a:avLst/>
          </a:prstGeom>
          <a:solidFill>
            <a:srgbClr val="FFFFFF"/>
          </a:solidFill>
          <a:ln w="25402">
            <a:solidFill>
              <a:srgbClr val="94C600"/>
            </a:solidFill>
            <a:prstDash val="solid"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hr-HR" sz="2800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Novosti u provedbi </a:t>
            </a:r>
            <a:r>
              <a:rPr lang="hr-HR" sz="2800" dirty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izravne potpore poljoprivredi </a:t>
            </a:r>
          </a:p>
          <a:p>
            <a:pPr algn="ctr" defTabSz="914400" fontAlgn="auto">
              <a:spcBef>
                <a:spcPts val="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hr-HR" sz="2800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i</a:t>
            </a:r>
            <a:endParaRPr lang="hr-HR" sz="2800" dirty="0">
              <a:solidFill>
                <a:schemeClr val="accent3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  <a:p>
            <a:pPr algn="ctr" defTabSz="914400" fontAlgn="auto">
              <a:spcBef>
                <a:spcPts val="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hr-HR" sz="2800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podnošenju </a:t>
            </a:r>
            <a:r>
              <a:rPr lang="hr-HR" sz="2800" dirty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Jedinstvenog zahtjeva  za </a:t>
            </a:r>
            <a:r>
              <a:rPr lang="hr-HR" sz="2800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2016. godinu</a:t>
            </a:r>
            <a:endParaRPr lang="hr-HR" sz="2800" dirty="0">
              <a:solidFill>
                <a:schemeClr val="accent3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pic>
        <p:nvPicPr>
          <p:cNvPr id="6" name="Picture 2" descr="Agriculture et environnement par Drone Alsac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4101454"/>
            <a:ext cx="8329204" cy="249589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Content Placeholder 2"/>
          <p:cNvSpPr txBox="1">
            <a:spLocks noGrp="1"/>
          </p:cNvSpPr>
          <p:nvPr>
            <p:ph idx="1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4" name="Picture 8" descr="AP-template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5179" y="74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Box 4"/>
          <p:cNvSpPr txBox="1"/>
          <p:nvPr/>
        </p:nvSpPr>
        <p:spPr>
          <a:xfrm>
            <a:off x="611559" y="1340766"/>
            <a:ext cx="8064898" cy="5355311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hr-HR" sz="1800" b="1" i="0" u="none" strike="noStrike" kern="1200" cap="none" spc="0" baseline="0">
                <a:solidFill>
                  <a:srgbClr val="000000"/>
                </a:solidFill>
                <a:uFillTx/>
                <a:latin typeface="Calibri"/>
              </a:rPr>
              <a:t>List A </a:t>
            </a:r>
            <a:r>
              <a:rPr lang="hr-HR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rPr>
              <a:t>– Zahtjev za potporu sadrži: osnovne podatke o poljoprivredniku, zahtjeve za potpore, popis dodatne obavezne dokumentacije, izjave i potpis korisnika, 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hr-HR" sz="18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hr-HR" sz="1800" b="1" i="0" u="none" strike="noStrike" kern="1200" cap="none" spc="0" baseline="0">
                <a:solidFill>
                  <a:srgbClr val="000000"/>
                </a:solidFill>
                <a:uFillTx/>
                <a:latin typeface="Calibri"/>
              </a:rPr>
              <a:t>List B </a:t>
            </a:r>
            <a:r>
              <a:rPr lang="hr-HR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rPr>
              <a:t>– Prijava površina – sadrži predispisane prostorne i alfanumeričke podatke iz ARKOD sustava, prijavu korištenja površina i ekološki značajnih površina te tražene potpore po pojedinoj kulturi, </a:t>
            </a:r>
          </a:p>
          <a:p>
            <a:pPr marL="285750" marR="0" lvl="0" indent="-28575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Char char="-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hr-HR" sz="18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hr-HR" sz="1800" b="1" i="0" u="none" strike="noStrike" kern="1200" cap="none" spc="0" baseline="0">
                <a:solidFill>
                  <a:srgbClr val="000000"/>
                </a:solidFill>
                <a:uFillTx/>
                <a:latin typeface="Calibri"/>
              </a:rPr>
              <a:t>List C </a:t>
            </a:r>
            <a:r>
              <a:rPr lang="hr-HR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rPr>
              <a:t>– Podaci o domaćim životinjama – sadrži popis i podatke o stoci za koju poljoprivrednik podnosi jedinstveni zahtjev,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hr-HR" sz="18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hr-HR" sz="1800" b="1" i="0" u="none" strike="noStrike" kern="1200" cap="none" spc="0" baseline="0">
                <a:solidFill>
                  <a:srgbClr val="000000"/>
                </a:solidFill>
                <a:uFillTx/>
                <a:latin typeface="Calibri"/>
              </a:rPr>
              <a:t>List D </a:t>
            </a:r>
            <a:r>
              <a:rPr lang="hr-HR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rPr>
              <a:t>– Podaci o izvornim i zaštićenim pasminama domaćih životinja – sadrži popis i podatke o izvornim i zaštićenim pasminama domaćih životinja za koje korisnik podnosi jedinstveni zahtjev,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hr-HR" sz="18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hr-HR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rPr>
              <a:t>List E – Prijava količina prodanog ekstra djevičanskog i djevičanskog maslinovog ulja – sadrži podatke o količini prodanog ekstra djevičanskog i djevičanskog maslinovog ulja,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hr-HR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rPr>
              <a:t> List F – Prijava količina duhana predanih na obradu – sadrži podatke o količini predanog lista duhana na obradu.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724125" y="332658"/>
            <a:ext cx="2808314" cy="369335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hr-HR" sz="1800" b="0" i="0" u="none" strike="noStrike" kern="1200" cap="none" spc="0" baseline="0">
                <a:solidFill>
                  <a:srgbClr val="77933C"/>
                </a:solidFill>
                <a:uFillTx/>
                <a:latin typeface="Calibri"/>
              </a:rPr>
              <a:t>JEDINSTVENI ZAHTJEV</a:t>
            </a:r>
          </a:p>
        </p:txBody>
      </p:sp>
      <p:pic>
        <p:nvPicPr>
          <p:cNvPr id="7" name="Picture 2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TextBox 6"/>
          <p:cNvSpPr txBox="1"/>
          <p:nvPr/>
        </p:nvSpPr>
        <p:spPr>
          <a:xfrm>
            <a:off x="395532" y="1052739"/>
            <a:ext cx="5832646" cy="369335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hr-HR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rPr>
              <a:t>Kartica JEDINSTVENI ZAHTJEV</a:t>
            </a:r>
          </a:p>
        </p:txBody>
      </p:sp>
      <p:pic>
        <p:nvPicPr>
          <p:cNvPr id="9" name="Picture 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5179" y="22576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TextBox 7"/>
          <p:cNvSpPr txBox="1"/>
          <p:nvPr/>
        </p:nvSpPr>
        <p:spPr>
          <a:xfrm>
            <a:off x="667886" y="1031424"/>
            <a:ext cx="7704853" cy="5078313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hr-HR" sz="1800" b="1" i="0" u="none" strike="noStrike" kern="1200" cap="none" spc="0" baseline="0" dirty="0">
              <a:solidFill>
                <a:srgbClr val="000000"/>
              </a:solidFill>
              <a:uFillTx/>
              <a:latin typeface="Calibri"/>
            </a:endParaRPr>
          </a:p>
          <a:p>
            <a:pPr marL="285750" marR="0" lvl="0" indent="-28575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Wingdings" pitchFamily="2"/>
              <a:buChar char="Ø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hr-HR" sz="1800" b="1" i="0" u="none" strike="noStrike" kern="0" cap="none" spc="0" baseline="0" dirty="0">
                <a:solidFill>
                  <a:schemeClr val="accent3">
                    <a:lumMod val="50000"/>
                  </a:schemeClr>
                </a:solidFill>
                <a:uFillTx/>
                <a:latin typeface="Calibri"/>
              </a:rPr>
              <a:t>AGRONET  SADRŽI UPOZORENJA I SMANJUJE MOGUĆNOST </a:t>
            </a:r>
            <a:r>
              <a:rPr lang="hr-HR" sz="1800" b="1" i="0" u="none" strike="noStrike" kern="0" cap="none" spc="0" baseline="0" dirty="0" smtClean="0">
                <a:solidFill>
                  <a:schemeClr val="accent3">
                    <a:lumMod val="50000"/>
                  </a:schemeClr>
                </a:solidFill>
                <a:uFillTx/>
                <a:latin typeface="Calibri"/>
              </a:rPr>
              <a:t>GREŠKE:</a:t>
            </a:r>
            <a:endParaRPr lang="hr-HR" sz="1800" b="1" i="0" u="none" strike="noStrike" kern="0" cap="none" spc="0" baseline="0" dirty="0">
              <a:solidFill>
                <a:schemeClr val="accent3">
                  <a:lumMod val="50000"/>
                </a:schemeClr>
              </a:solidFill>
              <a:uFillTx/>
              <a:latin typeface="Calibri"/>
            </a:endParaRP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hr-HR" sz="1800" b="1" i="0" u="none" strike="noStrike" kern="0" cap="none" spc="0" baseline="0" dirty="0">
                <a:solidFill>
                  <a:srgbClr val="000000"/>
                </a:solidFill>
                <a:uFillTx/>
                <a:latin typeface="Calibri"/>
              </a:rPr>
              <a:t>	</a:t>
            </a:r>
          </a:p>
          <a:p>
            <a:pPr marL="742950" marR="0" lvl="1" indent="-28575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Wingdings" pitchFamily="2"/>
              <a:buChar char="Ø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hr-HR" sz="1800" i="0" u="none" strike="noStrike" kern="1200" cap="none" spc="0" baseline="0" dirty="0">
                <a:uFillTx/>
                <a:latin typeface="Calibri"/>
              </a:rPr>
              <a:t>Ne može se završiti popunjavanje zahtjeva ako svi podaci nisu </a:t>
            </a:r>
            <a:r>
              <a:rPr lang="hr-HR" sz="1800" i="0" u="none" strike="noStrike" kern="1200" cap="none" spc="0" baseline="0" dirty="0" smtClean="0">
                <a:uFillTx/>
                <a:latin typeface="Calibri"/>
              </a:rPr>
              <a:t>uneseni</a:t>
            </a:r>
            <a:endParaRPr lang="hr-HR" sz="1800" i="0" u="none" strike="noStrike" kern="1200" cap="none" spc="0" baseline="0" dirty="0">
              <a:uFillTx/>
              <a:latin typeface="Calibri"/>
            </a:endParaRPr>
          </a:p>
          <a:p>
            <a:pPr marL="457200" marR="0" lvl="1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hr-HR" sz="1800" i="0" u="none" strike="noStrike" kern="1200" cap="none" spc="0" baseline="0" dirty="0">
              <a:uFillTx/>
              <a:latin typeface="Calibri"/>
            </a:endParaRPr>
          </a:p>
          <a:p>
            <a:pPr marL="742950" marR="0" lvl="1" indent="-28575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Wingdings" pitchFamily="2"/>
              <a:buChar char="Ø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hr-HR" sz="1800" i="0" u="none" strike="noStrike" kern="0" cap="none" spc="0" baseline="0" dirty="0">
                <a:uFillTx/>
                <a:latin typeface="Calibri"/>
              </a:rPr>
              <a:t>Ne može se zatražiti potpora ako nema osnovnih preduvjeta (npr. potpora za </a:t>
            </a:r>
            <a:r>
              <a:rPr lang="hr-HR" sz="1800" i="0" u="none" strike="noStrike" kern="0" cap="none" spc="0" baseline="0" dirty="0" smtClean="0">
                <a:uFillTx/>
                <a:latin typeface="Calibri"/>
              </a:rPr>
              <a:t> </a:t>
            </a:r>
            <a:r>
              <a:rPr lang="hr-HR" sz="1800" i="0" u="none" strike="noStrike" kern="0" cap="none" spc="0" baseline="0" dirty="0">
                <a:uFillTx/>
                <a:latin typeface="Calibri"/>
              </a:rPr>
              <a:t>može se tražiti samo na </a:t>
            </a:r>
            <a:r>
              <a:rPr lang="hr-HR" sz="1800" i="0" u="none" strike="noStrike" kern="0" cap="none" spc="0" baseline="0" dirty="0" smtClean="0">
                <a:uFillTx/>
                <a:latin typeface="Calibri"/>
              </a:rPr>
              <a:t>ekološkim parcelama,</a:t>
            </a:r>
            <a:r>
              <a:rPr lang="hr-HR" sz="1800" i="0" u="none" strike="noStrike" kern="0" cap="none" spc="0" dirty="0" smtClean="0">
                <a:uFillTx/>
                <a:latin typeface="Calibri"/>
              </a:rPr>
              <a:t> </a:t>
            </a:r>
            <a:r>
              <a:rPr lang="hr-HR" sz="1800" i="0" u="none" strike="noStrike" kern="0" cap="none" spc="0" baseline="0" dirty="0" smtClean="0">
                <a:uFillTx/>
                <a:latin typeface="Calibri"/>
              </a:rPr>
              <a:t> </a:t>
            </a:r>
            <a:r>
              <a:rPr lang="hr-HR" sz="1800" i="0" u="none" strike="noStrike" kern="0" cap="none" spc="0" baseline="0" dirty="0">
                <a:uFillTx/>
                <a:latin typeface="Calibri"/>
              </a:rPr>
              <a:t>za životinje vezano uz </a:t>
            </a:r>
            <a:r>
              <a:rPr lang="hr-HR" sz="1800" i="0" u="none" strike="noStrike" kern="0" cap="none" spc="0" baseline="0" dirty="0" smtClean="0">
                <a:uFillTx/>
                <a:latin typeface="Calibri"/>
              </a:rPr>
              <a:t>vrstu ili pasminu,…)</a:t>
            </a:r>
          </a:p>
          <a:p>
            <a:pPr marL="742950" marR="0" lvl="1" indent="-28575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Wingdings" pitchFamily="2"/>
              <a:buChar char="Ø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hr-HR" sz="1800" i="0" u="none" strike="noStrike" kern="0" cap="none" spc="0" baseline="0" dirty="0">
              <a:uFillTx/>
              <a:latin typeface="Calibri"/>
            </a:endParaRPr>
          </a:p>
          <a:p>
            <a:pPr marL="742950" marR="0" lvl="1" indent="-28575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Wingdings" pitchFamily="2"/>
              <a:buChar char="Ø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hr-HR" sz="1800" i="0" u="none" strike="noStrike" kern="0" cap="none" spc="0" baseline="0" dirty="0" smtClean="0">
                <a:uFillTx/>
                <a:latin typeface="Calibri"/>
              </a:rPr>
              <a:t>Površine </a:t>
            </a:r>
            <a:r>
              <a:rPr lang="hr-HR" sz="1800" i="0" u="none" strike="noStrike" kern="0" cap="none" spc="0" baseline="0" dirty="0">
                <a:uFillTx/>
                <a:latin typeface="Calibri"/>
              </a:rPr>
              <a:t>poljoprivrednih parcela mogu se grafički ucrtati,  a AGRONET prikazuje hektare ucrtane </a:t>
            </a:r>
            <a:r>
              <a:rPr lang="hr-HR" sz="1800" i="0" u="none" strike="noStrike" kern="0" cap="none" spc="0" baseline="0" dirty="0" smtClean="0">
                <a:uFillTx/>
                <a:latin typeface="Calibri"/>
              </a:rPr>
              <a:t>površine</a:t>
            </a:r>
            <a:endParaRPr lang="hr-HR" sz="1800" i="0" u="none" strike="noStrike" kern="1200" cap="none" spc="0" baseline="0" dirty="0">
              <a:uFillTx/>
              <a:latin typeface="Calibri"/>
            </a:endParaRPr>
          </a:p>
          <a:p>
            <a:pPr marL="742950" marR="0" lvl="1" indent="-28575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Wingdings" pitchFamily="2"/>
              <a:buChar char="Ø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hr-HR" sz="1800" i="0" u="none" strike="noStrike" kern="0" cap="none" spc="0" baseline="0" dirty="0" smtClean="0">
              <a:uFillTx/>
              <a:latin typeface="Calibri"/>
            </a:endParaRPr>
          </a:p>
          <a:p>
            <a:pPr marL="742950" marR="0" lvl="1" indent="-28575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Wingdings" pitchFamily="2"/>
              <a:buChar char="Ø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hr-HR" sz="1800" i="0" u="none" strike="noStrike" kern="0" cap="none" spc="0" baseline="0" dirty="0" smtClean="0">
                <a:uFillTx/>
                <a:latin typeface="Calibri"/>
              </a:rPr>
              <a:t>Nakon </a:t>
            </a:r>
            <a:r>
              <a:rPr lang="hr-HR" sz="1800" i="0" u="none" strike="noStrike" kern="0" cap="none" spc="0" baseline="0" dirty="0">
                <a:uFillTx/>
                <a:latin typeface="Calibri"/>
              </a:rPr>
              <a:t>popunjavanja kultura i aktivacije EZP elemenata </a:t>
            </a:r>
            <a:r>
              <a:rPr lang="hr-HR" sz="1800" i="0" u="none" strike="noStrike" kern="0" cap="none" spc="0" baseline="0" dirty="0" err="1">
                <a:uFillTx/>
                <a:latin typeface="Calibri"/>
              </a:rPr>
              <a:t>Agronet</a:t>
            </a:r>
            <a:r>
              <a:rPr lang="hr-HR" sz="1800" i="0" u="none" strike="noStrike" kern="0" cap="none" spc="0" baseline="0" dirty="0">
                <a:uFillTx/>
                <a:latin typeface="Calibri"/>
              </a:rPr>
              <a:t> upozorava korisnika je li udovoljio propisanom kriteriju za Raznolikost usjeva/Ekološki značajna </a:t>
            </a:r>
            <a:r>
              <a:rPr lang="hr-HR" sz="1800" i="0" u="none" strike="noStrike" kern="0" cap="none" spc="0" baseline="0" dirty="0" smtClean="0">
                <a:uFillTx/>
                <a:latin typeface="Calibri"/>
              </a:rPr>
              <a:t>područja</a:t>
            </a:r>
            <a:endParaRPr lang="hr-HR" sz="1800" i="0" u="none" strike="noStrike" kern="0" cap="none" spc="0" baseline="0" dirty="0">
              <a:uFillTx/>
              <a:latin typeface="Calibri"/>
            </a:endParaRPr>
          </a:p>
          <a:p>
            <a:pPr marL="742950" marR="0" lvl="1" indent="-28575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Wingdings" pitchFamily="2"/>
              <a:buChar char="Ø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hr-HR" sz="1800" i="0" u="none" strike="noStrike" kern="0" cap="none" spc="0" baseline="0" dirty="0">
              <a:uFillTx/>
              <a:latin typeface="Calibri"/>
            </a:endParaRPr>
          </a:p>
          <a:p>
            <a:pPr marL="742950" marR="0" lvl="1" indent="-28575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Wingdings" pitchFamily="2"/>
              <a:buChar char="Ø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hr-HR" sz="1800" i="0" u="none" strike="noStrike" kern="0" cap="none" spc="0" baseline="0" dirty="0">
                <a:uFillTx/>
                <a:latin typeface="Calibri"/>
              </a:rPr>
              <a:t>Upozorava korisnika na obveze Višestruke sukladnosti</a:t>
            </a:r>
          </a:p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hr-HR" sz="1800" b="1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rPr>
              <a:t> </a:t>
            </a:r>
            <a:endParaRPr lang="hr-HR" sz="2000" b="0" i="0" u="none" strike="noStrike" kern="1200" cap="none" spc="0" baseline="0" dirty="0">
              <a:solidFill>
                <a:srgbClr val="FF0000"/>
              </a:solidFill>
              <a:uFillTx/>
              <a:latin typeface="Calibri"/>
            </a:endParaRPr>
          </a:p>
        </p:txBody>
      </p:sp>
      <p:sp>
        <p:nvSpPr>
          <p:cNvPr id="11" name="TextBox 9"/>
          <p:cNvSpPr txBox="1"/>
          <p:nvPr/>
        </p:nvSpPr>
        <p:spPr>
          <a:xfrm>
            <a:off x="5508107" y="395372"/>
            <a:ext cx="3600397" cy="369332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hr-HR" sz="1800" b="0" i="0" u="none" strike="noStrike" kern="0" cap="none" spc="0" baseline="0" dirty="0">
                <a:solidFill>
                  <a:srgbClr val="77933C"/>
                </a:solidFill>
                <a:uFillTx/>
                <a:latin typeface="Calibri"/>
              </a:rPr>
              <a:t>PREDNOSTI AGRONETA</a:t>
            </a:r>
            <a:endParaRPr lang="hr-HR" sz="1800" b="0" i="0" u="none" strike="noStrike" kern="1200" cap="none" spc="0" baseline="0" dirty="0">
              <a:solidFill>
                <a:srgbClr val="77933C"/>
              </a:solidFill>
              <a:uFillTx/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759293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ubtitle 2"/>
          <p:cNvSpPr txBox="1">
            <a:spLocks/>
          </p:cNvSpPr>
          <p:nvPr/>
        </p:nvSpPr>
        <p:spPr>
          <a:xfrm>
            <a:off x="762000" y="1196752"/>
            <a:ext cx="7848600" cy="5400600"/>
          </a:xfrm>
          <a:prstGeom prst="rect">
            <a:avLst/>
          </a:prstGeom>
        </p:spPr>
        <p:txBody>
          <a:bodyPr>
            <a:normAutofit/>
          </a:bodyPr>
          <a:lstStyle/>
          <a:p>
            <a:pPr>
              <a:spcBef>
                <a:spcPct val="20000"/>
              </a:spcBef>
              <a:buFont typeface="Arial" charset="0"/>
              <a:buNone/>
            </a:pPr>
            <a:r>
              <a:rPr lang="hr-HR" sz="2400" dirty="0" smtClean="0">
                <a:solidFill>
                  <a:srgbClr val="77933C"/>
                </a:solidFill>
                <a:latin typeface="+mn-lt"/>
              </a:rPr>
              <a:t>Jedinstveni zahtjev</a:t>
            </a:r>
          </a:p>
          <a:p>
            <a:endParaRPr lang="hr-HR" sz="1600" b="1" dirty="0" smtClean="0">
              <a:latin typeface="+mn-lt"/>
            </a:endParaRPr>
          </a:p>
          <a:p>
            <a:r>
              <a:rPr lang="hr-HR" sz="1600" dirty="0" smtClean="0">
                <a:latin typeface="+mn-lt"/>
              </a:rPr>
              <a:t>Kad </a:t>
            </a:r>
            <a:r>
              <a:rPr lang="hr-HR" sz="1600" dirty="0">
                <a:latin typeface="+mn-lt"/>
              </a:rPr>
              <a:t>korisnik odabere opciju </a:t>
            </a:r>
            <a:r>
              <a:rPr lang="hr-HR" sz="1600" b="1" dirty="0">
                <a:latin typeface="+mn-lt"/>
              </a:rPr>
              <a:t>Započni sa popunjavanjem </a:t>
            </a:r>
            <a:r>
              <a:rPr lang="hr-HR" sz="1600" dirty="0">
                <a:latin typeface="+mn-lt"/>
              </a:rPr>
              <a:t>– </a:t>
            </a:r>
            <a:r>
              <a:rPr lang="hr-HR" sz="1600" dirty="0" smtClean="0">
                <a:latin typeface="+mn-lt"/>
              </a:rPr>
              <a:t>aplikacija nudi mogućnost odabira: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800600" y="381000"/>
            <a:ext cx="4191000" cy="3079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/>
            <a:r>
              <a:rPr lang="hr-HR" sz="1400" dirty="0" err="1" smtClean="0">
                <a:solidFill>
                  <a:srgbClr val="77933C"/>
                </a:solidFill>
                <a:latin typeface="Calibri" pitchFamily="-65" charset="0"/>
              </a:rPr>
              <a:t>Agronet</a:t>
            </a:r>
            <a:r>
              <a:rPr lang="hr-HR" sz="1400" dirty="0" smtClean="0">
                <a:solidFill>
                  <a:srgbClr val="77933C"/>
                </a:solidFill>
                <a:latin typeface="Calibri" pitchFamily="-65" charset="0"/>
              </a:rPr>
              <a:t> u 2016. godini</a:t>
            </a:r>
            <a:r>
              <a:rPr lang="en-US" sz="1400" dirty="0" smtClean="0">
                <a:solidFill>
                  <a:srgbClr val="77933C"/>
                </a:solidFill>
                <a:latin typeface="Calibri" pitchFamily="-65" charset="0"/>
              </a:rPr>
              <a:t>/ </a:t>
            </a:r>
            <a:r>
              <a:rPr lang="hr-HR" sz="1400" dirty="0" smtClean="0">
                <a:solidFill>
                  <a:srgbClr val="77933C"/>
                </a:solidFill>
                <a:latin typeface="Calibri" pitchFamily="-65" charset="0"/>
              </a:rPr>
              <a:t>Novosti</a:t>
            </a:r>
            <a:endParaRPr lang="en-US" sz="1400" dirty="0">
              <a:latin typeface="Calibri" pitchFamily="-65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48852" y="2796914"/>
            <a:ext cx="5257800" cy="22002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0395330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ubtitle 2"/>
          <p:cNvSpPr txBox="1">
            <a:spLocks/>
          </p:cNvSpPr>
          <p:nvPr/>
        </p:nvSpPr>
        <p:spPr>
          <a:xfrm>
            <a:off x="113790" y="1042393"/>
            <a:ext cx="8776632" cy="5282207"/>
          </a:xfrm>
          <a:prstGeom prst="rect">
            <a:avLst/>
          </a:prstGeom>
        </p:spPr>
        <p:txBody>
          <a:bodyPr>
            <a:normAutofit/>
          </a:bodyPr>
          <a:lstStyle/>
          <a:p>
            <a:pPr>
              <a:spcBef>
                <a:spcPct val="20000"/>
              </a:spcBef>
              <a:buFont typeface="Arial" charset="0"/>
              <a:buNone/>
            </a:pPr>
            <a:r>
              <a:rPr lang="hr-HR" sz="2400" dirty="0" smtClean="0">
                <a:solidFill>
                  <a:schemeClr val="accent3">
                    <a:lumMod val="50000"/>
                  </a:schemeClr>
                </a:solidFill>
                <a:latin typeface="Calibri" pitchFamily="-65" charset="0"/>
              </a:rPr>
              <a:t>Jedinstveni zahtjev</a:t>
            </a:r>
            <a:endParaRPr lang="en-US" sz="2400" dirty="0">
              <a:solidFill>
                <a:schemeClr val="accent3">
                  <a:lumMod val="50000"/>
                </a:schemeClr>
              </a:solidFill>
              <a:latin typeface="Calibri" pitchFamily="-65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584749" y="381000"/>
            <a:ext cx="4406851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hr-HR" sz="1400" dirty="0" err="1" smtClean="0">
                <a:solidFill>
                  <a:srgbClr val="77933C"/>
                </a:solidFill>
                <a:latin typeface="Calibri" pitchFamily="-65" charset="0"/>
              </a:rPr>
              <a:t>Agronet</a:t>
            </a:r>
            <a:r>
              <a:rPr lang="hr-HR" sz="1400" dirty="0" smtClean="0">
                <a:solidFill>
                  <a:srgbClr val="77933C"/>
                </a:solidFill>
                <a:latin typeface="Calibri" pitchFamily="-65" charset="0"/>
              </a:rPr>
              <a:t> 2016.</a:t>
            </a:r>
            <a:r>
              <a:rPr lang="en-US" sz="1400" dirty="0" smtClean="0">
                <a:solidFill>
                  <a:srgbClr val="77933C"/>
                </a:solidFill>
                <a:latin typeface="Calibri" pitchFamily="-65" charset="0"/>
              </a:rPr>
              <a:t>/ </a:t>
            </a:r>
            <a:r>
              <a:rPr lang="hr-HR" sz="1400" dirty="0" smtClean="0">
                <a:solidFill>
                  <a:srgbClr val="77933C"/>
                </a:solidFill>
                <a:latin typeface="Calibri" pitchFamily="-65" charset="0"/>
              </a:rPr>
              <a:t> Obrazac za podnošenje zahtjeva – LIST A</a:t>
            </a:r>
            <a:endParaRPr lang="en-US" sz="1400" dirty="0">
              <a:latin typeface="Calibri" pitchFamily="-65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0387" y="1616918"/>
            <a:ext cx="8848725" cy="51244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771128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ubtitle 2"/>
          <p:cNvSpPr txBox="1">
            <a:spLocks/>
          </p:cNvSpPr>
          <p:nvPr/>
        </p:nvSpPr>
        <p:spPr>
          <a:xfrm>
            <a:off x="113790" y="1042393"/>
            <a:ext cx="8776632" cy="5482951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>
              <a:spcBef>
                <a:spcPct val="20000"/>
              </a:spcBef>
            </a:pPr>
            <a:r>
              <a:rPr lang="hr-HR" sz="2400" b="1" i="1" u="sng" kern="0" dirty="0" smtClean="0">
                <a:solidFill>
                  <a:srgbClr val="77933C"/>
                </a:solidFill>
                <a:effectLst>
                  <a:outerShdw dist="38096" dir="2700000">
                    <a:srgbClr val="000000"/>
                  </a:outerShdw>
                </a:effectLst>
                <a:latin typeface="Calibri"/>
              </a:rPr>
              <a:t>Aktivni </a:t>
            </a:r>
            <a:r>
              <a:rPr lang="hr-HR" sz="2400" b="1" i="1" u="sng" kern="0" dirty="0">
                <a:solidFill>
                  <a:srgbClr val="77933C"/>
                </a:solidFill>
                <a:effectLst>
                  <a:outerShdw dist="38096" dir="2700000">
                    <a:srgbClr val="000000"/>
                  </a:outerShdw>
                </a:effectLst>
                <a:latin typeface="Calibri"/>
              </a:rPr>
              <a:t>poljoprivrednik</a:t>
            </a:r>
          </a:p>
          <a:p>
            <a:pPr>
              <a:spcBef>
                <a:spcPct val="20000"/>
              </a:spcBef>
              <a:buFont typeface="Arial" charset="0"/>
              <a:buNone/>
            </a:pPr>
            <a:endParaRPr lang="en-US" sz="2400" dirty="0">
              <a:solidFill>
                <a:schemeClr val="accent3">
                  <a:lumMod val="50000"/>
                </a:schemeClr>
              </a:solidFill>
              <a:latin typeface="Calibri" pitchFamily="-65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502106" y="381000"/>
            <a:ext cx="4489494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hr-HR" sz="1400" dirty="0" err="1" smtClean="0">
                <a:solidFill>
                  <a:srgbClr val="77933C"/>
                </a:solidFill>
                <a:latin typeface="Calibri" pitchFamily="-65" charset="0"/>
              </a:rPr>
              <a:t>Agronet</a:t>
            </a:r>
            <a:r>
              <a:rPr lang="hr-HR" sz="1400" dirty="0" smtClean="0">
                <a:solidFill>
                  <a:srgbClr val="77933C"/>
                </a:solidFill>
                <a:latin typeface="Calibri" pitchFamily="-65" charset="0"/>
              </a:rPr>
              <a:t> 2016.</a:t>
            </a:r>
            <a:r>
              <a:rPr lang="en-US" sz="1400" dirty="0" smtClean="0">
                <a:solidFill>
                  <a:srgbClr val="77933C"/>
                </a:solidFill>
                <a:latin typeface="Calibri" pitchFamily="-65" charset="0"/>
              </a:rPr>
              <a:t>/ </a:t>
            </a:r>
            <a:r>
              <a:rPr lang="hr-HR" sz="1400" dirty="0" smtClean="0">
                <a:solidFill>
                  <a:srgbClr val="77933C"/>
                </a:solidFill>
                <a:latin typeface="Calibri" pitchFamily="-65" charset="0"/>
              </a:rPr>
              <a:t> Obrazac za podnošenje zahtjeva – LIST A</a:t>
            </a:r>
            <a:endParaRPr lang="en-US" sz="1400" dirty="0">
              <a:latin typeface="Calibri" pitchFamily="-65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51520" y="1556792"/>
            <a:ext cx="8638902" cy="50475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defTabSz="914400" fontAlgn="auto">
              <a:spcBef>
                <a:spcPts val="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hr-HR" sz="1400" b="1" i="1" kern="0" dirty="0">
              <a:solidFill>
                <a:srgbClr val="000000"/>
              </a:solidFill>
              <a:latin typeface="Calibri"/>
            </a:endParaRPr>
          </a:p>
          <a:p>
            <a:pPr marL="285750" lvl="0" indent="-285750" defTabSz="914400" fontAlgn="auto">
              <a:spcBef>
                <a:spcPts val="0"/>
              </a:spcBef>
              <a:spcAft>
                <a:spcPts val="0"/>
              </a:spcAft>
              <a:buSzPct val="100000"/>
              <a:buFont typeface="Wingdings" pitchFamily="2"/>
              <a:buChar char="ü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hr-HR" sz="1400" b="1" kern="0" dirty="0">
                <a:solidFill>
                  <a:srgbClr val="FF0000"/>
                </a:solidFill>
                <a:latin typeface="Calibri"/>
              </a:rPr>
              <a:t>aktivni poljoprivrednik </a:t>
            </a:r>
            <a:r>
              <a:rPr lang="hr-HR" sz="1400" kern="0" dirty="0">
                <a:solidFill>
                  <a:srgbClr val="000000"/>
                </a:solidFill>
                <a:latin typeface="Calibri"/>
              </a:rPr>
              <a:t>- čije je poljoprivredno gospodarstvo upisano u Upisnik poljoprivrednika, koji obavlja </a:t>
            </a:r>
            <a:r>
              <a:rPr lang="hr-HR" sz="1400" b="1" kern="0" dirty="0">
                <a:solidFill>
                  <a:srgbClr val="000000"/>
                </a:solidFill>
                <a:latin typeface="Calibri"/>
              </a:rPr>
              <a:t>poljoprivrednu aktivnost</a:t>
            </a:r>
            <a:r>
              <a:rPr lang="hr-HR" sz="1400" kern="0" dirty="0">
                <a:solidFill>
                  <a:srgbClr val="000000"/>
                </a:solidFill>
                <a:latin typeface="Calibri"/>
              </a:rPr>
              <a:t>:</a:t>
            </a:r>
          </a:p>
          <a:p>
            <a:pPr lvl="0" defTabSz="914400" fontAlgn="auto">
              <a:spcBef>
                <a:spcPts val="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hr-HR" sz="1400" kern="0" dirty="0">
                <a:solidFill>
                  <a:srgbClr val="000000"/>
                </a:solidFill>
                <a:latin typeface="Calibri"/>
              </a:rPr>
              <a:t> </a:t>
            </a:r>
            <a:r>
              <a:rPr lang="hr-HR" sz="1400" kern="0" dirty="0" smtClean="0">
                <a:solidFill>
                  <a:srgbClr val="000000"/>
                </a:solidFill>
                <a:latin typeface="Calibri"/>
              </a:rPr>
              <a:t>      a</a:t>
            </a:r>
            <a:r>
              <a:rPr lang="hr-HR" sz="1400" kern="0" dirty="0">
                <a:solidFill>
                  <a:srgbClr val="000000"/>
                </a:solidFill>
                <a:latin typeface="Calibri"/>
              </a:rPr>
              <a:t>) proizvodnju, uzgoj ili sadnju poljoprivrednih proizvoda, uključujući žetvu, mužnju, uzgoj rasplodnih </a:t>
            </a:r>
            <a:r>
              <a:rPr lang="hr-HR" sz="1400" kern="0" dirty="0" smtClean="0">
                <a:solidFill>
                  <a:srgbClr val="000000"/>
                </a:solidFill>
                <a:latin typeface="Calibri"/>
              </a:rPr>
              <a:t>	životinja </a:t>
            </a:r>
            <a:r>
              <a:rPr lang="hr-HR" sz="1400" kern="0" dirty="0">
                <a:solidFill>
                  <a:srgbClr val="000000"/>
                </a:solidFill>
                <a:latin typeface="Calibri"/>
              </a:rPr>
              <a:t>i </a:t>
            </a:r>
            <a:r>
              <a:rPr lang="hr-HR" sz="1400" kern="0" dirty="0" smtClean="0">
                <a:solidFill>
                  <a:srgbClr val="000000"/>
                </a:solidFill>
                <a:latin typeface="Calibri"/>
              </a:rPr>
              <a:t>držanje stoke, </a:t>
            </a:r>
            <a:r>
              <a:rPr lang="hr-HR" sz="1400" kern="0" dirty="0">
                <a:solidFill>
                  <a:srgbClr val="000000"/>
                </a:solidFill>
                <a:latin typeface="Calibri"/>
              </a:rPr>
              <a:t>ili</a:t>
            </a:r>
          </a:p>
          <a:p>
            <a:pPr lvl="0" defTabSz="914400" fontAlgn="auto">
              <a:spcBef>
                <a:spcPts val="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hr-HR" sz="1400" kern="0" dirty="0">
                <a:solidFill>
                  <a:srgbClr val="000000"/>
                </a:solidFill>
                <a:latin typeface="Calibri"/>
              </a:rPr>
              <a:t> </a:t>
            </a:r>
            <a:r>
              <a:rPr lang="hr-HR" sz="1400" kern="0" dirty="0" smtClean="0">
                <a:solidFill>
                  <a:srgbClr val="000000"/>
                </a:solidFill>
                <a:latin typeface="Calibri"/>
              </a:rPr>
              <a:t>      b</a:t>
            </a:r>
            <a:r>
              <a:rPr lang="hr-HR" sz="1400" kern="0" dirty="0">
                <a:solidFill>
                  <a:srgbClr val="000000"/>
                </a:solidFill>
                <a:latin typeface="Calibri"/>
              </a:rPr>
              <a:t>) održavanje poljoprivrednog zemljišta u stanju pogodnom za ispašu ili uzgoj bez pripremnih radnji koje </a:t>
            </a:r>
            <a:r>
              <a:rPr lang="hr-HR" sz="1400" kern="0" dirty="0" smtClean="0">
                <a:solidFill>
                  <a:srgbClr val="000000"/>
                </a:solidFill>
                <a:latin typeface="Calibri"/>
              </a:rPr>
              <a:t>	izlaze </a:t>
            </a:r>
            <a:r>
              <a:rPr lang="hr-HR" sz="1400" kern="0" dirty="0">
                <a:solidFill>
                  <a:srgbClr val="000000"/>
                </a:solidFill>
                <a:latin typeface="Calibri"/>
              </a:rPr>
              <a:t>iz </a:t>
            </a:r>
            <a:r>
              <a:rPr lang="hr-HR" sz="1400" kern="0" dirty="0" smtClean="0">
                <a:solidFill>
                  <a:srgbClr val="000000"/>
                </a:solidFill>
                <a:latin typeface="Calibri"/>
              </a:rPr>
              <a:t>okvira </a:t>
            </a:r>
            <a:r>
              <a:rPr lang="hr-HR" sz="1400" kern="0" dirty="0">
                <a:solidFill>
                  <a:srgbClr val="000000"/>
                </a:solidFill>
                <a:latin typeface="Calibri"/>
              </a:rPr>
              <a:t>uobičajenih poljoprivrednih metoda i mehanizirane obrade.</a:t>
            </a:r>
          </a:p>
          <a:p>
            <a:pPr marL="285750" lvl="0" indent="-285750" defTabSz="914400" fontAlgn="auto">
              <a:spcBef>
                <a:spcPts val="0"/>
              </a:spcBef>
              <a:spcAft>
                <a:spcPts val="0"/>
              </a:spcAft>
              <a:buSzPct val="100000"/>
              <a:buFont typeface="Wingdings" pitchFamily="2"/>
              <a:buChar char="ü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hr-HR" sz="1400" kern="0" dirty="0">
              <a:solidFill>
                <a:srgbClr val="000000"/>
              </a:solidFill>
              <a:latin typeface="Calibri"/>
            </a:endParaRPr>
          </a:p>
          <a:p>
            <a:pPr marL="285750" lvl="0" indent="-285750" defTabSz="914400" fontAlgn="auto">
              <a:spcBef>
                <a:spcPts val="0"/>
              </a:spcBef>
              <a:spcAft>
                <a:spcPts val="0"/>
              </a:spcAft>
              <a:buSzPct val="100000"/>
              <a:buFont typeface="Wingdings" pitchFamily="2"/>
              <a:buChar char="ü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hr-HR" sz="1400" kern="0" dirty="0">
                <a:solidFill>
                  <a:srgbClr val="000000"/>
                </a:solidFill>
                <a:latin typeface="Calibri"/>
              </a:rPr>
              <a:t>aktivnim poljoprivrednikom </a:t>
            </a:r>
            <a:r>
              <a:rPr lang="hr-HR" sz="1400" b="1" kern="0" dirty="0">
                <a:solidFill>
                  <a:srgbClr val="FF0000"/>
                </a:solidFill>
                <a:latin typeface="Calibri"/>
              </a:rPr>
              <a:t>NE smatraju se</a:t>
            </a:r>
            <a:r>
              <a:rPr lang="hr-HR" sz="1400" kern="0" dirty="0">
                <a:solidFill>
                  <a:srgbClr val="FF0000"/>
                </a:solidFill>
                <a:latin typeface="Calibri"/>
              </a:rPr>
              <a:t> </a:t>
            </a:r>
            <a:r>
              <a:rPr lang="hr-HR" sz="1400" kern="0" dirty="0">
                <a:solidFill>
                  <a:srgbClr val="000000"/>
                </a:solidFill>
                <a:latin typeface="Calibri"/>
              </a:rPr>
              <a:t>fizičke ili pravne osobe </a:t>
            </a:r>
            <a:r>
              <a:rPr lang="hr-HR" sz="1400" b="1" kern="0" dirty="0">
                <a:solidFill>
                  <a:srgbClr val="000000"/>
                </a:solidFill>
                <a:latin typeface="Calibri"/>
              </a:rPr>
              <a:t>koje upravljaju</a:t>
            </a:r>
            <a:r>
              <a:rPr lang="hr-HR" sz="1400" kern="0" dirty="0">
                <a:solidFill>
                  <a:srgbClr val="000000"/>
                </a:solidFill>
                <a:latin typeface="Calibri"/>
              </a:rPr>
              <a:t> zračnim lukama, željezničkim poduzećima, vodoopskrbnim poduzećima, agencijama za nekretnine, trajnim sportskim i rekreativnim terenima, a koje su za prethodnu proizvodnu godinu </a:t>
            </a:r>
            <a:r>
              <a:rPr lang="hr-HR" sz="1400" b="1" kern="0" dirty="0">
                <a:solidFill>
                  <a:srgbClr val="000000"/>
                </a:solidFill>
                <a:latin typeface="Calibri"/>
              </a:rPr>
              <a:t>primile više od 5.000 eura izravnih plaćanja</a:t>
            </a:r>
            <a:r>
              <a:rPr lang="hr-HR" sz="1400" kern="0" dirty="0">
                <a:solidFill>
                  <a:srgbClr val="000000"/>
                </a:solidFill>
                <a:latin typeface="Calibri"/>
              </a:rPr>
              <a:t> u kunskoj protuvrijednosti</a:t>
            </a:r>
          </a:p>
          <a:p>
            <a:pPr marL="285750" lvl="0" indent="-285750" defTabSz="914400" fontAlgn="auto">
              <a:spcBef>
                <a:spcPts val="0"/>
              </a:spcBef>
              <a:spcAft>
                <a:spcPts val="0"/>
              </a:spcAft>
              <a:buSzPct val="100000"/>
              <a:buFont typeface="Wingdings" pitchFamily="2"/>
              <a:buChar char="ü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hr-HR" sz="1400" kern="0" dirty="0">
              <a:solidFill>
                <a:srgbClr val="000000"/>
              </a:solidFill>
              <a:latin typeface="Calibri"/>
            </a:endParaRPr>
          </a:p>
          <a:p>
            <a:pPr marL="285750" lvl="0" indent="-285750" defTabSz="914400" fontAlgn="auto">
              <a:spcBef>
                <a:spcPts val="0"/>
              </a:spcBef>
              <a:spcAft>
                <a:spcPts val="0"/>
              </a:spcAft>
              <a:buSzPct val="100000"/>
              <a:buFont typeface="Wingdings" pitchFamily="2"/>
              <a:buChar char="ü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hr-HR" sz="1400" b="1" kern="0" dirty="0">
                <a:solidFill>
                  <a:srgbClr val="000000"/>
                </a:solidFill>
                <a:latin typeface="Calibri"/>
              </a:rPr>
              <a:t>Iznimno</a:t>
            </a:r>
            <a:r>
              <a:rPr lang="hr-HR" sz="1400" kern="0" dirty="0">
                <a:solidFill>
                  <a:srgbClr val="000000"/>
                </a:solidFill>
                <a:latin typeface="Calibri"/>
              </a:rPr>
              <a:t>, navedene fizičke ili pravne osobe smatraju se aktivnim poljoprivrednikom ukoliko mogu dokazati:</a:t>
            </a:r>
          </a:p>
          <a:p>
            <a:pPr lvl="0" defTabSz="914400" fontAlgn="auto">
              <a:spcBef>
                <a:spcPts val="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hr-HR" sz="1400" kern="0" dirty="0">
                <a:solidFill>
                  <a:srgbClr val="000000"/>
                </a:solidFill>
                <a:latin typeface="Calibri"/>
              </a:rPr>
              <a:t>	a) da godišnji iznos izravnih plaćanja kojeg su primili u prethodnoj fiskalnoj godini iznosi minimalno 5% 	ukupnih primitaka koje su primili od nepoljoprivrednih djelatnosti ili</a:t>
            </a:r>
          </a:p>
          <a:p>
            <a:pPr lvl="0" defTabSz="914400" fontAlgn="auto">
              <a:spcBef>
                <a:spcPts val="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hr-HR" sz="1400" kern="0" dirty="0">
                <a:solidFill>
                  <a:srgbClr val="000000"/>
                </a:solidFill>
                <a:latin typeface="Calibri"/>
              </a:rPr>
              <a:t>	b) da najmanje 1/3 prihoda poljoprivrednika dolazi od poljoprivredne djelatnosti ili</a:t>
            </a:r>
          </a:p>
          <a:p>
            <a:pPr lvl="0" defTabSz="914400" fontAlgn="auto">
              <a:spcBef>
                <a:spcPts val="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hr-HR" sz="1400" kern="0" dirty="0">
                <a:solidFill>
                  <a:srgbClr val="000000"/>
                </a:solidFill>
                <a:latin typeface="Calibri"/>
              </a:rPr>
              <a:t>	c) da im je poljoprivreda upisana kao glavna djelatnost u nadležnom registru</a:t>
            </a:r>
          </a:p>
          <a:p>
            <a:pPr lvl="0" defTabSz="914400" fontAlgn="auto">
              <a:spcBef>
                <a:spcPts val="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hr-HR" sz="1400" kern="0" dirty="0">
              <a:solidFill>
                <a:srgbClr val="000000"/>
              </a:solidFill>
              <a:latin typeface="Calibri"/>
            </a:endParaRPr>
          </a:p>
          <a:p>
            <a:pPr lvl="0" defTabSz="914400" fontAlgn="auto">
              <a:spcBef>
                <a:spcPts val="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hr-HR" sz="1400" kern="0" dirty="0">
                <a:solidFill>
                  <a:srgbClr val="000000"/>
                </a:solidFill>
                <a:latin typeface="Calibri"/>
              </a:rPr>
              <a:t> i to na način da </a:t>
            </a:r>
            <a:r>
              <a:rPr lang="hr-HR" sz="1400" b="1" kern="0" dirty="0">
                <a:solidFill>
                  <a:srgbClr val="000000"/>
                </a:solidFill>
                <a:latin typeface="Calibri"/>
              </a:rPr>
              <a:t>do 31</a:t>
            </a:r>
            <a:r>
              <a:rPr lang="hr-HR" sz="1400" b="1" kern="0" dirty="0" smtClean="0">
                <a:solidFill>
                  <a:srgbClr val="000000"/>
                </a:solidFill>
                <a:latin typeface="Calibri"/>
              </a:rPr>
              <a:t>. 12</a:t>
            </a:r>
            <a:r>
              <a:rPr lang="hr-HR" sz="1400" b="1" kern="0" dirty="0">
                <a:solidFill>
                  <a:srgbClr val="000000"/>
                </a:solidFill>
                <a:latin typeface="Calibri"/>
              </a:rPr>
              <a:t>.</a:t>
            </a:r>
            <a:r>
              <a:rPr lang="hr-HR" sz="1400" kern="0" dirty="0">
                <a:solidFill>
                  <a:srgbClr val="000000"/>
                </a:solidFill>
                <a:latin typeface="Calibri"/>
              </a:rPr>
              <a:t> </a:t>
            </a:r>
            <a:r>
              <a:rPr lang="hr-HR" sz="1400" kern="0" dirty="0" smtClean="0">
                <a:solidFill>
                  <a:srgbClr val="000000"/>
                </a:solidFill>
                <a:latin typeface="Calibri"/>
              </a:rPr>
              <a:t> godine </a:t>
            </a:r>
            <a:r>
              <a:rPr lang="hr-HR" sz="1400" kern="0" dirty="0">
                <a:solidFill>
                  <a:srgbClr val="000000"/>
                </a:solidFill>
                <a:latin typeface="Calibri"/>
              </a:rPr>
              <a:t>u kojoj se podnosi zahtjev u Upisnik poljoprivrednika dostave </a:t>
            </a:r>
            <a:r>
              <a:rPr lang="hr-HR" sz="1400" b="1" kern="0" dirty="0">
                <a:solidFill>
                  <a:srgbClr val="000000"/>
                </a:solidFill>
                <a:latin typeface="Calibri"/>
              </a:rPr>
              <a:t>računovodstvene dokaze </a:t>
            </a:r>
            <a:r>
              <a:rPr lang="hr-HR" sz="1400" kern="0" dirty="0">
                <a:solidFill>
                  <a:srgbClr val="000000"/>
                </a:solidFill>
                <a:latin typeface="Calibri"/>
              </a:rPr>
              <a:t>o prihodima od poljoprivredne djelatnosti i ukupnih prihodima za prethodnu kalendarsku godinu te dokaz da je poljoprivreda upisana kao glavna djelatnost u registru </a:t>
            </a:r>
            <a:r>
              <a:rPr lang="hr-HR" sz="1400" b="1" kern="0" dirty="0">
                <a:solidFill>
                  <a:srgbClr val="000000"/>
                </a:solidFill>
                <a:latin typeface="Calibri"/>
              </a:rPr>
              <a:t>izvatkom/rješenjem iz trgovačkog ili obrtnog registra</a:t>
            </a:r>
          </a:p>
          <a:p>
            <a:endParaRPr lang="hr-HR" sz="1400" dirty="0"/>
          </a:p>
        </p:txBody>
      </p:sp>
    </p:spTree>
    <p:extLst>
      <p:ext uri="{BB962C8B-B14F-4D97-AF65-F5344CB8AC3E}">
        <p14:creationId xmlns:p14="http://schemas.microsoft.com/office/powerpoint/2010/main" val="8731169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ubtitle 2"/>
          <p:cNvSpPr txBox="1">
            <a:spLocks/>
          </p:cNvSpPr>
          <p:nvPr/>
        </p:nvSpPr>
        <p:spPr>
          <a:xfrm>
            <a:off x="323528" y="1484784"/>
            <a:ext cx="8566894" cy="4839816"/>
          </a:xfrm>
          <a:prstGeom prst="rect">
            <a:avLst/>
          </a:prstGeom>
        </p:spPr>
        <p:txBody>
          <a:bodyPr>
            <a:normAutofit/>
          </a:bodyPr>
          <a:lstStyle/>
          <a:p>
            <a:pPr>
              <a:spcBef>
                <a:spcPct val="20000"/>
              </a:spcBef>
              <a:buFont typeface="Arial" charset="0"/>
              <a:buNone/>
            </a:pPr>
            <a:r>
              <a:rPr lang="hr-HR" sz="2400" dirty="0" smtClean="0">
                <a:solidFill>
                  <a:schemeClr val="accent3">
                    <a:lumMod val="50000"/>
                  </a:schemeClr>
                </a:solidFill>
                <a:latin typeface="Calibri" pitchFamily="-65" charset="0"/>
              </a:rPr>
              <a:t>A list</a:t>
            </a:r>
          </a:p>
          <a:p>
            <a:pPr>
              <a:spcBef>
                <a:spcPct val="20000"/>
              </a:spcBef>
              <a:buFont typeface="Arial" charset="0"/>
              <a:buNone/>
            </a:pPr>
            <a:endParaRPr lang="hr-HR" sz="2400" dirty="0" smtClean="0">
              <a:solidFill>
                <a:schemeClr val="accent3">
                  <a:lumMod val="50000"/>
                </a:schemeClr>
              </a:solidFill>
              <a:latin typeface="Calibri" pitchFamily="-65" charset="0"/>
            </a:endParaRPr>
          </a:p>
          <a:p>
            <a:pPr>
              <a:spcBef>
                <a:spcPct val="20000"/>
              </a:spcBef>
              <a:buFont typeface="Arial" charset="0"/>
              <a:buNone/>
            </a:pPr>
            <a:r>
              <a:rPr lang="en-US" sz="2000" dirty="0">
                <a:latin typeface="Calibri" pitchFamily="-65" charset="0"/>
              </a:rPr>
              <a:t>Status </a:t>
            </a:r>
            <a:r>
              <a:rPr lang="en-US" sz="2000" dirty="0" err="1">
                <a:latin typeface="Calibri" pitchFamily="-65" charset="0"/>
              </a:rPr>
              <a:t>aktivnog</a:t>
            </a:r>
            <a:r>
              <a:rPr lang="en-US" sz="2000" dirty="0">
                <a:latin typeface="Calibri" pitchFamily="-65" charset="0"/>
              </a:rPr>
              <a:t> </a:t>
            </a:r>
            <a:r>
              <a:rPr lang="en-US" sz="2000" dirty="0" err="1" smtClean="0">
                <a:latin typeface="Calibri" pitchFamily="-65" charset="0"/>
              </a:rPr>
              <a:t>poljoprivrednika</a:t>
            </a:r>
            <a:r>
              <a:rPr lang="hr-HR" sz="2000" dirty="0" smtClean="0">
                <a:latin typeface="Calibri" pitchFamily="-65" charset="0"/>
              </a:rPr>
              <a:t>:</a:t>
            </a:r>
          </a:p>
          <a:p>
            <a:pPr>
              <a:spcBef>
                <a:spcPct val="20000"/>
              </a:spcBef>
              <a:buFont typeface="Arial" charset="0"/>
              <a:buNone/>
            </a:pPr>
            <a:endParaRPr lang="hr-HR" sz="2000" dirty="0">
              <a:latin typeface="Calibri" pitchFamily="-65" charset="0"/>
            </a:endParaRPr>
          </a:p>
          <a:p>
            <a:pPr marL="342900" indent="-342900">
              <a:spcBef>
                <a:spcPct val="20000"/>
              </a:spcBef>
              <a:buFontTx/>
              <a:buChar char="-"/>
            </a:pPr>
            <a:r>
              <a:rPr lang="en-US" sz="2000" dirty="0" smtClean="0">
                <a:latin typeface="Calibri" pitchFamily="-65" charset="0"/>
              </a:rPr>
              <a:t>NE </a:t>
            </a:r>
            <a:r>
              <a:rPr lang="en-US" sz="2000" dirty="0">
                <a:latin typeface="Calibri" pitchFamily="-65" charset="0"/>
              </a:rPr>
              <a:t>MOŽE  </a:t>
            </a:r>
            <a:r>
              <a:rPr lang="hr-HR" sz="2000" dirty="0" smtClean="0">
                <a:latin typeface="Calibri" pitchFamily="-65" charset="0"/>
              </a:rPr>
              <a:t>se </a:t>
            </a:r>
            <a:r>
              <a:rPr lang="en-US" sz="2000" dirty="0" err="1" smtClean="0">
                <a:latin typeface="Calibri" pitchFamily="-65" charset="0"/>
              </a:rPr>
              <a:t>označiti</a:t>
            </a:r>
            <a:r>
              <a:rPr lang="en-US" sz="2000" dirty="0" smtClean="0">
                <a:latin typeface="Calibri" pitchFamily="-65" charset="0"/>
              </a:rPr>
              <a:t> </a:t>
            </a:r>
            <a:r>
              <a:rPr lang="en-US" sz="2000" dirty="0" err="1">
                <a:latin typeface="Calibri" pitchFamily="-65" charset="0"/>
              </a:rPr>
              <a:t>dvije</a:t>
            </a:r>
            <a:r>
              <a:rPr lang="en-US" sz="2000" dirty="0">
                <a:latin typeface="Calibri" pitchFamily="-65" charset="0"/>
              </a:rPr>
              <a:t> </a:t>
            </a:r>
            <a:r>
              <a:rPr lang="en-US" sz="2000" dirty="0" err="1">
                <a:latin typeface="Calibri" pitchFamily="-65" charset="0"/>
              </a:rPr>
              <a:t>ili</a:t>
            </a:r>
            <a:r>
              <a:rPr lang="en-US" sz="2000" dirty="0">
                <a:latin typeface="Calibri" pitchFamily="-65" charset="0"/>
              </a:rPr>
              <a:t> tri </a:t>
            </a:r>
            <a:r>
              <a:rPr lang="en-US" sz="2000" dirty="0" err="1" smtClean="0">
                <a:latin typeface="Calibri" pitchFamily="-65" charset="0"/>
              </a:rPr>
              <a:t>izjave</a:t>
            </a:r>
            <a:endParaRPr lang="hr-HR" sz="2000" dirty="0" smtClean="0">
              <a:latin typeface="Calibri" pitchFamily="-65" charset="0"/>
            </a:endParaRPr>
          </a:p>
          <a:p>
            <a:pPr marL="342900" indent="-342900">
              <a:spcBef>
                <a:spcPct val="20000"/>
              </a:spcBef>
              <a:buFontTx/>
              <a:buChar char="-"/>
            </a:pPr>
            <a:endParaRPr lang="hr-HR" sz="2000" dirty="0" smtClean="0">
              <a:latin typeface="Calibri" pitchFamily="-65" charset="0"/>
            </a:endParaRPr>
          </a:p>
          <a:p>
            <a:pPr marL="342900" indent="-342900">
              <a:spcBef>
                <a:spcPct val="20000"/>
              </a:spcBef>
              <a:buFontTx/>
              <a:buChar char="-"/>
            </a:pPr>
            <a:r>
              <a:rPr lang="hr-HR" sz="2000" dirty="0" smtClean="0">
                <a:latin typeface="Calibri" pitchFamily="-65" charset="0"/>
              </a:rPr>
              <a:t>Sustav pokazuje UPOZORENJE ukoliko korisnik označi kućicu </a:t>
            </a:r>
            <a:r>
              <a:rPr lang="hr-HR" b="1" dirty="0" smtClean="0">
                <a:latin typeface="Calibri" pitchFamily="-65" charset="0"/>
              </a:rPr>
              <a:t>„NISAM AKTIVAN POLJOPRIVREDNIK”</a:t>
            </a:r>
            <a:endParaRPr lang="en-US" b="1" dirty="0">
              <a:latin typeface="Calibri" pitchFamily="-65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716016" y="381000"/>
            <a:ext cx="4275584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hr-HR" sz="1400" dirty="0" err="1" smtClean="0">
                <a:solidFill>
                  <a:srgbClr val="77933C"/>
                </a:solidFill>
                <a:latin typeface="Calibri" pitchFamily="-65" charset="0"/>
              </a:rPr>
              <a:t>Agronet</a:t>
            </a:r>
            <a:r>
              <a:rPr lang="hr-HR" sz="1400" dirty="0" smtClean="0">
                <a:solidFill>
                  <a:srgbClr val="77933C"/>
                </a:solidFill>
                <a:latin typeface="Calibri" pitchFamily="-65" charset="0"/>
              </a:rPr>
              <a:t> 2016.</a:t>
            </a:r>
            <a:r>
              <a:rPr lang="en-US" sz="1400" dirty="0" smtClean="0">
                <a:solidFill>
                  <a:srgbClr val="77933C"/>
                </a:solidFill>
                <a:latin typeface="Calibri" pitchFamily="-65" charset="0"/>
              </a:rPr>
              <a:t>/ </a:t>
            </a:r>
            <a:r>
              <a:rPr lang="hr-HR" sz="1400" dirty="0" smtClean="0">
                <a:solidFill>
                  <a:srgbClr val="77933C"/>
                </a:solidFill>
                <a:latin typeface="Calibri" pitchFamily="-65" charset="0"/>
              </a:rPr>
              <a:t> Obrazac za podnošenje zahtjeva – LIST A</a:t>
            </a:r>
            <a:endParaRPr lang="en-US" sz="1400" dirty="0">
              <a:latin typeface="Calibri" pitchFamily="-65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19142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ubtitle 2"/>
          <p:cNvSpPr txBox="1">
            <a:spLocks/>
          </p:cNvSpPr>
          <p:nvPr/>
        </p:nvSpPr>
        <p:spPr>
          <a:xfrm>
            <a:off x="251520" y="1268760"/>
            <a:ext cx="8638902" cy="5055840"/>
          </a:xfrm>
          <a:prstGeom prst="rect">
            <a:avLst/>
          </a:prstGeom>
        </p:spPr>
        <p:txBody>
          <a:bodyPr>
            <a:normAutofit/>
          </a:bodyPr>
          <a:lstStyle/>
          <a:p>
            <a:pPr>
              <a:spcBef>
                <a:spcPct val="20000"/>
              </a:spcBef>
              <a:buFont typeface="Arial" charset="0"/>
              <a:buNone/>
            </a:pPr>
            <a:r>
              <a:rPr lang="hr-HR" sz="2400" dirty="0">
                <a:solidFill>
                  <a:schemeClr val="accent3">
                    <a:lumMod val="50000"/>
                  </a:schemeClr>
                </a:solidFill>
                <a:latin typeface="Calibri" pitchFamily="-65" charset="0"/>
              </a:rPr>
              <a:t>List </a:t>
            </a:r>
            <a:r>
              <a:rPr lang="hr-HR" sz="2400" dirty="0" smtClean="0">
                <a:solidFill>
                  <a:schemeClr val="accent3">
                    <a:lumMod val="50000"/>
                  </a:schemeClr>
                </a:solidFill>
                <a:latin typeface="Calibri" pitchFamily="-65" charset="0"/>
              </a:rPr>
              <a:t>A osnovni podaci</a:t>
            </a:r>
            <a:endParaRPr lang="en-US" sz="2400" dirty="0">
              <a:solidFill>
                <a:schemeClr val="accent3">
                  <a:lumMod val="50000"/>
                </a:schemeClr>
              </a:solidFill>
              <a:latin typeface="Calibri" pitchFamily="-65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427984" y="456927"/>
            <a:ext cx="4563616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hr-HR" sz="1400" dirty="0" err="1" smtClean="0">
                <a:solidFill>
                  <a:srgbClr val="77933C"/>
                </a:solidFill>
                <a:latin typeface="Calibri" pitchFamily="-65" charset="0"/>
              </a:rPr>
              <a:t>Agronet</a:t>
            </a:r>
            <a:r>
              <a:rPr lang="hr-HR" sz="1400" dirty="0" smtClean="0">
                <a:solidFill>
                  <a:srgbClr val="77933C"/>
                </a:solidFill>
                <a:latin typeface="Calibri" pitchFamily="-65" charset="0"/>
              </a:rPr>
              <a:t> 2016. </a:t>
            </a:r>
            <a:r>
              <a:rPr lang="en-US" sz="1400" dirty="0" smtClean="0">
                <a:solidFill>
                  <a:srgbClr val="77933C"/>
                </a:solidFill>
                <a:latin typeface="Calibri" pitchFamily="-65" charset="0"/>
              </a:rPr>
              <a:t>/ </a:t>
            </a:r>
            <a:r>
              <a:rPr lang="hr-HR" sz="1400" dirty="0" smtClean="0">
                <a:solidFill>
                  <a:srgbClr val="77933C"/>
                </a:solidFill>
                <a:latin typeface="Calibri" pitchFamily="-65" charset="0"/>
              </a:rPr>
              <a:t> Obrazac za podnošenje zahtjeva – LIST A</a:t>
            </a:r>
            <a:endParaRPr lang="en-US" sz="1400" dirty="0">
              <a:latin typeface="Calibri" pitchFamily="-65" charset="0"/>
            </a:endParaRP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988840"/>
            <a:ext cx="8638902" cy="468052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858928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ubtitle 2"/>
          <p:cNvSpPr txBox="1">
            <a:spLocks/>
          </p:cNvSpPr>
          <p:nvPr/>
        </p:nvSpPr>
        <p:spPr>
          <a:xfrm>
            <a:off x="539552" y="980728"/>
            <a:ext cx="8171240" cy="5343872"/>
          </a:xfrm>
          <a:prstGeom prst="rect">
            <a:avLst/>
          </a:prstGeom>
        </p:spPr>
        <p:txBody>
          <a:bodyPr>
            <a:normAutofit/>
          </a:bodyPr>
          <a:lstStyle/>
          <a:p>
            <a:pPr>
              <a:spcBef>
                <a:spcPct val="20000"/>
              </a:spcBef>
              <a:buFont typeface="Arial" charset="0"/>
              <a:buNone/>
            </a:pPr>
            <a:r>
              <a:rPr lang="hr-HR" sz="2400" dirty="0" smtClean="0">
                <a:solidFill>
                  <a:srgbClr val="77933C"/>
                </a:solidFill>
                <a:latin typeface="Calibri" pitchFamily="-65" charset="0"/>
              </a:rPr>
              <a:t>B list – nije aktivan (zaključan) ako treba ažurirati novi DOF i sl.</a:t>
            </a:r>
            <a:endParaRPr lang="en-US" sz="2400" dirty="0">
              <a:latin typeface="Calibri" pitchFamily="-65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283968" y="476672"/>
            <a:ext cx="471219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hr-HR" sz="1400" dirty="0" err="1">
                <a:solidFill>
                  <a:srgbClr val="77933C"/>
                </a:solidFill>
                <a:latin typeface="Calibri" pitchFamily="-65" charset="0"/>
              </a:rPr>
              <a:t>Agronet</a:t>
            </a:r>
            <a:r>
              <a:rPr lang="hr-HR" sz="1400" dirty="0">
                <a:solidFill>
                  <a:srgbClr val="77933C"/>
                </a:solidFill>
                <a:latin typeface="Calibri" pitchFamily="-65" charset="0"/>
              </a:rPr>
              <a:t> 2016.</a:t>
            </a:r>
            <a:r>
              <a:rPr lang="en-US" sz="1400" dirty="0">
                <a:solidFill>
                  <a:srgbClr val="77933C"/>
                </a:solidFill>
                <a:latin typeface="Calibri" pitchFamily="-65" charset="0"/>
              </a:rPr>
              <a:t>/ </a:t>
            </a:r>
            <a:r>
              <a:rPr lang="hr-HR" sz="1400" dirty="0">
                <a:solidFill>
                  <a:srgbClr val="77933C"/>
                </a:solidFill>
                <a:latin typeface="Calibri" pitchFamily="-65" charset="0"/>
              </a:rPr>
              <a:t> Obrazac za podnošenje </a:t>
            </a:r>
            <a:r>
              <a:rPr lang="hr-HR" sz="1400" dirty="0" smtClean="0">
                <a:solidFill>
                  <a:srgbClr val="77933C"/>
                </a:solidFill>
                <a:latin typeface="Calibri" pitchFamily="-65" charset="0"/>
              </a:rPr>
              <a:t>zahtjeva – LIST B</a:t>
            </a:r>
            <a:endParaRPr lang="en-US" sz="1400" dirty="0">
              <a:latin typeface="Calibri" pitchFamily="-65" charset="0"/>
            </a:endParaRPr>
          </a:p>
          <a:p>
            <a:pPr algn="r"/>
            <a:endParaRPr lang="en-US" sz="1400" dirty="0">
              <a:latin typeface="Calibri" pitchFamily="-65" charset="0"/>
            </a:endParaRP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472"/>
          <a:stretch/>
        </p:blipFill>
        <p:spPr bwMode="auto">
          <a:xfrm>
            <a:off x="467543" y="1599975"/>
            <a:ext cx="8393165" cy="514139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923660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96752"/>
            <a:ext cx="8229600" cy="504056"/>
          </a:xfrm>
        </p:spPr>
        <p:txBody>
          <a:bodyPr/>
          <a:lstStyle/>
          <a:p>
            <a:r>
              <a:rPr lang="hr-HR" sz="2800" dirty="0" smtClean="0">
                <a:solidFill>
                  <a:schemeClr val="accent3">
                    <a:lumMod val="50000"/>
                  </a:schemeClr>
                </a:solidFill>
              </a:rPr>
              <a:t>Osnovno/zeleno/preraspodijeljeno plaćanje</a:t>
            </a:r>
            <a:endParaRPr lang="hr-HR" sz="2800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499992" y="381000"/>
            <a:ext cx="4491608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hr-HR" sz="1400" dirty="0" err="1" smtClean="0">
                <a:solidFill>
                  <a:srgbClr val="77933C"/>
                </a:solidFill>
                <a:latin typeface="Calibri" pitchFamily="-65" charset="0"/>
              </a:rPr>
              <a:t>Agronet</a:t>
            </a:r>
            <a:r>
              <a:rPr lang="hr-HR" sz="1400" dirty="0" smtClean="0">
                <a:solidFill>
                  <a:srgbClr val="77933C"/>
                </a:solidFill>
                <a:latin typeface="Calibri" pitchFamily="-65" charset="0"/>
              </a:rPr>
              <a:t> 2016.</a:t>
            </a:r>
            <a:r>
              <a:rPr lang="en-US" sz="1400" dirty="0" smtClean="0">
                <a:solidFill>
                  <a:srgbClr val="77933C"/>
                </a:solidFill>
                <a:latin typeface="Calibri" pitchFamily="-65" charset="0"/>
              </a:rPr>
              <a:t>/ </a:t>
            </a:r>
            <a:r>
              <a:rPr lang="hr-HR" sz="1400" dirty="0" smtClean="0">
                <a:solidFill>
                  <a:srgbClr val="77933C"/>
                </a:solidFill>
                <a:latin typeface="Calibri" pitchFamily="-65" charset="0"/>
              </a:rPr>
              <a:t> Obrazac za podnošenje zahtjeva – LIST B</a:t>
            </a:r>
            <a:endParaRPr lang="en-US" sz="1400" dirty="0">
              <a:latin typeface="Calibri" pitchFamily="-65" charset="0"/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457200" y="2276872"/>
            <a:ext cx="8229600" cy="3168353"/>
          </a:xfrm>
        </p:spPr>
        <p:txBody>
          <a:bodyPr/>
          <a:lstStyle/>
          <a:p>
            <a:pPr fontAlgn="b"/>
            <a:r>
              <a:rPr lang="hr-HR" sz="2000" dirty="0"/>
              <a:t>Osnovno plaćanje - prikazuje se stanje korištenja (ukupno ha za PG</a:t>
            </a:r>
            <a:r>
              <a:rPr lang="hr-HR" sz="2000" dirty="0" smtClean="0"/>
              <a:t>)</a:t>
            </a:r>
          </a:p>
          <a:p>
            <a:pPr fontAlgn="b"/>
            <a:endParaRPr lang="hr-HR" sz="2000" dirty="0"/>
          </a:p>
          <a:p>
            <a:pPr fontAlgn="b"/>
            <a:r>
              <a:rPr lang="hr-HR" sz="2000" dirty="0"/>
              <a:t>OP - </a:t>
            </a:r>
            <a:r>
              <a:rPr lang="hr-HR" sz="2000" b="1" dirty="0"/>
              <a:t>Zahtjev za aktiviranjem prava na plaćanja </a:t>
            </a:r>
            <a:r>
              <a:rPr lang="hr-HR" sz="2000" dirty="0"/>
              <a:t>iz Registra prava na plaćanja temeljem korištene poljoprivredne </a:t>
            </a:r>
            <a:r>
              <a:rPr lang="hr-HR" sz="2000" dirty="0" smtClean="0"/>
              <a:t>površine</a:t>
            </a:r>
          </a:p>
          <a:p>
            <a:pPr fontAlgn="b"/>
            <a:endParaRPr lang="hr-HR" sz="2000" dirty="0"/>
          </a:p>
          <a:p>
            <a:pPr fontAlgn="b"/>
            <a:r>
              <a:rPr lang="hr-HR" sz="2000" dirty="0"/>
              <a:t>OP - </a:t>
            </a:r>
            <a:r>
              <a:rPr lang="hr-HR" sz="2000" b="1" dirty="0"/>
              <a:t>Zahtjev za dodjelom i aktiviranjem prava iz nacionalne rezerve:</a:t>
            </a:r>
            <a:r>
              <a:rPr lang="hr-HR" sz="2000" dirty="0"/>
              <a:t> za nove poljoprivrednike i posebne kategorije korisnika</a:t>
            </a:r>
          </a:p>
          <a:p>
            <a:pPr marL="0" indent="0">
              <a:buNone/>
            </a:pP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16282475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96752"/>
            <a:ext cx="8229600" cy="504056"/>
          </a:xfrm>
        </p:spPr>
        <p:txBody>
          <a:bodyPr/>
          <a:lstStyle/>
          <a:p>
            <a:r>
              <a:rPr lang="hr-HR" sz="2800" dirty="0" smtClean="0">
                <a:solidFill>
                  <a:schemeClr val="accent3">
                    <a:lumMod val="50000"/>
                  </a:schemeClr>
                </a:solidFill>
              </a:rPr>
              <a:t>Osnovno/zeleno/preraspodijeljeno plaćanje</a:t>
            </a:r>
            <a:endParaRPr lang="hr-HR" sz="2800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499992" y="456927"/>
            <a:ext cx="4491608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hr-HR" sz="1400" dirty="0" err="1" smtClean="0">
                <a:solidFill>
                  <a:srgbClr val="77933C"/>
                </a:solidFill>
                <a:latin typeface="Calibri" pitchFamily="-65" charset="0"/>
              </a:rPr>
              <a:t>Agronet</a:t>
            </a:r>
            <a:r>
              <a:rPr lang="hr-HR" sz="1400" dirty="0" smtClean="0">
                <a:solidFill>
                  <a:srgbClr val="77933C"/>
                </a:solidFill>
                <a:latin typeface="Calibri" pitchFamily="-65" charset="0"/>
              </a:rPr>
              <a:t> 2016.</a:t>
            </a:r>
            <a:r>
              <a:rPr lang="en-US" sz="1400" dirty="0" smtClean="0">
                <a:solidFill>
                  <a:srgbClr val="77933C"/>
                </a:solidFill>
                <a:latin typeface="Calibri" pitchFamily="-65" charset="0"/>
              </a:rPr>
              <a:t>/ </a:t>
            </a:r>
            <a:r>
              <a:rPr lang="hr-HR" sz="1400" dirty="0" smtClean="0">
                <a:solidFill>
                  <a:srgbClr val="77933C"/>
                </a:solidFill>
                <a:latin typeface="Calibri" pitchFamily="-65" charset="0"/>
              </a:rPr>
              <a:t> Obrazac za podnošenje zahtjeva – LIST B</a:t>
            </a:r>
            <a:endParaRPr lang="en-US" sz="1400" dirty="0">
              <a:latin typeface="Calibri" pitchFamily="-65" charset="0"/>
            </a:endParaRPr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7200" y="2686959"/>
            <a:ext cx="8229600" cy="234768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54629528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ubtitle 2"/>
          <p:cNvSpPr txBox="1">
            <a:spLocks/>
          </p:cNvSpPr>
          <p:nvPr/>
        </p:nvSpPr>
        <p:spPr>
          <a:xfrm>
            <a:off x="107504" y="980728"/>
            <a:ext cx="8503096" cy="5343872"/>
          </a:xfrm>
          <a:prstGeom prst="rect">
            <a:avLst/>
          </a:prstGeom>
        </p:spPr>
        <p:txBody>
          <a:bodyPr>
            <a:normAutofit/>
          </a:bodyPr>
          <a:lstStyle/>
          <a:p>
            <a:pPr>
              <a:spcBef>
                <a:spcPct val="20000"/>
              </a:spcBef>
              <a:buFont typeface="Arial" charset="0"/>
              <a:buNone/>
            </a:pPr>
            <a:r>
              <a:rPr lang="hr-HR" sz="2400" dirty="0" smtClean="0">
                <a:solidFill>
                  <a:srgbClr val="77933C"/>
                </a:solidFill>
                <a:latin typeface="Calibri" pitchFamily="-65" charset="0"/>
              </a:rPr>
              <a:t>Grafičko uređivanje: mjerenje i dijeljenje parcela</a:t>
            </a:r>
            <a:endParaRPr lang="hr-HR" sz="1600" dirty="0" smtClean="0">
              <a:latin typeface="Calibri" pitchFamily="-65" charset="0"/>
            </a:endParaRPr>
          </a:p>
          <a:p>
            <a:pPr>
              <a:spcBef>
                <a:spcPct val="20000"/>
              </a:spcBef>
              <a:buFont typeface="Arial" charset="0"/>
              <a:buNone/>
            </a:pPr>
            <a:endParaRPr lang="hr-HR" sz="1600" dirty="0" smtClean="0">
              <a:latin typeface="Calibri" pitchFamily="-65" charset="0"/>
            </a:endParaRPr>
          </a:p>
          <a:p>
            <a:pPr>
              <a:spcBef>
                <a:spcPct val="20000"/>
              </a:spcBef>
              <a:buFont typeface="Arial" charset="0"/>
              <a:buNone/>
            </a:pPr>
            <a:endParaRPr lang="hr-HR" sz="1600" dirty="0" smtClean="0">
              <a:latin typeface="Calibri" pitchFamily="-65" charset="0"/>
            </a:endParaRPr>
          </a:p>
          <a:p>
            <a:pPr>
              <a:spcBef>
                <a:spcPct val="20000"/>
              </a:spcBef>
              <a:buFont typeface="Arial" charset="0"/>
              <a:buNone/>
            </a:pPr>
            <a:endParaRPr lang="hr-HR" sz="1600" dirty="0" smtClean="0">
              <a:latin typeface="Calibri" pitchFamily="-65" charset="0"/>
            </a:endParaRPr>
          </a:p>
          <a:p>
            <a:pPr>
              <a:spcBef>
                <a:spcPct val="20000"/>
              </a:spcBef>
              <a:buFont typeface="Arial" charset="0"/>
              <a:buNone/>
            </a:pPr>
            <a:endParaRPr lang="en-US" sz="1600" dirty="0">
              <a:latin typeface="Calibri" pitchFamily="-65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427984" y="377845"/>
            <a:ext cx="456817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hr-HR" sz="1400" dirty="0" err="1">
                <a:solidFill>
                  <a:srgbClr val="77933C"/>
                </a:solidFill>
                <a:latin typeface="Calibri" pitchFamily="-65" charset="0"/>
              </a:rPr>
              <a:t>Agronet</a:t>
            </a:r>
            <a:r>
              <a:rPr lang="hr-HR" sz="1400" dirty="0">
                <a:solidFill>
                  <a:srgbClr val="77933C"/>
                </a:solidFill>
                <a:latin typeface="Calibri" pitchFamily="-65" charset="0"/>
              </a:rPr>
              <a:t> 2016.</a:t>
            </a:r>
            <a:r>
              <a:rPr lang="en-US" sz="1400" dirty="0">
                <a:solidFill>
                  <a:srgbClr val="77933C"/>
                </a:solidFill>
                <a:latin typeface="Calibri" pitchFamily="-65" charset="0"/>
              </a:rPr>
              <a:t>/ </a:t>
            </a:r>
            <a:r>
              <a:rPr lang="hr-HR" sz="1400" dirty="0">
                <a:solidFill>
                  <a:srgbClr val="77933C"/>
                </a:solidFill>
                <a:latin typeface="Calibri" pitchFamily="-65" charset="0"/>
              </a:rPr>
              <a:t> Obrazac za podnošenje </a:t>
            </a:r>
            <a:r>
              <a:rPr lang="hr-HR" sz="1400" dirty="0" smtClean="0">
                <a:solidFill>
                  <a:srgbClr val="77933C"/>
                </a:solidFill>
                <a:latin typeface="Calibri" pitchFamily="-65" charset="0"/>
              </a:rPr>
              <a:t>zahtjeva – LIST B</a:t>
            </a:r>
            <a:endParaRPr lang="en-US" sz="1400" dirty="0">
              <a:latin typeface="Calibri" pitchFamily="-65" charset="0"/>
            </a:endParaRPr>
          </a:p>
          <a:p>
            <a:pPr algn="r"/>
            <a:endParaRPr lang="en-US" sz="1400" dirty="0">
              <a:latin typeface="Calibri" pitchFamily="-65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2696" y="1844824"/>
            <a:ext cx="7397696" cy="46957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70393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ubtitle 2"/>
          <p:cNvSpPr txBox="1">
            <a:spLocks/>
          </p:cNvSpPr>
          <p:nvPr/>
        </p:nvSpPr>
        <p:spPr>
          <a:xfrm>
            <a:off x="762000" y="1447800"/>
            <a:ext cx="7848600" cy="4876800"/>
          </a:xfrm>
          <a:prstGeom prst="rect">
            <a:avLst/>
          </a:prstGeom>
        </p:spPr>
        <p:txBody>
          <a:bodyPr>
            <a:normAutofit/>
          </a:bodyPr>
          <a:lstStyle/>
          <a:p>
            <a:pPr>
              <a:spcBef>
                <a:spcPct val="20000"/>
              </a:spcBef>
              <a:buFont typeface="Arial" charset="0"/>
              <a:buNone/>
            </a:pPr>
            <a:endParaRPr lang="en-US" sz="1600" dirty="0">
              <a:latin typeface="Calibri" pitchFamily="-65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800600" y="381000"/>
            <a:ext cx="4191000" cy="3079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/>
            <a:r>
              <a:rPr lang="hr-HR" sz="1400" dirty="0" err="1" smtClean="0">
                <a:solidFill>
                  <a:srgbClr val="77933C"/>
                </a:solidFill>
                <a:latin typeface="Calibri" pitchFamily="-65" charset="0"/>
              </a:rPr>
              <a:t>Agronet</a:t>
            </a:r>
            <a:r>
              <a:rPr lang="hr-HR" sz="1400" dirty="0" smtClean="0">
                <a:solidFill>
                  <a:srgbClr val="77933C"/>
                </a:solidFill>
                <a:latin typeface="Calibri" pitchFamily="-65" charset="0"/>
              </a:rPr>
              <a:t> u 2016. godini</a:t>
            </a:r>
            <a:r>
              <a:rPr lang="en-US" sz="1400" dirty="0" smtClean="0">
                <a:solidFill>
                  <a:srgbClr val="77933C"/>
                </a:solidFill>
                <a:latin typeface="Calibri" pitchFamily="-65" charset="0"/>
              </a:rPr>
              <a:t>/ </a:t>
            </a:r>
            <a:r>
              <a:rPr lang="hr-HR" sz="1400" dirty="0" smtClean="0">
                <a:solidFill>
                  <a:srgbClr val="77933C"/>
                </a:solidFill>
                <a:latin typeface="Calibri" pitchFamily="-65" charset="0"/>
              </a:rPr>
              <a:t>Novosti</a:t>
            </a:r>
            <a:endParaRPr lang="en-US" sz="1400" dirty="0">
              <a:latin typeface="Calibri" pitchFamily="-65" charset="0"/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51799482"/>
              </p:ext>
            </p:extLst>
          </p:nvPr>
        </p:nvGraphicFramePr>
        <p:xfrm>
          <a:off x="539552" y="1246941"/>
          <a:ext cx="8064896" cy="5278403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8064896"/>
              </a:tblGrid>
              <a:tr h="609313">
                <a:tc>
                  <a:txBody>
                    <a:bodyPr/>
                    <a:lstStyle/>
                    <a:p>
                      <a:pPr algn="l" defTabSz="457200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buNone/>
                      </a:pPr>
                      <a:r>
                        <a:rPr lang="hr-HR" sz="2400" kern="120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itchFamily="-65" charset="0"/>
                          <a:ea typeface="ＭＳ Ｐゴシック" pitchFamily="-65" charset="-128"/>
                          <a:cs typeface="+mn-cs"/>
                        </a:rPr>
                        <a:t>RH propisi:</a:t>
                      </a:r>
                      <a:endParaRPr lang="hr-HR" sz="2400" kern="1200" dirty="0">
                        <a:solidFill>
                          <a:schemeClr val="accent3">
                            <a:lumMod val="50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itchFamily="-65" charset="0"/>
                        <a:ea typeface="ＭＳ Ｐゴシック" pitchFamily="-65" charset="-128"/>
                        <a:cs typeface="+mn-cs"/>
                      </a:endParaRPr>
                    </a:p>
                  </a:txBody>
                  <a:tcPr marL="428625" marR="9525" marT="9525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430765">
                <a:tc>
                  <a:txBody>
                    <a:bodyPr/>
                    <a:lstStyle/>
                    <a:p>
                      <a:pPr algn="l" fontAlgn="ctr"/>
                      <a:r>
                        <a:rPr lang="it-IT" sz="1400" u="none" strike="noStrike" dirty="0" err="1" smtClean="0">
                          <a:effectLst/>
                        </a:rPr>
                        <a:t>Zako</a:t>
                      </a:r>
                      <a:r>
                        <a:rPr lang="hr-HR" sz="1400" u="none" strike="noStrike" dirty="0" smtClean="0">
                          <a:effectLst/>
                        </a:rPr>
                        <a:t>n</a:t>
                      </a:r>
                      <a:r>
                        <a:rPr lang="it-IT" sz="1400" u="none" strike="noStrike" dirty="0" smtClean="0">
                          <a:effectLst/>
                        </a:rPr>
                        <a:t> </a:t>
                      </a:r>
                      <a:r>
                        <a:rPr lang="it-IT" sz="1400" u="none" strike="noStrike" dirty="0">
                          <a:effectLst/>
                        </a:rPr>
                        <a:t>o </a:t>
                      </a:r>
                      <a:r>
                        <a:rPr lang="it-IT" sz="1400" u="none" strike="noStrike" dirty="0" err="1">
                          <a:effectLst/>
                        </a:rPr>
                        <a:t>poljoprivredi</a:t>
                      </a:r>
                      <a:r>
                        <a:rPr lang="it-IT" sz="1400" u="none" strike="noStrike" dirty="0">
                          <a:effectLst/>
                        </a:rPr>
                        <a:t> (NN 30/15)</a:t>
                      </a:r>
                      <a:endParaRPr lang="it-IT" sz="1400" b="0" i="0" u="none" strike="noStrike" dirty="0">
                        <a:solidFill>
                          <a:srgbClr val="000000"/>
                        </a:solidFill>
                        <a:effectLst/>
                        <a:latin typeface="Symbol"/>
                      </a:endParaRPr>
                    </a:p>
                  </a:txBody>
                  <a:tcPr marL="685800" marR="9525" marT="9525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502953">
                <a:tc>
                  <a:txBody>
                    <a:bodyPr/>
                    <a:lstStyle/>
                    <a:p>
                      <a:pPr algn="l" fontAlgn="ctr"/>
                      <a:r>
                        <a:rPr lang="hr-HR" sz="1400" u="none" strike="noStrike" dirty="0" smtClean="0">
                          <a:effectLst/>
                        </a:rPr>
                        <a:t>Pravilnik </a:t>
                      </a:r>
                      <a:r>
                        <a:rPr lang="hr-HR" sz="1400" u="none" strike="noStrike" dirty="0">
                          <a:effectLst/>
                        </a:rPr>
                        <a:t>o izravnim plaćanjima i IAKS mjerama ruralnog </a:t>
                      </a:r>
                      <a:r>
                        <a:rPr lang="hr-HR" sz="1400" u="none" strike="noStrike" dirty="0" smtClean="0">
                          <a:effectLst/>
                        </a:rPr>
                        <a:t>razvoja za 2016. </a:t>
                      </a:r>
                      <a:r>
                        <a:rPr lang="hr-HR" sz="14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godinu (NN 20/16)</a:t>
                      </a:r>
                      <a:endParaRPr lang="hr-HR" sz="14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0" marR="9525" marT="9525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361072">
                <a:tc>
                  <a:txBody>
                    <a:bodyPr/>
                    <a:lstStyle/>
                    <a:p>
                      <a:pPr algn="l" fontAlgn="ctr"/>
                      <a:r>
                        <a:rPr lang="hr-HR" sz="1400" u="none" strike="noStrike" dirty="0" smtClean="0">
                          <a:effectLst/>
                        </a:rPr>
                        <a:t>Notifikacije </a:t>
                      </a:r>
                      <a:r>
                        <a:rPr lang="hr-HR" sz="1400" u="none" strike="noStrike" dirty="0">
                          <a:effectLst/>
                        </a:rPr>
                        <a:t>1</a:t>
                      </a:r>
                      <a:r>
                        <a:rPr lang="hr-HR" sz="1400" u="none" strike="noStrike" dirty="0" smtClean="0">
                          <a:effectLst/>
                        </a:rPr>
                        <a:t>. 8. 2014</a:t>
                      </a:r>
                      <a:r>
                        <a:rPr lang="hr-HR" sz="1400" u="none" strike="noStrike" dirty="0">
                          <a:effectLst/>
                        </a:rPr>
                        <a:t>. i 1</a:t>
                      </a:r>
                      <a:r>
                        <a:rPr lang="hr-HR" sz="1400" u="none" strike="noStrike" dirty="0" smtClean="0">
                          <a:effectLst/>
                        </a:rPr>
                        <a:t>. 10. 2014</a:t>
                      </a:r>
                      <a:r>
                        <a:rPr lang="hr-HR" sz="1400" u="none" strike="noStrike" dirty="0">
                          <a:effectLst/>
                        </a:rPr>
                        <a:t>.</a:t>
                      </a:r>
                      <a:endParaRPr lang="hr-HR" sz="1400" b="0" i="0" u="none" strike="noStrike" dirty="0">
                        <a:solidFill>
                          <a:srgbClr val="000000"/>
                        </a:solidFill>
                        <a:effectLst/>
                        <a:latin typeface="Symbol"/>
                      </a:endParaRPr>
                    </a:p>
                  </a:txBody>
                  <a:tcPr marL="685800" marR="9525" marT="9525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380821">
                <a:tc>
                  <a:txBody>
                    <a:bodyPr/>
                    <a:lstStyle/>
                    <a:p>
                      <a:pPr algn="l" fontAlgn="ctr"/>
                      <a:endParaRPr lang="pl-PL" sz="1400" b="1" i="0" u="none" strike="noStrike" dirty="0">
                        <a:solidFill>
                          <a:srgbClr val="FF0000"/>
                        </a:solidFill>
                        <a:effectLst/>
                        <a:latin typeface="Symbol"/>
                      </a:endParaRPr>
                    </a:p>
                  </a:txBody>
                  <a:tcPr marL="685800" marR="9525" marT="9525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524248">
                <a:tc>
                  <a:txBody>
                    <a:bodyPr/>
                    <a:lstStyle/>
                    <a:p>
                      <a:pPr algn="l" fontAlgn="ctr"/>
                      <a:r>
                        <a:rPr lang="hr-HR" sz="2400" kern="120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itchFamily="-65" charset="0"/>
                          <a:ea typeface="ＭＳ Ｐゴシック" pitchFamily="-65" charset="-128"/>
                          <a:cs typeface="+mn-cs"/>
                        </a:rPr>
                        <a:t>EU propisi:</a:t>
                      </a:r>
                      <a:endParaRPr lang="hr-HR" sz="2400" kern="1200" dirty="0">
                        <a:solidFill>
                          <a:schemeClr val="accent3">
                            <a:lumMod val="50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itchFamily="-65" charset="0"/>
                        <a:ea typeface="ＭＳ Ｐゴシック" pitchFamily="-65" charset="-128"/>
                        <a:cs typeface="+mn-cs"/>
                      </a:endParaRPr>
                    </a:p>
                  </a:txBody>
                  <a:tcPr marL="428625" marR="9525" marT="9525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274359">
                <a:tc>
                  <a:txBody>
                    <a:bodyPr/>
                    <a:lstStyle/>
                    <a:p>
                      <a:pPr marL="0" indent="0" algn="l" fontAlgn="ctr">
                        <a:buFont typeface="Arial" panose="020B0604020202020204" pitchFamily="34" charset="0"/>
                        <a:buNone/>
                      </a:pPr>
                      <a:r>
                        <a:rPr lang="hr-HR" sz="1400" u="none" strike="noStrike" dirty="0" smtClean="0">
                          <a:effectLst/>
                        </a:rPr>
                        <a:t>1307-2013_Izravna </a:t>
                      </a:r>
                      <a:r>
                        <a:rPr lang="hr-HR" sz="1400" u="none" strike="noStrike" dirty="0">
                          <a:effectLst/>
                        </a:rPr>
                        <a:t>plaćanja-osnovni propis</a:t>
                      </a:r>
                      <a:endParaRPr lang="hr-HR" sz="1400" b="0" i="0" u="none" strike="noStrike" dirty="0">
                        <a:solidFill>
                          <a:srgbClr val="000000"/>
                        </a:solidFill>
                        <a:effectLst/>
                        <a:latin typeface="Symbol"/>
                      </a:endParaRPr>
                    </a:p>
                  </a:txBody>
                  <a:tcPr marL="685800" marR="9525" marT="9525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274359">
                <a:tc>
                  <a:txBody>
                    <a:bodyPr/>
                    <a:lstStyle/>
                    <a:p>
                      <a:pPr marL="0" indent="0" algn="l" fontAlgn="ctr">
                        <a:buFont typeface="Arial" panose="020B0604020202020204" pitchFamily="34" charset="0"/>
                        <a:buNone/>
                      </a:pPr>
                      <a:r>
                        <a:rPr lang="hr-HR" sz="1200" u="none" strike="noStrike" dirty="0" smtClean="0">
                          <a:effectLst/>
                        </a:rPr>
                        <a:t>                         639-2014_Izravna </a:t>
                      </a:r>
                      <a:r>
                        <a:rPr lang="hr-HR" sz="1200" u="none" strike="noStrike" dirty="0">
                          <a:effectLst/>
                        </a:rPr>
                        <a:t>plaćanja-delegirana uredba</a:t>
                      </a:r>
                      <a:endParaRPr lang="hr-HR" sz="1200" b="0" i="0" u="none" strike="noStrike" dirty="0">
                        <a:solidFill>
                          <a:srgbClr val="000000"/>
                        </a:solidFill>
                        <a:effectLst/>
                        <a:latin typeface="Symbol"/>
                      </a:endParaRPr>
                    </a:p>
                  </a:txBody>
                  <a:tcPr marL="685800" marR="9525" marT="9525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274359">
                <a:tc>
                  <a:txBody>
                    <a:bodyPr/>
                    <a:lstStyle/>
                    <a:p>
                      <a:pPr marL="0" indent="0" algn="l" fontAlgn="ctr">
                        <a:buFont typeface="Arial" panose="020B0604020202020204" pitchFamily="34" charset="0"/>
                        <a:buNone/>
                      </a:pPr>
                      <a:r>
                        <a:rPr lang="hr-HR" sz="1200" u="none" strike="noStrike" dirty="0" smtClean="0">
                          <a:effectLst/>
                        </a:rPr>
                        <a:t>                         641-2014_Izravna </a:t>
                      </a:r>
                      <a:r>
                        <a:rPr lang="hr-HR" sz="1200" u="none" strike="noStrike" dirty="0">
                          <a:effectLst/>
                        </a:rPr>
                        <a:t>plaćanja-provedbena uredba</a:t>
                      </a:r>
                      <a:endParaRPr lang="hr-HR" sz="1200" b="0" i="0" u="none" strike="noStrike" dirty="0">
                        <a:solidFill>
                          <a:srgbClr val="000000"/>
                        </a:solidFill>
                        <a:effectLst/>
                        <a:latin typeface="Symbol"/>
                      </a:endParaRPr>
                    </a:p>
                  </a:txBody>
                  <a:tcPr marL="685800" marR="9525" marT="9525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274359">
                <a:tc>
                  <a:txBody>
                    <a:bodyPr/>
                    <a:lstStyle/>
                    <a:p>
                      <a:pPr marL="0" indent="0" algn="l" fontAlgn="ctr">
                        <a:buFont typeface="Arial" panose="020B0604020202020204" pitchFamily="34" charset="0"/>
                        <a:buNone/>
                      </a:pPr>
                      <a:r>
                        <a:rPr lang="hr-HR" sz="1400" u="none" strike="noStrike" dirty="0" smtClean="0">
                          <a:effectLst/>
                        </a:rPr>
                        <a:t>1306_2013_Horizontalna </a:t>
                      </a:r>
                      <a:r>
                        <a:rPr lang="hr-HR" sz="1400" u="none" strike="noStrike" dirty="0">
                          <a:effectLst/>
                        </a:rPr>
                        <a:t>regulativa-osnovni propis</a:t>
                      </a:r>
                      <a:endParaRPr lang="hr-HR" sz="1400" b="0" i="0" u="none" strike="noStrike" dirty="0">
                        <a:solidFill>
                          <a:srgbClr val="000000"/>
                        </a:solidFill>
                        <a:effectLst/>
                        <a:latin typeface="Symbol"/>
                      </a:endParaRPr>
                    </a:p>
                  </a:txBody>
                  <a:tcPr marL="685800" marR="9525" marT="9525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274359">
                <a:tc>
                  <a:txBody>
                    <a:bodyPr/>
                    <a:lstStyle/>
                    <a:p>
                      <a:pPr marL="0" indent="0" algn="l" fontAlgn="ctr">
                        <a:buFont typeface="Arial" panose="020B0604020202020204" pitchFamily="34" charset="0"/>
                        <a:buNone/>
                      </a:pPr>
                      <a:r>
                        <a:rPr lang="hr-HR" sz="1200" u="none" strike="noStrike" dirty="0" smtClean="0">
                          <a:effectLst/>
                        </a:rPr>
                        <a:t>                         640-2014</a:t>
                      </a:r>
                      <a:r>
                        <a:rPr lang="hr-HR" sz="1200" u="none" strike="noStrike" dirty="0">
                          <a:effectLst/>
                        </a:rPr>
                        <a:t>_ IAKS_delegirana uredba</a:t>
                      </a:r>
                      <a:endParaRPr lang="hr-HR" sz="1200" b="0" i="0" u="none" strike="noStrike" dirty="0">
                        <a:solidFill>
                          <a:srgbClr val="000000"/>
                        </a:solidFill>
                        <a:effectLst/>
                        <a:latin typeface="Symbol"/>
                      </a:endParaRPr>
                    </a:p>
                  </a:txBody>
                  <a:tcPr marL="685800" marR="9525" marT="9525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274359">
                <a:tc>
                  <a:txBody>
                    <a:bodyPr/>
                    <a:lstStyle/>
                    <a:p>
                      <a:pPr marL="0" indent="0" algn="l" fontAlgn="ctr">
                        <a:buFont typeface="Arial" panose="020B0604020202020204" pitchFamily="34" charset="0"/>
                        <a:buNone/>
                      </a:pPr>
                      <a:r>
                        <a:rPr lang="hr-HR" sz="1200" u="none" strike="noStrike" dirty="0" smtClean="0">
                          <a:effectLst/>
                        </a:rPr>
                        <a:t>                         809_2014_IAKS_provedbena za </a:t>
                      </a:r>
                      <a:r>
                        <a:rPr lang="hr-HR" sz="1200" u="none" strike="noStrike" dirty="0">
                          <a:effectLst/>
                        </a:rPr>
                        <a:t>primjenu 1306_2013</a:t>
                      </a:r>
                      <a:endParaRPr lang="hr-HR" sz="1200" b="0" i="0" u="none" strike="noStrike" dirty="0">
                        <a:solidFill>
                          <a:srgbClr val="000000"/>
                        </a:solidFill>
                        <a:effectLst/>
                        <a:latin typeface="Symbol"/>
                      </a:endParaRPr>
                    </a:p>
                  </a:txBody>
                  <a:tcPr marL="685800" marR="9525" marT="9525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274359">
                <a:tc>
                  <a:txBody>
                    <a:bodyPr/>
                    <a:lstStyle/>
                    <a:p>
                      <a:pPr marL="0" indent="0" algn="l" fontAlgn="ctr">
                        <a:buFont typeface="Arial" panose="020B0604020202020204" pitchFamily="34" charset="0"/>
                        <a:buNone/>
                      </a:pPr>
                      <a:r>
                        <a:rPr lang="hr-HR" sz="1400" u="none" strike="noStrike" dirty="0" smtClean="0">
                          <a:effectLst/>
                        </a:rPr>
                        <a:t>1305_2013_Ruralni </a:t>
                      </a:r>
                      <a:r>
                        <a:rPr lang="hr-HR" sz="1400" u="none" strike="noStrike" dirty="0">
                          <a:effectLst/>
                        </a:rPr>
                        <a:t>razvoj_osnovni propis</a:t>
                      </a:r>
                      <a:endParaRPr lang="hr-HR" sz="1400" b="0" i="0" u="none" strike="noStrike" dirty="0">
                        <a:solidFill>
                          <a:srgbClr val="000000"/>
                        </a:solidFill>
                        <a:effectLst/>
                        <a:latin typeface="Symbol"/>
                      </a:endParaRPr>
                    </a:p>
                  </a:txBody>
                  <a:tcPr marL="685800" marR="9525" marT="9525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274359">
                <a:tc>
                  <a:txBody>
                    <a:bodyPr/>
                    <a:lstStyle/>
                    <a:p>
                      <a:pPr marL="0" indent="0" algn="l" fontAlgn="ctr">
                        <a:buFont typeface="Arial" panose="020B0604020202020204" pitchFamily="34" charset="0"/>
                        <a:buNone/>
                      </a:pPr>
                      <a:r>
                        <a:rPr lang="pl-PL" sz="1200" u="none" strike="noStrike" dirty="0" smtClean="0">
                          <a:effectLst/>
                        </a:rPr>
                        <a:t>                         807_2014_Ruralni </a:t>
                      </a:r>
                      <a:r>
                        <a:rPr lang="pl-PL" sz="1200" u="none" strike="noStrike" dirty="0" err="1">
                          <a:effectLst/>
                        </a:rPr>
                        <a:t>razvoj_delegirana</a:t>
                      </a:r>
                      <a:r>
                        <a:rPr lang="pl-PL" sz="1200" u="none" strike="noStrike" dirty="0">
                          <a:effectLst/>
                        </a:rPr>
                        <a:t> o </a:t>
                      </a:r>
                      <a:r>
                        <a:rPr lang="pl-PL" sz="1200" u="none" strike="noStrike" dirty="0" err="1">
                          <a:effectLst/>
                        </a:rPr>
                        <a:t>dopuni</a:t>
                      </a:r>
                      <a:r>
                        <a:rPr lang="pl-PL" sz="1200" u="none" strike="noStrike" dirty="0">
                          <a:effectLst/>
                        </a:rPr>
                        <a:t> 1305-2013</a:t>
                      </a:r>
                      <a:endParaRPr lang="pl-PL" sz="1200" b="0" i="0" u="none" strike="noStrike" dirty="0">
                        <a:solidFill>
                          <a:srgbClr val="000000"/>
                        </a:solidFill>
                        <a:effectLst/>
                        <a:latin typeface="Symbol"/>
                      </a:endParaRPr>
                    </a:p>
                  </a:txBody>
                  <a:tcPr marL="685800" marR="9525" marT="9525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274359">
                <a:tc>
                  <a:txBody>
                    <a:bodyPr/>
                    <a:lstStyle/>
                    <a:p>
                      <a:pPr marL="0" indent="0" algn="l" fontAlgn="ctr">
                        <a:buFont typeface="Arial" panose="020B0604020202020204" pitchFamily="34" charset="0"/>
                        <a:buNone/>
                      </a:pPr>
                      <a:r>
                        <a:rPr lang="hr-HR" sz="1200" u="none" strike="noStrike" dirty="0" smtClean="0">
                          <a:effectLst/>
                        </a:rPr>
                        <a:t>                         808_2014_Ruralni </a:t>
                      </a:r>
                      <a:r>
                        <a:rPr lang="hr-HR" sz="1200" u="none" strike="noStrike" dirty="0">
                          <a:effectLst/>
                        </a:rPr>
                        <a:t>razvoj_provedbena o primjeni </a:t>
                      </a:r>
                      <a:r>
                        <a:rPr lang="hr-HR" sz="1200" u="none" strike="noStrike" dirty="0" smtClean="0">
                          <a:effectLst/>
                        </a:rPr>
                        <a:t>1305_2013</a:t>
                      </a:r>
                      <a:endParaRPr lang="hr-HR" sz="1200" b="0" i="0" u="none" strike="noStrike" dirty="0">
                        <a:solidFill>
                          <a:srgbClr val="000000"/>
                        </a:solidFill>
                        <a:effectLst/>
                        <a:latin typeface="Symbol"/>
                      </a:endParaRPr>
                    </a:p>
                  </a:txBody>
                  <a:tcPr marL="685800" marR="9525" marT="9525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ubtitle 2"/>
          <p:cNvSpPr txBox="1">
            <a:spLocks/>
          </p:cNvSpPr>
          <p:nvPr/>
        </p:nvSpPr>
        <p:spPr>
          <a:xfrm>
            <a:off x="107504" y="901065"/>
            <a:ext cx="8503096" cy="5423535"/>
          </a:xfrm>
          <a:prstGeom prst="rect">
            <a:avLst/>
          </a:prstGeom>
        </p:spPr>
        <p:txBody>
          <a:bodyPr>
            <a:normAutofit/>
          </a:bodyPr>
          <a:lstStyle/>
          <a:p>
            <a:pPr>
              <a:spcBef>
                <a:spcPct val="20000"/>
              </a:spcBef>
            </a:pPr>
            <a:r>
              <a:rPr lang="hr-HR" sz="2400" dirty="0" smtClean="0">
                <a:solidFill>
                  <a:srgbClr val="77933C"/>
                </a:solidFill>
                <a:latin typeface="Calibri" pitchFamily="-65" charset="0"/>
              </a:rPr>
              <a:t>Odabir vrste usjeva za poljoprivredne parcele</a:t>
            </a:r>
            <a:endParaRPr lang="hr-HR" sz="1600" dirty="0" smtClean="0">
              <a:latin typeface="Calibri" pitchFamily="-65" charset="0"/>
            </a:endParaRPr>
          </a:p>
          <a:p>
            <a:pPr>
              <a:spcBef>
                <a:spcPct val="20000"/>
              </a:spcBef>
              <a:buFont typeface="Arial" charset="0"/>
              <a:buNone/>
            </a:pPr>
            <a:endParaRPr lang="en-US" sz="1600" dirty="0">
              <a:latin typeface="Calibri" pitchFamily="-65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283968" y="377845"/>
            <a:ext cx="471219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hr-HR" sz="1400" dirty="0" err="1">
                <a:solidFill>
                  <a:srgbClr val="77933C"/>
                </a:solidFill>
                <a:latin typeface="Calibri" pitchFamily="-65" charset="0"/>
              </a:rPr>
              <a:t>Agronet</a:t>
            </a:r>
            <a:r>
              <a:rPr lang="hr-HR" sz="1400" dirty="0">
                <a:solidFill>
                  <a:srgbClr val="77933C"/>
                </a:solidFill>
                <a:latin typeface="Calibri" pitchFamily="-65" charset="0"/>
              </a:rPr>
              <a:t> 2016.</a:t>
            </a:r>
            <a:r>
              <a:rPr lang="en-US" sz="1400" dirty="0">
                <a:solidFill>
                  <a:srgbClr val="77933C"/>
                </a:solidFill>
                <a:latin typeface="Calibri" pitchFamily="-65" charset="0"/>
              </a:rPr>
              <a:t>/ </a:t>
            </a:r>
            <a:r>
              <a:rPr lang="hr-HR" sz="1400" dirty="0">
                <a:solidFill>
                  <a:srgbClr val="77933C"/>
                </a:solidFill>
                <a:latin typeface="Calibri" pitchFamily="-65" charset="0"/>
              </a:rPr>
              <a:t> Obrazac za podnošenje </a:t>
            </a:r>
            <a:r>
              <a:rPr lang="hr-HR" sz="1400" dirty="0" smtClean="0">
                <a:solidFill>
                  <a:srgbClr val="77933C"/>
                </a:solidFill>
                <a:latin typeface="Calibri" pitchFamily="-65" charset="0"/>
              </a:rPr>
              <a:t>zahtjeva – LIST B</a:t>
            </a:r>
            <a:endParaRPr lang="en-US" sz="1400" dirty="0">
              <a:latin typeface="Calibri" pitchFamily="-65" charset="0"/>
            </a:endParaRPr>
          </a:p>
          <a:p>
            <a:pPr algn="r"/>
            <a:endParaRPr lang="en-US" sz="1400" dirty="0">
              <a:latin typeface="Calibri" pitchFamily="-65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3569" y="1558468"/>
            <a:ext cx="7776864" cy="5201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861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ubtitle 2"/>
          <p:cNvSpPr txBox="1">
            <a:spLocks/>
          </p:cNvSpPr>
          <p:nvPr/>
        </p:nvSpPr>
        <p:spPr>
          <a:xfrm>
            <a:off x="107504" y="901065"/>
            <a:ext cx="8503096" cy="5423535"/>
          </a:xfrm>
          <a:prstGeom prst="rect">
            <a:avLst/>
          </a:prstGeom>
        </p:spPr>
        <p:txBody>
          <a:bodyPr>
            <a:normAutofit/>
          </a:bodyPr>
          <a:lstStyle/>
          <a:p>
            <a:pPr>
              <a:spcBef>
                <a:spcPct val="20000"/>
              </a:spcBef>
              <a:buFont typeface="Arial" charset="0"/>
              <a:buNone/>
            </a:pPr>
            <a:endParaRPr lang="hr-HR" sz="1600" dirty="0" smtClean="0">
              <a:latin typeface="Calibri" pitchFamily="-65" charset="0"/>
            </a:endParaRPr>
          </a:p>
          <a:p>
            <a:pPr>
              <a:spcBef>
                <a:spcPct val="20000"/>
              </a:spcBef>
              <a:buFont typeface="Arial" charset="0"/>
              <a:buNone/>
            </a:pPr>
            <a:endParaRPr lang="en-US" sz="1600" dirty="0">
              <a:latin typeface="Calibri" pitchFamily="-65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425375" y="377845"/>
            <a:ext cx="4570787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hr-HR" sz="1400" dirty="0" err="1">
                <a:solidFill>
                  <a:srgbClr val="77933C"/>
                </a:solidFill>
                <a:latin typeface="Calibri" pitchFamily="-65" charset="0"/>
              </a:rPr>
              <a:t>Agronet</a:t>
            </a:r>
            <a:r>
              <a:rPr lang="hr-HR" sz="1400" dirty="0">
                <a:solidFill>
                  <a:srgbClr val="77933C"/>
                </a:solidFill>
                <a:latin typeface="Calibri" pitchFamily="-65" charset="0"/>
              </a:rPr>
              <a:t> 2016.</a:t>
            </a:r>
            <a:r>
              <a:rPr lang="en-US" sz="1400" dirty="0">
                <a:solidFill>
                  <a:srgbClr val="77933C"/>
                </a:solidFill>
                <a:latin typeface="Calibri" pitchFamily="-65" charset="0"/>
              </a:rPr>
              <a:t>/ </a:t>
            </a:r>
            <a:r>
              <a:rPr lang="hr-HR" sz="1400" dirty="0">
                <a:solidFill>
                  <a:srgbClr val="77933C"/>
                </a:solidFill>
                <a:latin typeface="Calibri" pitchFamily="-65" charset="0"/>
              </a:rPr>
              <a:t> Obrazac za podnošenje </a:t>
            </a:r>
            <a:r>
              <a:rPr lang="hr-HR" sz="1400" dirty="0" smtClean="0">
                <a:solidFill>
                  <a:srgbClr val="77933C"/>
                </a:solidFill>
                <a:latin typeface="Calibri" pitchFamily="-65" charset="0"/>
              </a:rPr>
              <a:t>zahtjeva – LIST B</a:t>
            </a:r>
            <a:endParaRPr lang="en-US" sz="1400" dirty="0">
              <a:latin typeface="Calibri" pitchFamily="-65" charset="0"/>
            </a:endParaRPr>
          </a:p>
          <a:p>
            <a:pPr algn="r"/>
            <a:endParaRPr lang="en-US" sz="1400" dirty="0">
              <a:latin typeface="Calibri" pitchFamily="-65" charset="0"/>
            </a:endParaRPr>
          </a:p>
        </p:txBody>
      </p:sp>
      <p:pic>
        <p:nvPicPr>
          <p:cNvPr id="5" name="Picture 4"/>
          <p:cNvPicPr/>
          <p:nvPr/>
        </p:nvPicPr>
        <p:blipFill>
          <a:blip r:embed="rId2"/>
          <a:stretch>
            <a:fillRect/>
          </a:stretch>
        </p:blipFill>
        <p:spPr>
          <a:xfrm>
            <a:off x="473696" y="1542929"/>
            <a:ext cx="8136904" cy="5118682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611560" y="1037331"/>
            <a:ext cx="38138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 smtClean="0">
                <a:solidFill>
                  <a:schemeClr val="accent3">
                    <a:lumMod val="50000"/>
                  </a:schemeClr>
                </a:solidFill>
              </a:rPr>
              <a:t>Okolišno osjetljivi travnjaci</a:t>
            </a:r>
            <a:endParaRPr lang="hr-HR" dirty="0">
              <a:solidFill>
                <a:schemeClr val="accent3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8031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ubtitle 2"/>
          <p:cNvSpPr txBox="1">
            <a:spLocks/>
          </p:cNvSpPr>
          <p:nvPr/>
        </p:nvSpPr>
        <p:spPr>
          <a:xfrm>
            <a:off x="539552" y="1340768"/>
            <a:ext cx="8071047" cy="4983832"/>
          </a:xfrm>
          <a:prstGeom prst="rect">
            <a:avLst/>
          </a:prstGeom>
        </p:spPr>
        <p:txBody>
          <a:bodyPr>
            <a:normAutofit/>
          </a:bodyPr>
          <a:lstStyle/>
          <a:p>
            <a:pPr>
              <a:spcBef>
                <a:spcPct val="20000"/>
              </a:spcBef>
              <a:buFont typeface="Arial" charset="0"/>
              <a:buNone/>
            </a:pPr>
            <a:r>
              <a:rPr lang="hr-HR" sz="2400" dirty="0" smtClean="0">
                <a:solidFill>
                  <a:srgbClr val="77933C"/>
                </a:solidFill>
                <a:latin typeface="Calibri" pitchFamily="-65" charset="0"/>
              </a:rPr>
              <a:t>Promjene u tablici kultura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923928" y="377845"/>
            <a:ext cx="5072234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hr-HR" sz="1400" dirty="0" err="1">
                <a:solidFill>
                  <a:srgbClr val="77933C"/>
                </a:solidFill>
                <a:latin typeface="Calibri" pitchFamily="-65" charset="0"/>
              </a:rPr>
              <a:t>Agronet</a:t>
            </a:r>
            <a:r>
              <a:rPr lang="hr-HR" sz="1400" dirty="0">
                <a:solidFill>
                  <a:srgbClr val="77933C"/>
                </a:solidFill>
                <a:latin typeface="Calibri" pitchFamily="-65" charset="0"/>
              </a:rPr>
              <a:t> 2016.</a:t>
            </a:r>
            <a:r>
              <a:rPr lang="en-US" sz="1400" dirty="0">
                <a:solidFill>
                  <a:srgbClr val="77933C"/>
                </a:solidFill>
                <a:latin typeface="Calibri" pitchFamily="-65" charset="0"/>
              </a:rPr>
              <a:t>/ </a:t>
            </a:r>
            <a:r>
              <a:rPr lang="hr-HR" sz="1400" dirty="0">
                <a:solidFill>
                  <a:srgbClr val="77933C"/>
                </a:solidFill>
                <a:latin typeface="Calibri" pitchFamily="-65" charset="0"/>
              </a:rPr>
              <a:t> Obrazac za podnošenje </a:t>
            </a:r>
            <a:r>
              <a:rPr lang="hr-HR" sz="1400" dirty="0" smtClean="0">
                <a:solidFill>
                  <a:srgbClr val="77933C"/>
                </a:solidFill>
                <a:latin typeface="Calibri" pitchFamily="-65" charset="0"/>
              </a:rPr>
              <a:t>zahtjeva – LIST B</a:t>
            </a:r>
            <a:endParaRPr lang="en-US" sz="1400" dirty="0">
              <a:latin typeface="Calibri" pitchFamily="-65" charset="0"/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76574860"/>
              </p:ext>
            </p:extLst>
          </p:nvPr>
        </p:nvGraphicFramePr>
        <p:xfrm>
          <a:off x="467544" y="1916832"/>
          <a:ext cx="7992887" cy="3308426"/>
        </p:xfrm>
        <a:graphic>
          <a:graphicData uri="http://schemas.openxmlformats.org/drawingml/2006/table">
            <a:tbl>
              <a:tblPr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tableStyleId>{0505E3EF-67EA-436B-97B2-0124C06EBD24}</a:tableStyleId>
              </a:tblPr>
              <a:tblGrid>
                <a:gridCol w="1030887"/>
                <a:gridCol w="2609519"/>
                <a:gridCol w="574422"/>
                <a:gridCol w="410303"/>
                <a:gridCol w="574422"/>
                <a:gridCol w="1401707"/>
                <a:gridCol w="1391627"/>
              </a:tblGrid>
              <a:tr h="347949">
                <a:tc>
                  <a:txBody>
                    <a:bodyPr/>
                    <a:lstStyle/>
                    <a:p>
                      <a:pPr algn="ctr" fontAlgn="b"/>
                      <a:r>
                        <a:rPr lang="hr-HR" sz="1050" b="1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Skupina usjeva</a:t>
                      </a:r>
                      <a:endParaRPr lang="hr-HR" sz="105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654" marR="8654" marT="8654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105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Naziv kulture/vrsta</a:t>
                      </a:r>
                      <a:endParaRPr lang="hr-HR" sz="105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654" marR="8654" marT="8654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hr-HR" sz="105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ARKOD</a:t>
                      </a:r>
                    </a:p>
                    <a:p>
                      <a:pPr algn="ctr" fontAlgn="b"/>
                      <a:r>
                        <a:rPr lang="hr-HR" sz="1050" b="1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korištenje</a:t>
                      </a:r>
                      <a:endParaRPr lang="hr-HR" sz="105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654" marR="8654" marT="8654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hr-HR" sz="9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654" marR="8654" marT="865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1050" b="1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M10</a:t>
                      </a:r>
                    </a:p>
                    <a:p>
                      <a:pPr algn="ctr" fontAlgn="b"/>
                      <a:r>
                        <a:rPr lang="hr-HR" sz="1050" b="1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OTSN</a:t>
                      </a:r>
                      <a:endParaRPr lang="hr-HR" sz="1050" b="1" i="0" u="none" strike="noStrike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654" marR="8654" marT="8654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105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Raznolikost usjeva</a:t>
                      </a:r>
                      <a:endParaRPr lang="hr-HR" sz="105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654" marR="8654" marT="8654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1050" b="1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PROMJENA</a:t>
                      </a:r>
                    </a:p>
                    <a:p>
                      <a:pPr algn="ctr" fontAlgn="b"/>
                      <a:r>
                        <a:rPr lang="hr-HR" sz="1050" b="1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2015/1016</a:t>
                      </a:r>
                      <a:endParaRPr lang="hr-HR" sz="105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654" marR="8654" marT="8654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</a:tr>
              <a:tr h="406202">
                <a:tc>
                  <a:txBody>
                    <a:bodyPr/>
                    <a:lstStyle/>
                    <a:p>
                      <a:pPr algn="ctr" fontAlgn="b"/>
                      <a:r>
                        <a:rPr lang="hr-HR" sz="105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žitarice</a:t>
                      </a:r>
                      <a:endParaRPr lang="hr-HR" sz="1050" b="0" i="0" u="none" strike="noStrike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654" marR="8654" marT="8654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11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kukuruz </a:t>
                      </a:r>
                      <a:r>
                        <a:rPr lang="hr-HR" sz="1100" u="none" strike="noStrike" dirty="0" err="1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šećerac</a:t>
                      </a:r>
                      <a:endParaRPr lang="hr-HR" sz="11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654" marR="8654" marT="8654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105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200</a:t>
                      </a:r>
                      <a:endParaRPr lang="hr-HR" sz="105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654" marR="8654" marT="8654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105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210</a:t>
                      </a:r>
                      <a:endParaRPr lang="hr-HR" sz="105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654" marR="8654" marT="8654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105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JK</a:t>
                      </a:r>
                      <a:endParaRPr lang="hr-HR" sz="105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654" marR="8654" marT="8654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1050" u="none" strike="noStrike" dirty="0" err="1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Zea</a:t>
                      </a:r>
                      <a:endParaRPr lang="hr-HR" sz="105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654" marR="8654" marT="8654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105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nije više povrće</a:t>
                      </a:r>
                    </a:p>
                    <a:p>
                      <a:pPr algn="ctr" fontAlgn="b"/>
                      <a:r>
                        <a:rPr lang="hr-HR" sz="105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nema PVP</a:t>
                      </a:r>
                      <a:endParaRPr lang="hr-HR" sz="1050" b="1" i="0" u="none" strike="noStrike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654" marR="8654" marT="8654" marB="0" anchor="ctr"/>
                </a:tc>
              </a:tr>
              <a:tr h="462921">
                <a:tc>
                  <a:txBody>
                    <a:bodyPr/>
                    <a:lstStyle/>
                    <a:p>
                      <a:pPr algn="ctr" fontAlgn="b"/>
                      <a:r>
                        <a:rPr lang="hr-HR" sz="105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uljarice</a:t>
                      </a:r>
                      <a:endParaRPr lang="hr-HR" sz="1050" b="0" i="0" u="none" strike="noStrike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654" marR="8654" marT="8654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11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tikva uljanica (uljna </a:t>
                      </a:r>
                      <a:r>
                        <a:rPr lang="hr-HR" sz="1100" u="none" strike="noStrike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buča</a:t>
                      </a:r>
                      <a:r>
                        <a:rPr lang="hr-HR" sz="11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)</a:t>
                      </a:r>
                      <a:endParaRPr lang="hr-HR" sz="11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654" marR="8654" marT="8654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11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200</a:t>
                      </a:r>
                      <a:endParaRPr lang="hr-HR" sz="11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654" marR="8654" marT="8654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/</a:t>
                      </a:r>
                      <a:endParaRPr lang="hr-HR" sz="1100" b="0" i="0" u="none" strike="noStrike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654" marR="8654" marT="8654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105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JK</a:t>
                      </a:r>
                      <a:endParaRPr lang="hr-HR" sz="105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654" marR="8654" marT="8654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1050" u="none" strike="noStrike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Cucurbita</a:t>
                      </a:r>
                      <a:r>
                        <a:rPr lang="hr-HR" sz="105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hr-HR" sz="1050" u="none" strike="noStrike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pepo</a:t>
                      </a:r>
                      <a:endParaRPr lang="hr-HR" sz="105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654" marR="8654" marT="8654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105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nije povrće</a:t>
                      </a:r>
                    </a:p>
                    <a:p>
                      <a:pPr algn="ctr" fontAlgn="b"/>
                      <a:r>
                        <a:rPr lang="hr-HR" sz="105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nema PVP</a:t>
                      </a:r>
                      <a:endParaRPr lang="hr-HR" sz="1050" b="1" i="0" u="none" strike="noStrike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654" marR="8654" marT="8654" marB="0" anchor="ctr"/>
                </a:tc>
              </a:tr>
              <a:tr h="396634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hr-HR" sz="1050" u="none" strike="noStrike" kern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voćne vrste</a:t>
                      </a:r>
                      <a:endParaRPr lang="hr-HR" sz="1050" b="0" i="0" u="none" strike="noStrike" kern="1200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8654" marR="8654" marT="8654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hr-HR" sz="1100" u="none" strike="noStrike" kern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divlja </a:t>
                      </a:r>
                      <a:r>
                        <a:rPr lang="hr-HR" sz="1100" u="none" strike="noStrike" kern="12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ruža, ružin šipak</a:t>
                      </a:r>
                      <a:endParaRPr lang="hr-HR" sz="1100" b="1" i="0" u="none" strike="noStrike" kern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8654" marR="8654" marT="8654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hr-HR" sz="1050" u="none" strike="noStrike" kern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422</a:t>
                      </a:r>
                      <a:endParaRPr lang="hr-HR" sz="1050" b="0" i="0" u="none" strike="noStrike" kern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8654" marR="8654" marT="8654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hr-HR" sz="1050" u="none" strike="noStrike" kern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490</a:t>
                      </a:r>
                      <a:endParaRPr lang="hr-HR" sz="1050" b="0" i="0" u="none" strike="noStrike" kern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8654" marR="8654" marT="8654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hr-HR" sz="1050" u="none" strike="noStrike" kern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hr-HR" sz="1050" b="0" i="0" u="none" strike="noStrike" kern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8654" marR="8654" marT="8654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hr-HR" sz="1050" u="none" strike="noStrike" kern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Rosa</a:t>
                      </a:r>
                      <a:endParaRPr lang="hr-HR" sz="1050" b="0" i="0" u="none" strike="noStrike" kern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8654" marR="8654" marT="8654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hr-HR" sz="1050" u="none" strike="noStrike" kern="12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voćna vrsta</a:t>
                      </a:r>
                    </a:p>
                    <a:p>
                      <a:pPr marL="0" algn="ctr" defTabSz="914400" rtl="0" eaLnBrk="1" fontAlgn="b" latinLnBrk="0" hangingPunct="1"/>
                      <a:r>
                        <a:rPr lang="hr-HR" sz="1050" u="none" strike="noStrike" kern="12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 ARKOD-u</a:t>
                      </a:r>
                      <a:endParaRPr lang="hr-HR" sz="1050" b="1" i="0" u="none" strike="noStrike" kern="1200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8654" marR="8654" marT="8654" marB="0" anchor="ctr"/>
                </a:tc>
              </a:tr>
              <a:tr h="362099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hr-HR" sz="1050" u="none" strike="noStrike" kern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voćne vrste</a:t>
                      </a:r>
                      <a:endParaRPr lang="hr-HR" sz="1050" b="0" i="0" u="none" strike="noStrike" kern="1200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hr-HR" sz="1100" u="none" strike="noStrike" kern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dinja</a:t>
                      </a:r>
                      <a:endParaRPr lang="hr-HR" sz="1100" b="1" i="0" u="none" strike="noStrike" kern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hr-HR" sz="1050" u="none" strike="noStrike" kern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200</a:t>
                      </a:r>
                      <a:endParaRPr lang="hr-HR" sz="1050" b="0" i="0" u="none" strike="noStrike" kern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hr-HR" sz="1050" u="none" strike="noStrike" kern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210</a:t>
                      </a:r>
                      <a:endParaRPr lang="hr-HR" sz="1050" b="0" i="0" u="none" strike="noStrike" kern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hr-HR" sz="1050" u="none" strike="noStrike" kern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JK</a:t>
                      </a:r>
                      <a:endParaRPr lang="hr-HR" sz="1050" b="0" i="0" u="none" strike="noStrike" kern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hr-HR" sz="1050" u="none" strike="noStrike" kern="12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Cucumis</a:t>
                      </a:r>
                      <a:r>
                        <a:rPr lang="hr-HR" sz="1050" u="none" strike="noStrike" kern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melo</a:t>
                      </a:r>
                      <a:endParaRPr lang="hr-HR" sz="1050" b="0" i="0" u="none" strike="noStrike" kern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hr-HR" sz="1050" u="none" strike="noStrike" kern="12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PVP</a:t>
                      </a:r>
                      <a:r>
                        <a:rPr lang="hr-HR" sz="1050" u="none" strike="noStrike" kern="1200" baseline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za voće</a:t>
                      </a:r>
                    </a:p>
                    <a:p>
                      <a:pPr marL="0" algn="ctr" defTabSz="914400" rtl="0" eaLnBrk="1" fontAlgn="b" latinLnBrk="0" hangingPunct="1"/>
                      <a:r>
                        <a:rPr lang="hr-HR" sz="1050" u="none" strike="noStrike" kern="1200" baseline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(nije više povrće)</a:t>
                      </a:r>
                      <a:endParaRPr lang="hr-HR" sz="1050" b="1" i="0" u="none" strike="noStrike" kern="1200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421518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hr-HR" sz="1050" u="none" strike="noStrike" kern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voćne vrste</a:t>
                      </a:r>
                      <a:endParaRPr lang="hr-HR" sz="1050" b="0" i="0" u="none" strike="noStrike" kern="1200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hr-HR" sz="1100" u="none" strike="noStrike" kern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lubenica</a:t>
                      </a:r>
                      <a:endParaRPr lang="hr-HR" sz="1100" b="1" i="0" u="none" strike="noStrike" kern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hr-HR" sz="1050" u="none" strike="noStrike" kern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200</a:t>
                      </a:r>
                      <a:endParaRPr lang="hr-HR" sz="1050" b="0" i="0" u="none" strike="noStrike" kern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hr-HR" sz="1050" u="none" strike="noStrike" kern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210</a:t>
                      </a:r>
                      <a:endParaRPr lang="hr-HR" sz="1050" b="0" i="0" u="none" strike="noStrike" kern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hr-HR" sz="1050" u="none" strike="noStrike" kern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JK</a:t>
                      </a:r>
                      <a:endParaRPr lang="hr-HR" sz="1050" b="0" i="0" u="none" strike="noStrike" kern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hr-HR" sz="1050" u="none" strike="noStrike" kern="12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Citrullus</a:t>
                      </a:r>
                      <a:r>
                        <a:rPr lang="hr-HR" sz="1050" u="none" strike="noStrike" kern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hr-HR" sz="1050" u="none" strike="noStrike" kern="12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vulgaris</a:t>
                      </a:r>
                      <a:endParaRPr lang="hr-HR" sz="1050" b="0" i="0" u="none" strike="noStrike" kern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hr-HR" sz="1050" u="none" strike="noStrike" kern="12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PVP</a:t>
                      </a:r>
                      <a:r>
                        <a:rPr lang="hr-HR" sz="1050" u="none" strike="noStrike" kern="1200" baseline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za voće</a:t>
                      </a:r>
                    </a:p>
                    <a:p>
                      <a:pPr marL="0" algn="ctr" defTabSz="914400" rtl="0" eaLnBrk="1" fontAlgn="b" latinLnBrk="0" hangingPunct="1"/>
                      <a:r>
                        <a:rPr lang="hr-HR" sz="1050" u="none" strike="noStrike" kern="1200" baseline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(nije više povrće)</a:t>
                      </a:r>
                      <a:endParaRPr lang="hr-HR" sz="1050" b="1" i="0" u="none" strike="noStrike" kern="1200" dirty="0" smtClean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421518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hr-HR" sz="1050" u="none" strike="noStrike" kern="12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povrće</a:t>
                      </a:r>
                      <a:endParaRPr lang="hr-HR" sz="1050" b="0" i="0" u="none" strike="noStrike" kern="1200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hr-HR" sz="1100" u="none" strike="noStrike" kern="12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miješane</a:t>
                      </a:r>
                      <a:r>
                        <a:rPr lang="hr-HR" sz="1100" u="none" strike="noStrike" kern="1200" baseline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povrtne kulture</a:t>
                      </a:r>
                      <a:endParaRPr lang="hr-HR" sz="1100" b="1" i="0" u="none" strike="noStrike" kern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hr-HR" sz="1050" u="none" strike="noStrike" kern="12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200</a:t>
                      </a:r>
                      <a:endParaRPr lang="hr-HR" sz="1050" b="0" i="0" u="none" strike="noStrike" kern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hr-HR" sz="1050" u="none" strike="noStrike" kern="12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210</a:t>
                      </a:r>
                      <a:endParaRPr lang="hr-HR" sz="1050" b="0" i="0" u="none" strike="noStrike" kern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hr-HR" sz="1050" u="none" strike="noStrike" kern="12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JK</a:t>
                      </a:r>
                      <a:endParaRPr lang="hr-HR" sz="1050" b="0" i="0" u="none" strike="noStrike" kern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r-HR" sz="105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- </a:t>
                      </a:r>
                    </a:p>
                    <a:p>
                      <a:pPr marL="0" algn="ctr" defTabSz="914400" rtl="0" eaLnBrk="1" fontAlgn="b" latinLnBrk="0" hangingPunct="1"/>
                      <a:endParaRPr lang="hr-HR" sz="1050" b="0" i="0" u="none" strike="noStrike" kern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hr-HR" sz="1050" u="none" strike="noStrike" kern="12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nije više</a:t>
                      </a:r>
                    </a:p>
                    <a:p>
                      <a:pPr marL="0" algn="ctr" defTabSz="914400" rtl="0" eaLnBrk="1" fontAlgn="b" latinLnBrk="0" hangingPunct="1"/>
                      <a:r>
                        <a:rPr lang="hr-HR" sz="1050" u="none" strike="noStrike" kern="12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„KUĆNI</a:t>
                      </a:r>
                      <a:r>
                        <a:rPr lang="hr-HR" sz="1050" u="none" strike="noStrike" kern="1200" baseline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VRT”</a:t>
                      </a:r>
                      <a:endParaRPr lang="hr-HR" sz="1050" b="1" i="0" u="none" strike="noStrike" kern="1200" dirty="0" smtClean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421518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hr-HR" sz="1050" u="none" strike="noStrike" kern="1200" baseline="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ugar</a:t>
                      </a:r>
                      <a:endParaRPr lang="hr-HR" sz="1050" u="none" strike="noStrike" kern="1200" baseline="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hr-HR" sz="1050" u="none" strike="noStrike" kern="1200" baseline="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ugar</a:t>
                      </a:r>
                      <a:endParaRPr lang="hr-HR" sz="1050" u="none" strike="noStrike" kern="1200" baseline="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hr-HR" sz="1050" u="none" strike="noStrike" kern="1200" baseline="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200</a:t>
                      </a:r>
                      <a:endParaRPr lang="hr-HR" sz="1050" u="none" strike="noStrike" kern="1200" baseline="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hr-HR" sz="1050" u="none" strike="noStrike" kern="1200" baseline="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-</a:t>
                      </a:r>
                      <a:endParaRPr lang="hr-HR" sz="1050" u="none" strike="noStrike" kern="1200" baseline="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hr-HR" sz="1050" u="none" strike="noStrike" kern="1200" baseline="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-</a:t>
                      </a:r>
                      <a:endParaRPr lang="hr-HR" sz="1050" u="none" strike="noStrike" kern="1200" baseline="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hr-HR" sz="1050" u="none" strike="noStrike" kern="1200" baseline="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ugar</a:t>
                      </a:r>
                      <a:endParaRPr lang="hr-HR" sz="1050" u="none" strike="noStrike" kern="1200" baseline="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hr-HR" sz="1050" u="none" strike="noStrike" kern="1200" baseline="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površina </a:t>
                      </a:r>
                      <a:r>
                        <a:rPr lang="hr-HR" sz="1050" b="1" u="none" strike="noStrike" kern="1200" baseline="0" dirty="0" smtClean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nije prihvatljiva</a:t>
                      </a:r>
                      <a:r>
                        <a:rPr lang="hr-HR" sz="1050" u="none" strike="noStrike" kern="1200" baseline="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za IAKS mjere ruralnog razvoja</a:t>
                      </a: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539552" y="5401844"/>
            <a:ext cx="587494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600" dirty="0"/>
              <a:t>Skupine usjeva su usjevi prijavljeni za osnovno </a:t>
            </a:r>
            <a:r>
              <a:rPr lang="hr-HR" sz="1600" dirty="0" smtClean="0"/>
              <a:t>plaćanje</a:t>
            </a:r>
          </a:p>
          <a:p>
            <a:r>
              <a:rPr lang="hr-HR" sz="1600" dirty="0" smtClean="0"/>
              <a:t>ili </a:t>
            </a:r>
            <a:r>
              <a:rPr lang="hr-HR" sz="1600" dirty="0"/>
              <a:t>za druge vrste </a:t>
            </a:r>
            <a:r>
              <a:rPr lang="hr-HR" sz="1600" dirty="0" smtClean="0"/>
              <a:t>mjera  </a:t>
            </a:r>
            <a:r>
              <a:rPr lang="hr-HR" sz="1600" dirty="0"/>
              <a:t>za koje je </a:t>
            </a:r>
            <a:r>
              <a:rPr lang="hr-HR" sz="1600" dirty="0" smtClean="0"/>
              <a:t>utvrđen </a:t>
            </a:r>
            <a:r>
              <a:rPr lang="hr-HR" sz="1600" dirty="0"/>
              <a:t>isti iznosi potpore</a:t>
            </a:r>
            <a:endParaRPr lang="en-US" sz="1600" dirty="0">
              <a:latin typeface="Calibri" pitchFamily="-65" charset="0"/>
            </a:endParaRPr>
          </a:p>
          <a:p>
            <a:endParaRPr lang="hr-HR" sz="1600" dirty="0"/>
          </a:p>
        </p:txBody>
      </p:sp>
    </p:spTree>
    <p:extLst>
      <p:ext uri="{BB962C8B-B14F-4D97-AF65-F5344CB8AC3E}">
        <p14:creationId xmlns:p14="http://schemas.microsoft.com/office/powerpoint/2010/main" val="6647682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ubtitle 2"/>
          <p:cNvSpPr txBox="1">
            <a:spLocks/>
          </p:cNvSpPr>
          <p:nvPr/>
        </p:nvSpPr>
        <p:spPr>
          <a:xfrm>
            <a:off x="485956" y="1124744"/>
            <a:ext cx="8124643" cy="5199856"/>
          </a:xfrm>
          <a:prstGeom prst="rect">
            <a:avLst/>
          </a:prstGeom>
        </p:spPr>
        <p:txBody>
          <a:bodyPr>
            <a:normAutofit/>
          </a:bodyPr>
          <a:lstStyle/>
          <a:p>
            <a:pPr>
              <a:spcBef>
                <a:spcPct val="20000"/>
              </a:spcBef>
              <a:buFont typeface="Arial" charset="0"/>
              <a:buNone/>
            </a:pPr>
            <a:r>
              <a:rPr lang="hr-HR" sz="2400" dirty="0" smtClean="0">
                <a:solidFill>
                  <a:srgbClr val="77933C"/>
                </a:solidFill>
                <a:latin typeface="Calibri" pitchFamily="-65" charset="0"/>
              </a:rPr>
              <a:t>Nove vrste/sorte u tablici kultura</a:t>
            </a:r>
            <a:endParaRPr lang="en-US" sz="2400" dirty="0" smtClean="0">
              <a:latin typeface="Calibri" pitchFamily="-65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805162" y="377845"/>
            <a:ext cx="4191000" cy="52322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/>
            <a:r>
              <a:rPr lang="hr-HR" sz="1400" dirty="0" err="1">
                <a:solidFill>
                  <a:srgbClr val="77933C"/>
                </a:solidFill>
                <a:latin typeface="Calibri" pitchFamily="-65" charset="0"/>
              </a:rPr>
              <a:t>Agronet</a:t>
            </a:r>
            <a:r>
              <a:rPr lang="hr-HR" sz="1400" dirty="0">
                <a:solidFill>
                  <a:srgbClr val="77933C"/>
                </a:solidFill>
                <a:latin typeface="Calibri" pitchFamily="-65" charset="0"/>
              </a:rPr>
              <a:t> 2016.</a:t>
            </a:r>
            <a:r>
              <a:rPr lang="en-US" sz="1400" dirty="0">
                <a:solidFill>
                  <a:srgbClr val="77933C"/>
                </a:solidFill>
                <a:latin typeface="Calibri" pitchFamily="-65" charset="0"/>
              </a:rPr>
              <a:t>/ </a:t>
            </a:r>
            <a:r>
              <a:rPr lang="hr-HR" sz="1400" dirty="0">
                <a:solidFill>
                  <a:srgbClr val="77933C"/>
                </a:solidFill>
                <a:latin typeface="Calibri" pitchFamily="-65" charset="0"/>
              </a:rPr>
              <a:t> Obrazac za podnošenje zahtjeva</a:t>
            </a:r>
            <a:endParaRPr lang="en-US" sz="1400" dirty="0">
              <a:latin typeface="Calibri" pitchFamily="-65" charset="0"/>
            </a:endParaRPr>
          </a:p>
          <a:p>
            <a:pPr algn="r"/>
            <a:endParaRPr lang="en-US" sz="1400" dirty="0">
              <a:latin typeface="Calibri" pitchFamily="-65" charset="0"/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86754546"/>
              </p:ext>
            </p:extLst>
          </p:nvPr>
        </p:nvGraphicFramePr>
        <p:xfrm>
          <a:off x="485957" y="1844823"/>
          <a:ext cx="7686443" cy="4631818"/>
        </p:xfrm>
        <a:graphic>
          <a:graphicData uri="http://schemas.openxmlformats.org/drawingml/2006/table">
            <a:tbl>
              <a:tblPr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tblPr>
              <a:tblGrid>
                <a:gridCol w="1102055"/>
                <a:gridCol w="2467982"/>
                <a:gridCol w="543266"/>
                <a:gridCol w="388048"/>
                <a:gridCol w="543266"/>
                <a:gridCol w="1325679"/>
                <a:gridCol w="1316147"/>
              </a:tblGrid>
              <a:tr h="459770">
                <a:tc>
                  <a:txBody>
                    <a:bodyPr/>
                    <a:lstStyle/>
                    <a:p>
                      <a:pPr algn="ctr" fontAlgn="b"/>
                      <a:r>
                        <a:rPr lang="hr-HR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Skupina</a:t>
                      </a:r>
                    </a:p>
                  </a:txBody>
                  <a:tcPr marL="8654" marR="8654" marT="865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Naziv kulture/vrsta</a:t>
                      </a:r>
                    </a:p>
                  </a:txBody>
                  <a:tcPr marL="8654" marR="8654" marT="86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hr-HR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ARKOD</a:t>
                      </a:r>
                    </a:p>
                    <a:p>
                      <a:pPr algn="ctr" fontAlgn="b"/>
                      <a:r>
                        <a:rPr lang="hr-HR" sz="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korištenje</a:t>
                      </a:r>
                      <a:endParaRPr lang="hr-HR" sz="9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654" marR="8654" marT="86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hr-HR" sz="9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654" marR="8654" marT="865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9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Arial"/>
                        </a:rPr>
                        <a:t>M10</a:t>
                      </a:r>
                    </a:p>
                    <a:p>
                      <a:pPr algn="ctr" fontAlgn="b"/>
                      <a:r>
                        <a:rPr lang="hr-HR" sz="9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Arial"/>
                        </a:rPr>
                        <a:t>OTSN</a:t>
                      </a:r>
                      <a:endParaRPr lang="hr-HR" sz="900" b="1" i="0" u="none" strike="noStrike" dirty="0">
                        <a:solidFill>
                          <a:srgbClr val="FF0000"/>
                        </a:solidFill>
                        <a:effectLst/>
                        <a:latin typeface="Arial"/>
                      </a:endParaRPr>
                    </a:p>
                  </a:txBody>
                  <a:tcPr marL="8654" marR="8654" marT="86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Raznolikost usjeva</a:t>
                      </a:r>
                    </a:p>
                  </a:txBody>
                  <a:tcPr marL="8654" marR="8654" marT="86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PROMJENA</a:t>
                      </a:r>
                    </a:p>
                    <a:p>
                      <a:pPr algn="ctr" fontAlgn="b"/>
                      <a:r>
                        <a:rPr lang="hr-HR" sz="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2015/2016</a:t>
                      </a:r>
                      <a:endParaRPr lang="hr-HR" sz="9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654" marR="8654" marT="86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</a:tr>
              <a:tr h="292280">
                <a:tc>
                  <a:txBody>
                    <a:bodyPr/>
                    <a:lstStyle/>
                    <a:p>
                      <a:pPr algn="ctr" fontAlgn="b"/>
                      <a:r>
                        <a:rPr lang="hr-HR" sz="9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žitarice</a:t>
                      </a:r>
                      <a:endParaRPr lang="hr-HR" sz="900" b="0" i="0" u="none" strike="noStrike" dirty="0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8654" marR="8654" marT="865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DF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10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kukuruz </a:t>
                      </a:r>
                      <a:r>
                        <a:rPr lang="hr-HR" sz="1000" b="1" i="0" u="none" strike="noStrike" dirty="0" err="1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kokičar</a:t>
                      </a:r>
                      <a:endParaRPr lang="hr-HR" sz="1000" b="1" i="0" u="none" strike="noStrike" dirty="0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8654" marR="8654" marT="86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DF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200</a:t>
                      </a:r>
                    </a:p>
                  </a:txBody>
                  <a:tcPr marL="8654" marR="8654" marT="86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DF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210</a:t>
                      </a:r>
                    </a:p>
                  </a:txBody>
                  <a:tcPr marL="8654" marR="8654" marT="86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DF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JK</a:t>
                      </a:r>
                    </a:p>
                  </a:txBody>
                  <a:tcPr marL="8654" marR="8654" marT="86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DF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900" b="0" i="0" u="none" strike="noStrike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Zea</a:t>
                      </a:r>
                      <a:endParaRPr lang="hr-HR" sz="9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654" marR="8654" marT="86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DF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9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nova kultura</a:t>
                      </a:r>
                    </a:p>
                  </a:txBody>
                  <a:tcPr marL="8654" marR="8654" marT="86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DFEC"/>
                    </a:solidFill>
                  </a:tcPr>
                </a:tc>
              </a:tr>
              <a:tr h="187661">
                <a:tc>
                  <a:txBody>
                    <a:bodyPr/>
                    <a:lstStyle/>
                    <a:p>
                      <a:pPr algn="ctr" fontAlgn="b"/>
                      <a:r>
                        <a:rPr lang="hr-H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žitarice</a:t>
                      </a:r>
                    </a:p>
                  </a:txBody>
                  <a:tcPr marL="8654" marR="8654" marT="865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DF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1000" b="1" i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kvinoa</a:t>
                      </a:r>
                      <a:r>
                        <a:rPr lang="hr-HR" sz="10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8654" marR="8654" marT="86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DF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200</a:t>
                      </a:r>
                    </a:p>
                  </a:txBody>
                  <a:tcPr marL="8654" marR="8654" marT="865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DF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9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210</a:t>
                      </a:r>
                    </a:p>
                  </a:txBody>
                  <a:tcPr marL="8654" marR="8654" marT="86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DF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9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JK</a:t>
                      </a:r>
                    </a:p>
                  </a:txBody>
                  <a:tcPr marL="8654" marR="8654" marT="86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DF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9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Chenopodium</a:t>
                      </a:r>
                      <a:r>
                        <a:rPr lang="hr-H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</a:p>
                  </a:txBody>
                  <a:tcPr marL="8654" marR="8654" marT="86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DF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nova kultura</a:t>
                      </a:r>
                      <a:endParaRPr lang="hr-HR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654" marR="8654" marT="86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DFEC"/>
                    </a:solidFill>
                  </a:tcPr>
                </a:tc>
              </a:tr>
              <a:tr h="166350">
                <a:tc>
                  <a:txBody>
                    <a:bodyPr/>
                    <a:lstStyle/>
                    <a:p>
                      <a:pPr algn="ctr" fontAlgn="b"/>
                      <a:r>
                        <a:rPr lang="hr-HR" sz="9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žitarice</a:t>
                      </a:r>
                    </a:p>
                  </a:txBody>
                  <a:tcPr marL="8654" marR="8654" marT="865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DF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10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amarant</a:t>
                      </a:r>
                      <a:r>
                        <a:rPr lang="hr-H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, šćir</a:t>
                      </a:r>
                    </a:p>
                  </a:txBody>
                  <a:tcPr marL="8654" marR="8654" marT="86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DF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200</a:t>
                      </a:r>
                    </a:p>
                  </a:txBody>
                  <a:tcPr marL="8654" marR="8654" marT="86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DF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9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210</a:t>
                      </a:r>
                    </a:p>
                  </a:txBody>
                  <a:tcPr marL="8654" marR="8654" marT="86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DF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9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JK</a:t>
                      </a:r>
                    </a:p>
                  </a:txBody>
                  <a:tcPr marL="8654" marR="8654" marT="86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DF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Amaranthus</a:t>
                      </a:r>
                    </a:p>
                  </a:txBody>
                  <a:tcPr marL="8654" marR="8654" marT="86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DF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r-HR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nova kultura</a:t>
                      </a:r>
                      <a:endParaRPr lang="hr-HR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654" marR="8654" marT="86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DFEC"/>
                    </a:solidFill>
                  </a:tcPr>
                </a:tc>
              </a:tr>
              <a:tr h="187661">
                <a:tc>
                  <a:txBody>
                    <a:bodyPr/>
                    <a:lstStyle/>
                    <a:p>
                      <a:pPr algn="ctr" fontAlgn="b"/>
                      <a:r>
                        <a:rPr lang="hr-H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žitarice</a:t>
                      </a:r>
                    </a:p>
                  </a:txBody>
                  <a:tcPr marL="8654" marR="8654" marT="865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DF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čija, </a:t>
                      </a:r>
                      <a:r>
                        <a:rPr lang="hr-HR" sz="10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chia</a:t>
                      </a:r>
                      <a:endParaRPr lang="hr-HR" sz="10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654" marR="8654" marT="86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DF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200</a:t>
                      </a:r>
                    </a:p>
                  </a:txBody>
                  <a:tcPr marL="8654" marR="8654" marT="86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DF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9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210</a:t>
                      </a:r>
                    </a:p>
                  </a:txBody>
                  <a:tcPr marL="8654" marR="8654" marT="86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DF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9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JK</a:t>
                      </a:r>
                    </a:p>
                  </a:txBody>
                  <a:tcPr marL="8654" marR="8654" marT="86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DF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9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Salvia</a:t>
                      </a:r>
                      <a:endParaRPr lang="hr-HR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654" marR="8654" marT="86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DF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r-HR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nova kultura</a:t>
                      </a:r>
                      <a:endParaRPr lang="hr-HR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654" marR="8654" marT="86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DFEC"/>
                    </a:solidFill>
                  </a:tcPr>
                </a:tc>
              </a:tr>
              <a:tr h="187661">
                <a:tc>
                  <a:txBody>
                    <a:bodyPr/>
                    <a:lstStyle/>
                    <a:p>
                      <a:pPr algn="ctr" fontAlgn="b"/>
                      <a:r>
                        <a:rPr lang="hr-H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krmno bilje</a:t>
                      </a:r>
                    </a:p>
                  </a:txBody>
                  <a:tcPr marL="8654" marR="8654" marT="865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10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uljna rotkva, rauola</a:t>
                      </a:r>
                    </a:p>
                  </a:txBody>
                  <a:tcPr marL="8654" marR="8654" marT="86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200</a:t>
                      </a:r>
                    </a:p>
                  </a:txBody>
                  <a:tcPr marL="8654" marR="8654" marT="86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9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210</a:t>
                      </a:r>
                    </a:p>
                  </a:txBody>
                  <a:tcPr marL="8654" marR="8654" marT="86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9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JK</a:t>
                      </a:r>
                    </a:p>
                  </a:txBody>
                  <a:tcPr marL="8654" marR="8654" marT="86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9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Raphanus</a:t>
                      </a:r>
                      <a:r>
                        <a:rPr lang="hr-H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hr-HR" sz="9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sativus</a:t>
                      </a:r>
                      <a:endParaRPr lang="hr-HR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654" marR="8654" marT="86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r-HR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nova kultura</a:t>
                      </a:r>
                      <a:endParaRPr lang="hr-HR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654" marR="8654" marT="86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</a:tr>
              <a:tr h="187661">
                <a:tc>
                  <a:txBody>
                    <a:bodyPr/>
                    <a:lstStyle/>
                    <a:p>
                      <a:pPr algn="ctr" fontAlgn="b"/>
                      <a:r>
                        <a:rPr lang="hr-HR" sz="9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ljekovito bilje</a:t>
                      </a:r>
                    </a:p>
                  </a:txBody>
                  <a:tcPr marL="8654" marR="8654" marT="865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10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podlanak</a:t>
                      </a:r>
                      <a:r>
                        <a:rPr lang="hr-HR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, </a:t>
                      </a:r>
                      <a:r>
                        <a:rPr lang="hr-HR" sz="10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lanik</a:t>
                      </a:r>
                      <a:endParaRPr lang="hr-HR" sz="10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654" marR="8654" marT="86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200</a:t>
                      </a:r>
                    </a:p>
                  </a:txBody>
                  <a:tcPr marL="8654" marR="8654" marT="86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9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210</a:t>
                      </a:r>
                    </a:p>
                  </a:txBody>
                  <a:tcPr marL="8654" marR="8654" marT="86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9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</a:t>
                      </a:r>
                    </a:p>
                  </a:txBody>
                  <a:tcPr marL="8654" marR="8654" marT="86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Camelina</a:t>
                      </a:r>
                    </a:p>
                  </a:txBody>
                  <a:tcPr marL="8654" marR="8654" marT="86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r-HR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nova kultura</a:t>
                      </a:r>
                    </a:p>
                  </a:txBody>
                  <a:tcPr marL="8654" marR="8654" marT="86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</a:tr>
              <a:tr h="187661">
                <a:tc>
                  <a:txBody>
                    <a:bodyPr/>
                    <a:lstStyle/>
                    <a:p>
                      <a:pPr algn="ctr" fontAlgn="b"/>
                      <a:r>
                        <a:rPr lang="hr-HR" sz="9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ljekovito bilje</a:t>
                      </a:r>
                    </a:p>
                  </a:txBody>
                  <a:tcPr marL="8654" marR="8654" marT="865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šafranika</a:t>
                      </a:r>
                    </a:p>
                  </a:txBody>
                  <a:tcPr marL="8654" marR="8654" marT="86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200</a:t>
                      </a:r>
                    </a:p>
                  </a:txBody>
                  <a:tcPr marL="8654" marR="8654" marT="86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9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210</a:t>
                      </a:r>
                    </a:p>
                  </a:txBody>
                  <a:tcPr marL="8654" marR="8654" marT="86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9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</a:t>
                      </a:r>
                    </a:p>
                  </a:txBody>
                  <a:tcPr marL="8654" marR="8654" marT="86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9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Carthamus</a:t>
                      </a:r>
                      <a:endParaRPr lang="hr-HR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654" marR="8654" marT="86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r-HR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nova kultura</a:t>
                      </a:r>
                    </a:p>
                  </a:txBody>
                  <a:tcPr marL="8654" marR="8654" marT="86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</a:tr>
              <a:tr h="187661">
                <a:tc>
                  <a:txBody>
                    <a:bodyPr/>
                    <a:lstStyle/>
                    <a:p>
                      <a:pPr algn="ctr" fontAlgn="b"/>
                      <a:r>
                        <a:rPr lang="hr-H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ljekovito bilje</a:t>
                      </a:r>
                    </a:p>
                  </a:txBody>
                  <a:tcPr marL="8654" marR="8654" marT="865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10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ehinacea</a:t>
                      </a:r>
                      <a:r>
                        <a:rPr lang="hr-HR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, </a:t>
                      </a:r>
                      <a:r>
                        <a:rPr lang="hr-HR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rudbekija</a:t>
                      </a:r>
                      <a:endParaRPr lang="hr-HR" sz="10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654" marR="8654" marT="86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200</a:t>
                      </a:r>
                    </a:p>
                  </a:txBody>
                  <a:tcPr marL="8654" marR="8654" marT="86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9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210</a:t>
                      </a:r>
                    </a:p>
                  </a:txBody>
                  <a:tcPr marL="8654" marR="8654" marT="86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9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JK</a:t>
                      </a:r>
                    </a:p>
                  </a:txBody>
                  <a:tcPr marL="8654" marR="8654" marT="86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Echinacea</a:t>
                      </a:r>
                    </a:p>
                  </a:txBody>
                  <a:tcPr marL="8654" marR="8654" marT="86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r-HR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nova kultura</a:t>
                      </a:r>
                    </a:p>
                  </a:txBody>
                  <a:tcPr marL="8654" marR="8654" marT="86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</a:tr>
              <a:tr h="187661">
                <a:tc>
                  <a:txBody>
                    <a:bodyPr/>
                    <a:lstStyle/>
                    <a:p>
                      <a:pPr algn="ctr" fontAlgn="b"/>
                      <a:r>
                        <a:rPr lang="hr-H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ljekovito bilje</a:t>
                      </a:r>
                    </a:p>
                  </a:txBody>
                  <a:tcPr marL="8654" marR="8654" marT="865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10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boražina</a:t>
                      </a:r>
                      <a:r>
                        <a:rPr lang="hr-HR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, </a:t>
                      </a:r>
                      <a:r>
                        <a:rPr lang="hr-HR" sz="10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boreč</a:t>
                      </a:r>
                      <a:endParaRPr lang="hr-HR" sz="10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654" marR="8654" marT="86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200</a:t>
                      </a:r>
                    </a:p>
                  </a:txBody>
                  <a:tcPr marL="8654" marR="8654" marT="86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9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210</a:t>
                      </a:r>
                    </a:p>
                  </a:txBody>
                  <a:tcPr marL="8654" marR="8654" marT="86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9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JK</a:t>
                      </a:r>
                    </a:p>
                  </a:txBody>
                  <a:tcPr marL="8654" marR="8654" marT="86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Borago</a:t>
                      </a:r>
                    </a:p>
                  </a:txBody>
                  <a:tcPr marL="8654" marR="8654" marT="86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r-HR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nova kultura</a:t>
                      </a:r>
                    </a:p>
                  </a:txBody>
                  <a:tcPr marL="8654" marR="8654" marT="86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</a:tr>
              <a:tr h="187661">
                <a:tc>
                  <a:txBody>
                    <a:bodyPr/>
                    <a:lstStyle/>
                    <a:p>
                      <a:pPr algn="ctr" fontAlgn="b"/>
                      <a:r>
                        <a:rPr lang="hr-H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ostalo </a:t>
                      </a:r>
                      <a:r>
                        <a:rPr lang="hr-HR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industrijsko</a:t>
                      </a:r>
                      <a:r>
                        <a:rPr lang="hr-HR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</a:t>
                      </a:r>
                      <a:r>
                        <a:rPr lang="hr-HR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</a:t>
                      </a:r>
                      <a:r>
                        <a:rPr lang="hr-H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bilje</a:t>
                      </a:r>
                    </a:p>
                  </a:txBody>
                  <a:tcPr marL="8654" marR="8654" marT="865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mak</a:t>
                      </a:r>
                    </a:p>
                  </a:txBody>
                  <a:tcPr marL="8654" marR="8654" marT="86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9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200</a:t>
                      </a:r>
                    </a:p>
                  </a:txBody>
                  <a:tcPr marL="8654" marR="8654" marT="86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8654" marR="8654" marT="86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9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JK</a:t>
                      </a:r>
                    </a:p>
                  </a:txBody>
                  <a:tcPr marL="8654" marR="8654" marT="86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Papaver</a:t>
                      </a:r>
                    </a:p>
                  </a:txBody>
                  <a:tcPr marL="8654" marR="8654" marT="86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r-HR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nova kultura</a:t>
                      </a:r>
                    </a:p>
                  </a:txBody>
                  <a:tcPr marL="8654" marR="8654" marT="86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4"/>
                    </a:solidFill>
                  </a:tcPr>
                </a:tc>
              </a:tr>
              <a:tr h="187661">
                <a:tc>
                  <a:txBody>
                    <a:bodyPr/>
                    <a:lstStyle/>
                    <a:p>
                      <a:pPr algn="ctr" fontAlgn="b"/>
                      <a:r>
                        <a:rPr lang="hr-HR" sz="9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povrće</a:t>
                      </a:r>
                    </a:p>
                  </a:txBody>
                  <a:tcPr marL="8654" marR="8654" marT="865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čičoka</a:t>
                      </a:r>
                    </a:p>
                  </a:txBody>
                  <a:tcPr marL="8654" marR="8654" marT="86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9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200</a:t>
                      </a:r>
                    </a:p>
                  </a:txBody>
                  <a:tcPr marL="8654" marR="8654" marT="86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210</a:t>
                      </a:r>
                    </a:p>
                  </a:txBody>
                  <a:tcPr marL="8654" marR="8654" marT="86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9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</a:t>
                      </a:r>
                    </a:p>
                  </a:txBody>
                  <a:tcPr marL="8654" marR="8654" marT="86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Helianthus</a:t>
                      </a:r>
                    </a:p>
                  </a:txBody>
                  <a:tcPr marL="8654" marR="8654" marT="86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r-HR" sz="900" b="0" i="0" u="none" strike="noStrike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nova kultura</a:t>
                      </a:r>
                      <a:endParaRPr lang="hr-HR" sz="900" b="0" i="0" u="none" strike="noStrike" dirty="0" smtClean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654" marR="8654" marT="86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</a:tr>
              <a:tr h="187661">
                <a:tc>
                  <a:txBody>
                    <a:bodyPr/>
                    <a:lstStyle/>
                    <a:p>
                      <a:pPr algn="ctr" fontAlgn="b"/>
                      <a:r>
                        <a:rPr lang="hr-HR" sz="9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povrće</a:t>
                      </a:r>
                    </a:p>
                  </a:txBody>
                  <a:tcPr marL="8654" marR="8654" marT="865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bijela rotkva</a:t>
                      </a:r>
                      <a:r>
                        <a:rPr lang="hr-H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, </a:t>
                      </a:r>
                      <a:r>
                        <a:rPr lang="hr-HR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daikon</a:t>
                      </a:r>
                      <a:endParaRPr lang="hr-HR" sz="10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654" marR="8654" marT="86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9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200</a:t>
                      </a:r>
                    </a:p>
                  </a:txBody>
                  <a:tcPr marL="8654" marR="8654" marT="86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210</a:t>
                      </a:r>
                    </a:p>
                  </a:txBody>
                  <a:tcPr marL="8654" marR="8654" marT="86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9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JK</a:t>
                      </a:r>
                    </a:p>
                  </a:txBody>
                  <a:tcPr marL="8654" marR="8654" marT="86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Raphanus sativus</a:t>
                      </a:r>
                    </a:p>
                  </a:txBody>
                  <a:tcPr marL="8654" marR="8654" marT="86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r-HR" sz="900" b="0" i="0" u="none" strike="noStrike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nova kultura</a:t>
                      </a:r>
                      <a:endParaRPr lang="hr-HR" sz="900" b="0" i="0" u="none" strike="noStrike" dirty="0" smtClean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654" marR="8654" marT="86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</a:tr>
              <a:tr h="187661">
                <a:tc>
                  <a:txBody>
                    <a:bodyPr/>
                    <a:lstStyle/>
                    <a:p>
                      <a:pPr algn="ctr" fontAlgn="b"/>
                      <a:r>
                        <a:rPr lang="hr-HR" sz="9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povrće</a:t>
                      </a:r>
                    </a:p>
                  </a:txBody>
                  <a:tcPr marL="8654" marR="8654" marT="865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crna rotkva</a:t>
                      </a:r>
                      <a:r>
                        <a:rPr lang="hr-H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, povrtnica</a:t>
                      </a:r>
                    </a:p>
                  </a:txBody>
                  <a:tcPr marL="8654" marR="8654" marT="86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200</a:t>
                      </a:r>
                    </a:p>
                  </a:txBody>
                  <a:tcPr marL="8654" marR="8654" marT="86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210</a:t>
                      </a:r>
                    </a:p>
                  </a:txBody>
                  <a:tcPr marL="8654" marR="8654" marT="86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9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JK</a:t>
                      </a:r>
                    </a:p>
                  </a:txBody>
                  <a:tcPr marL="8654" marR="8654" marT="86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9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Raphanus</a:t>
                      </a:r>
                      <a:r>
                        <a:rPr lang="hr-H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hr-HR" sz="9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sativus</a:t>
                      </a:r>
                      <a:endParaRPr lang="hr-HR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654" marR="8654" marT="86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r-HR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nova kultura</a:t>
                      </a:r>
                    </a:p>
                  </a:txBody>
                  <a:tcPr marL="8654" marR="8654" marT="86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</a:tr>
              <a:tr h="187661">
                <a:tc>
                  <a:txBody>
                    <a:bodyPr/>
                    <a:lstStyle/>
                    <a:p>
                      <a:pPr algn="ctr" fontAlgn="b"/>
                      <a:r>
                        <a:rPr lang="hr-HR" sz="9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voćne vrste</a:t>
                      </a:r>
                    </a:p>
                  </a:txBody>
                  <a:tcPr marL="8654" marR="8654" marT="865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10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kivano</a:t>
                      </a:r>
                      <a:endParaRPr lang="hr-HR" sz="10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654" marR="8654" marT="86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200</a:t>
                      </a:r>
                    </a:p>
                  </a:txBody>
                  <a:tcPr marL="8654" marR="8654" marT="86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210</a:t>
                      </a:r>
                    </a:p>
                  </a:txBody>
                  <a:tcPr marL="8654" marR="8654" marT="86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9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JK</a:t>
                      </a:r>
                    </a:p>
                  </a:txBody>
                  <a:tcPr marL="8654" marR="8654" marT="86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Cucumis</a:t>
                      </a:r>
                    </a:p>
                  </a:txBody>
                  <a:tcPr marL="8654" marR="8654" marT="86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r-HR" sz="900" b="0" i="0" u="none" strike="noStrike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nova kultura</a:t>
                      </a:r>
                      <a:endParaRPr lang="hr-HR" sz="900" b="0" i="0" u="none" strike="noStrike" dirty="0" smtClean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654" marR="8654" marT="86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</a:tr>
              <a:tr h="187661">
                <a:tc>
                  <a:txBody>
                    <a:bodyPr/>
                    <a:lstStyle/>
                    <a:p>
                      <a:pPr algn="ctr" fontAlgn="b"/>
                      <a:r>
                        <a:rPr lang="hr-H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voćne vrste</a:t>
                      </a:r>
                    </a:p>
                  </a:txBody>
                  <a:tcPr marL="8654" marR="8654" marT="865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vi-VN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feijoa, feđoja</a:t>
                      </a:r>
                    </a:p>
                  </a:txBody>
                  <a:tcPr marL="8654" marR="8654" marT="86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422</a:t>
                      </a:r>
                    </a:p>
                  </a:txBody>
                  <a:tcPr marL="8654" marR="8654" marT="86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490</a:t>
                      </a:r>
                    </a:p>
                  </a:txBody>
                  <a:tcPr marL="8654" marR="8654" marT="86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9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</a:t>
                      </a:r>
                    </a:p>
                  </a:txBody>
                  <a:tcPr marL="8654" marR="8654" marT="86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- </a:t>
                      </a:r>
                    </a:p>
                  </a:txBody>
                  <a:tcPr marL="8654" marR="8654" marT="86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r-HR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nova kultura</a:t>
                      </a:r>
                    </a:p>
                  </a:txBody>
                  <a:tcPr marL="8654" marR="8654" marT="86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</a:tr>
              <a:tr h="217550">
                <a:tc>
                  <a:txBody>
                    <a:bodyPr/>
                    <a:lstStyle/>
                    <a:p>
                      <a:pPr algn="ctr" fontAlgn="b"/>
                      <a:r>
                        <a:rPr lang="hr-H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voćne vrste</a:t>
                      </a:r>
                    </a:p>
                  </a:txBody>
                  <a:tcPr marL="8654" marR="8654" marT="865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10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žižula</a:t>
                      </a:r>
                      <a:r>
                        <a:rPr lang="hr-H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, </a:t>
                      </a:r>
                      <a:r>
                        <a:rPr lang="hr-HR" sz="10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ćićindula</a:t>
                      </a:r>
                      <a:r>
                        <a:rPr lang="hr-HR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, čičimak</a:t>
                      </a:r>
                      <a:r>
                        <a:rPr lang="hr-H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, </a:t>
                      </a:r>
                      <a:r>
                        <a:rPr lang="hr-HR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cicindra</a:t>
                      </a:r>
                      <a:r>
                        <a:rPr lang="hr-H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</a:t>
                      </a:r>
                      <a:endParaRPr lang="hr-HR" sz="9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654" marR="8654" marT="86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422</a:t>
                      </a:r>
                    </a:p>
                  </a:txBody>
                  <a:tcPr marL="8654" marR="8654" marT="86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490</a:t>
                      </a:r>
                    </a:p>
                  </a:txBody>
                  <a:tcPr marL="8654" marR="8654" marT="86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9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</a:t>
                      </a:r>
                    </a:p>
                  </a:txBody>
                  <a:tcPr marL="8654" marR="8654" marT="86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- </a:t>
                      </a:r>
                    </a:p>
                  </a:txBody>
                  <a:tcPr marL="8654" marR="8654" marT="86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r-HR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nova kultura</a:t>
                      </a:r>
                    </a:p>
                  </a:txBody>
                  <a:tcPr marL="8654" marR="8654" marT="86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</a:tr>
              <a:tr h="187661">
                <a:tc>
                  <a:txBody>
                    <a:bodyPr/>
                    <a:lstStyle/>
                    <a:p>
                      <a:pPr algn="ctr" fontAlgn="b"/>
                      <a:r>
                        <a:rPr lang="hr-HR" sz="9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voćne vrste</a:t>
                      </a:r>
                    </a:p>
                  </a:txBody>
                  <a:tcPr marL="8654" marR="8654" marT="865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sibirska borovnica</a:t>
                      </a:r>
                      <a:r>
                        <a:rPr lang="hr-H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, </a:t>
                      </a:r>
                      <a:r>
                        <a:rPr lang="hr-HR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haskap</a:t>
                      </a:r>
                      <a:endParaRPr lang="hr-HR" sz="10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654" marR="8654" marT="86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422</a:t>
                      </a:r>
                    </a:p>
                  </a:txBody>
                  <a:tcPr marL="8654" marR="8654" marT="86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490</a:t>
                      </a:r>
                    </a:p>
                  </a:txBody>
                  <a:tcPr marL="8654" marR="8654" marT="86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9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</a:t>
                      </a:r>
                    </a:p>
                  </a:txBody>
                  <a:tcPr marL="8654" marR="8654" marT="86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- </a:t>
                      </a:r>
                    </a:p>
                  </a:txBody>
                  <a:tcPr marL="8654" marR="8654" marT="86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r-HR" sz="900" b="0" i="0" u="none" strike="noStrike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nova kultura</a:t>
                      </a:r>
                      <a:endParaRPr lang="hr-HR" sz="900" b="0" i="0" u="none" strike="noStrike" dirty="0" smtClean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654" marR="8654" marT="86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</a:tr>
              <a:tr h="187661">
                <a:tc>
                  <a:txBody>
                    <a:bodyPr/>
                    <a:lstStyle/>
                    <a:p>
                      <a:pPr algn="ctr" fontAlgn="b"/>
                      <a:r>
                        <a:rPr lang="hr-HR" sz="9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voćne vrste</a:t>
                      </a:r>
                    </a:p>
                  </a:txBody>
                  <a:tcPr marL="8654" marR="8654" marT="865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10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kumkvat</a:t>
                      </a:r>
                      <a:endParaRPr lang="hr-HR" sz="10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654" marR="8654" marT="86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422</a:t>
                      </a:r>
                    </a:p>
                  </a:txBody>
                  <a:tcPr marL="8654" marR="8654" marT="86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490</a:t>
                      </a:r>
                    </a:p>
                  </a:txBody>
                  <a:tcPr marL="8654" marR="8654" marT="86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9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</a:t>
                      </a:r>
                    </a:p>
                  </a:txBody>
                  <a:tcPr marL="8654" marR="8654" marT="86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- </a:t>
                      </a:r>
                    </a:p>
                  </a:txBody>
                  <a:tcPr marL="8654" marR="8654" marT="86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r-HR" sz="900" b="0" i="0" u="none" strike="noStrike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nova kultura</a:t>
                      </a:r>
                      <a:endParaRPr lang="hr-HR" sz="900" b="0" i="0" u="none" strike="noStrike" dirty="0" smtClean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654" marR="8654" marT="86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</a:tr>
              <a:tr h="187661">
                <a:tc>
                  <a:txBody>
                    <a:bodyPr/>
                    <a:lstStyle/>
                    <a:p>
                      <a:pPr algn="ctr" fontAlgn="b"/>
                      <a:r>
                        <a:rPr lang="hr-HR" sz="9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voćne vrste</a:t>
                      </a:r>
                    </a:p>
                  </a:txBody>
                  <a:tcPr marL="8654" marR="8654" marT="865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grejp</a:t>
                      </a:r>
                    </a:p>
                  </a:txBody>
                  <a:tcPr marL="8654" marR="8654" marT="86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422</a:t>
                      </a:r>
                    </a:p>
                  </a:txBody>
                  <a:tcPr marL="8654" marR="8654" marT="86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490</a:t>
                      </a:r>
                    </a:p>
                  </a:txBody>
                  <a:tcPr marL="8654" marR="8654" marT="86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9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</a:t>
                      </a:r>
                    </a:p>
                  </a:txBody>
                  <a:tcPr marL="8654" marR="8654" marT="86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- </a:t>
                      </a:r>
                    </a:p>
                  </a:txBody>
                  <a:tcPr marL="8654" marR="8654" marT="86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r-HR" sz="900" b="0" i="0" u="none" strike="noStrike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nova kultura</a:t>
                      </a:r>
                      <a:endParaRPr lang="hr-HR" sz="900" b="0" i="0" u="none" strike="noStrike" dirty="0" smtClean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654" marR="8654" marT="86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</a:tr>
              <a:tr h="187661">
                <a:tc>
                  <a:txBody>
                    <a:bodyPr/>
                    <a:lstStyle/>
                    <a:p>
                      <a:pPr algn="ctr" fontAlgn="b"/>
                      <a:r>
                        <a:rPr lang="hr-HR" sz="9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aromatično bilje</a:t>
                      </a:r>
                    </a:p>
                  </a:txBody>
                  <a:tcPr marL="8654" marR="8654" marT="865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anis</a:t>
                      </a:r>
                    </a:p>
                  </a:txBody>
                  <a:tcPr marL="8654" marR="8654" marT="86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9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200</a:t>
                      </a:r>
                    </a:p>
                  </a:txBody>
                  <a:tcPr marL="8654" marR="8654" marT="86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210</a:t>
                      </a:r>
                    </a:p>
                  </a:txBody>
                  <a:tcPr marL="8654" marR="8654" marT="86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9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</a:t>
                      </a:r>
                    </a:p>
                  </a:txBody>
                  <a:tcPr marL="8654" marR="8654" marT="86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Pimpinella</a:t>
                      </a:r>
                    </a:p>
                  </a:txBody>
                  <a:tcPr marL="8654" marR="8654" marT="86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r-HR" sz="900" b="0" i="0" u="none" strike="noStrike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nova kultura</a:t>
                      </a:r>
                      <a:endParaRPr lang="hr-HR" sz="900" b="0" i="0" u="none" strike="noStrike" dirty="0" smtClean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654" marR="8654" marT="86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</a:tr>
              <a:tr h="210318">
                <a:tc>
                  <a:txBody>
                    <a:bodyPr/>
                    <a:lstStyle/>
                    <a:p>
                      <a:pPr algn="ctr" fontAlgn="b"/>
                      <a:r>
                        <a:rPr lang="hr-H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aromatično bilje</a:t>
                      </a:r>
                    </a:p>
                  </a:txBody>
                  <a:tcPr marL="8654" marR="8654" marT="865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lovor</a:t>
                      </a:r>
                    </a:p>
                  </a:txBody>
                  <a:tcPr marL="8654" marR="8654" marT="86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9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200</a:t>
                      </a:r>
                    </a:p>
                  </a:txBody>
                  <a:tcPr marL="8654" marR="8654" marT="86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210</a:t>
                      </a:r>
                    </a:p>
                  </a:txBody>
                  <a:tcPr marL="8654" marR="8654" marT="86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</a:t>
                      </a:r>
                    </a:p>
                  </a:txBody>
                  <a:tcPr marL="8654" marR="8654" marT="86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-</a:t>
                      </a:r>
                    </a:p>
                  </a:txBody>
                  <a:tcPr marL="8654" marR="8654" marT="86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r-HR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nova kultura</a:t>
                      </a:r>
                    </a:p>
                  </a:txBody>
                  <a:tcPr marL="8654" marR="8654" marT="86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98362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ubtitle 2"/>
          <p:cNvSpPr txBox="1">
            <a:spLocks/>
          </p:cNvSpPr>
          <p:nvPr/>
        </p:nvSpPr>
        <p:spPr>
          <a:xfrm>
            <a:off x="762000" y="1052736"/>
            <a:ext cx="7848600" cy="576064"/>
          </a:xfrm>
          <a:prstGeom prst="rect">
            <a:avLst/>
          </a:prstGeom>
        </p:spPr>
        <p:txBody>
          <a:bodyPr>
            <a:normAutofit/>
          </a:bodyPr>
          <a:lstStyle/>
          <a:p>
            <a:pPr>
              <a:spcBef>
                <a:spcPct val="20000"/>
              </a:spcBef>
              <a:buFont typeface="Arial" charset="0"/>
              <a:buNone/>
            </a:pPr>
            <a:r>
              <a:rPr lang="hr-HR" sz="2400" dirty="0" smtClean="0">
                <a:solidFill>
                  <a:srgbClr val="77933C"/>
                </a:solidFill>
                <a:latin typeface="Calibri" pitchFamily="-65" charset="0"/>
              </a:rPr>
              <a:t>EKOLOŠKI ZNAČAJNE POVRŠINE</a:t>
            </a:r>
            <a:endParaRPr lang="en-US" sz="2400" dirty="0">
              <a:latin typeface="Calibri" pitchFamily="-65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424563" y="457508"/>
            <a:ext cx="4640186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hr-HR" sz="1400" dirty="0" err="1">
                <a:solidFill>
                  <a:srgbClr val="77933C"/>
                </a:solidFill>
                <a:latin typeface="Calibri" pitchFamily="-65" charset="0"/>
              </a:rPr>
              <a:t>Agronet</a:t>
            </a:r>
            <a:r>
              <a:rPr lang="hr-HR" sz="1400" dirty="0">
                <a:solidFill>
                  <a:srgbClr val="77933C"/>
                </a:solidFill>
                <a:latin typeface="Calibri" pitchFamily="-65" charset="0"/>
              </a:rPr>
              <a:t> 2016.</a:t>
            </a:r>
            <a:r>
              <a:rPr lang="en-US" sz="1400" dirty="0">
                <a:solidFill>
                  <a:srgbClr val="77933C"/>
                </a:solidFill>
                <a:latin typeface="Calibri" pitchFamily="-65" charset="0"/>
              </a:rPr>
              <a:t>/ </a:t>
            </a:r>
            <a:r>
              <a:rPr lang="hr-HR" sz="1400" dirty="0">
                <a:solidFill>
                  <a:srgbClr val="77933C"/>
                </a:solidFill>
                <a:latin typeface="Calibri" pitchFamily="-65" charset="0"/>
              </a:rPr>
              <a:t> Obrazac za podnošenje </a:t>
            </a:r>
            <a:r>
              <a:rPr lang="hr-HR" sz="1400" dirty="0" smtClean="0">
                <a:solidFill>
                  <a:srgbClr val="77933C"/>
                </a:solidFill>
                <a:latin typeface="Calibri" pitchFamily="-65" charset="0"/>
              </a:rPr>
              <a:t>zahtjeva – LIST B</a:t>
            </a:r>
            <a:endParaRPr lang="en-US" sz="1400" dirty="0">
              <a:latin typeface="Calibri" pitchFamily="-65" charset="0"/>
            </a:endParaRPr>
          </a:p>
          <a:p>
            <a:pPr algn="r"/>
            <a:endParaRPr lang="en-US" sz="1400" dirty="0">
              <a:latin typeface="Calibri" pitchFamily="-65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r="872"/>
          <a:stretch/>
        </p:blipFill>
        <p:spPr>
          <a:xfrm>
            <a:off x="107504" y="1844824"/>
            <a:ext cx="8969821" cy="4933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09075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68760"/>
            <a:ext cx="8229600" cy="648072"/>
          </a:xfrm>
        </p:spPr>
        <p:txBody>
          <a:bodyPr/>
          <a:lstStyle/>
          <a:p>
            <a:r>
              <a:rPr lang="hr-HR" sz="1800" b="1" u="sng" dirty="0" smtClean="0">
                <a:solidFill>
                  <a:schemeClr val="accent3">
                    <a:lumMod val="75000"/>
                  </a:schemeClr>
                </a:solidFill>
              </a:rPr>
              <a:t>Plaćanja </a:t>
            </a:r>
            <a:r>
              <a:rPr lang="hr-HR" sz="1800" b="1" u="sng" dirty="0">
                <a:solidFill>
                  <a:schemeClr val="accent3">
                    <a:lumMod val="75000"/>
                  </a:schemeClr>
                </a:solidFill>
              </a:rPr>
              <a:t>za IAKS mjere ruralnog </a:t>
            </a:r>
            <a:r>
              <a:rPr lang="hr-HR" sz="1800" b="1" u="sng" dirty="0" smtClean="0">
                <a:solidFill>
                  <a:schemeClr val="accent3">
                    <a:lumMod val="75000"/>
                  </a:schemeClr>
                </a:solidFill>
              </a:rPr>
              <a:t>razvoja</a:t>
            </a:r>
            <a:br>
              <a:rPr lang="hr-HR" sz="1800" b="1" u="sng" dirty="0" smtClean="0">
                <a:solidFill>
                  <a:schemeClr val="accent3">
                    <a:lumMod val="75000"/>
                  </a:schemeClr>
                </a:solidFill>
              </a:rPr>
            </a:br>
            <a:r>
              <a:rPr lang="hr-HR" sz="1800" b="1" u="sng" dirty="0" smtClean="0">
                <a:solidFill>
                  <a:schemeClr val="accent3">
                    <a:lumMod val="75000"/>
                  </a:schemeClr>
                </a:solidFill>
              </a:rPr>
              <a:t/>
            </a:r>
            <a:br>
              <a:rPr lang="hr-HR" sz="1800" b="1" u="sng" dirty="0" smtClean="0">
                <a:solidFill>
                  <a:schemeClr val="accent3">
                    <a:lumMod val="75000"/>
                  </a:schemeClr>
                </a:solidFill>
              </a:rPr>
            </a:br>
            <a:r>
              <a:rPr lang="hr-HR" sz="1400" b="1" dirty="0"/>
              <a:t>Mjera 11 Ekološki </a:t>
            </a:r>
            <a:r>
              <a:rPr lang="hr-HR" sz="1400" b="1" dirty="0" smtClean="0"/>
              <a:t>uzgoj  i </a:t>
            </a:r>
            <a:br>
              <a:rPr lang="hr-HR" sz="1400" b="1" dirty="0" smtClean="0"/>
            </a:br>
            <a:r>
              <a:rPr lang="hr-HR" sz="1400" b="1" dirty="0" smtClean="0"/>
              <a:t>Mjera </a:t>
            </a:r>
            <a:r>
              <a:rPr lang="hr-HR" sz="1400" b="1" dirty="0"/>
              <a:t>13 Plaćanja povezana s područjima s prirodnim ograničenjima ili ostalim </a:t>
            </a:r>
            <a:r>
              <a:rPr lang="hr-HR" sz="1400" b="1" dirty="0" smtClean="0"/>
              <a:t>posebnim ograničenjima</a:t>
            </a:r>
            <a:endParaRPr lang="hr-HR" sz="1400" dirty="0">
              <a:solidFill>
                <a:schemeClr val="accent3">
                  <a:lumMod val="75000"/>
                </a:schemeClr>
              </a:solidFill>
            </a:endParaRPr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7200" y="2708920"/>
            <a:ext cx="8229600" cy="348620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Rectangle 4"/>
          <p:cNvSpPr/>
          <p:nvPr/>
        </p:nvSpPr>
        <p:spPr>
          <a:xfrm>
            <a:off x="4139952" y="456927"/>
            <a:ext cx="4896544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hr-HR" sz="1400" dirty="0" err="1">
                <a:solidFill>
                  <a:srgbClr val="77933C"/>
                </a:solidFill>
                <a:latin typeface="Calibri" pitchFamily="-65" charset="0"/>
              </a:rPr>
              <a:t>Agronet</a:t>
            </a:r>
            <a:r>
              <a:rPr lang="hr-HR" sz="1400" dirty="0">
                <a:solidFill>
                  <a:srgbClr val="77933C"/>
                </a:solidFill>
                <a:latin typeface="Calibri" pitchFamily="-65" charset="0"/>
              </a:rPr>
              <a:t> 2016.</a:t>
            </a:r>
            <a:r>
              <a:rPr lang="en-US" sz="1400" dirty="0">
                <a:solidFill>
                  <a:srgbClr val="77933C"/>
                </a:solidFill>
                <a:latin typeface="Calibri" pitchFamily="-65" charset="0"/>
              </a:rPr>
              <a:t>/ </a:t>
            </a:r>
            <a:r>
              <a:rPr lang="hr-HR" sz="1400" dirty="0">
                <a:solidFill>
                  <a:srgbClr val="77933C"/>
                </a:solidFill>
                <a:latin typeface="Calibri" pitchFamily="-65" charset="0"/>
              </a:rPr>
              <a:t> Obrazac za podnošenje zahtjeva – LIST B</a:t>
            </a:r>
            <a:endParaRPr lang="en-US" sz="1400" dirty="0">
              <a:solidFill>
                <a:srgbClr val="77933C"/>
              </a:solidFill>
              <a:latin typeface="Calibri" pitchFamily="-65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4817135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ubtitle 2"/>
          <p:cNvSpPr txBox="1">
            <a:spLocks/>
          </p:cNvSpPr>
          <p:nvPr/>
        </p:nvSpPr>
        <p:spPr>
          <a:xfrm>
            <a:off x="323528" y="1052736"/>
            <a:ext cx="8566894" cy="5271864"/>
          </a:xfrm>
          <a:prstGeom prst="rect">
            <a:avLst/>
          </a:prstGeom>
        </p:spPr>
        <p:txBody>
          <a:bodyPr>
            <a:normAutofit/>
          </a:bodyPr>
          <a:lstStyle/>
          <a:p>
            <a:pPr>
              <a:spcBef>
                <a:spcPct val="20000"/>
              </a:spcBef>
              <a:buFont typeface="Arial" charset="0"/>
              <a:buNone/>
            </a:pPr>
            <a:r>
              <a:rPr lang="hr-HR" sz="2400" b="1" dirty="0">
                <a:solidFill>
                  <a:schemeClr val="accent3">
                    <a:lumMod val="50000"/>
                  </a:schemeClr>
                </a:solidFill>
                <a:latin typeface="Calibri" pitchFamily="-65" charset="0"/>
              </a:rPr>
              <a:t>C</a:t>
            </a:r>
            <a:r>
              <a:rPr lang="hr-HR" sz="2400" b="1" dirty="0" smtClean="0">
                <a:solidFill>
                  <a:schemeClr val="accent3">
                    <a:lumMod val="50000"/>
                  </a:schemeClr>
                </a:solidFill>
                <a:latin typeface="Calibri" pitchFamily="-65" charset="0"/>
              </a:rPr>
              <a:t> list</a:t>
            </a:r>
          </a:p>
          <a:p>
            <a:pPr marL="342900" indent="-342900">
              <a:spcBef>
                <a:spcPct val="20000"/>
              </a:spcBef>
              <a:buFontTx/>
              <a:buChar char="-"/>
            </a:pPr>
            <a:r>
              <a:rPr lang="hr-HR" sz="2000" dirty="0" smtClean="0">
                <a:latin typeface="Calibri" pitchFamily="-65" charset="0"/>
              </a:rPr>
              <a:t>n</a:t>
            </a:r>
            <a:r>
              <a:rPr lang="en-US" sz="2000" dirty="0" smtClean="0">
                <a:latin typeface="Calibri" pitchFamily="-65" charset="0"/>
              </a:rPr>
              <a:t>e </a:t>
            </a:r>
            <a:r>
              <a:rPr lang="en-US" sz="2000" dirty="0" err="1" smtClean="0">
                <a:latin typeface="Calibri" pitchFamily="-65" charset="0"/>
              </a:rPr>
              <a:t>mo</a:t>
            </a:r>
            <a:r>
              <a:rPr lang="hr-HR" sz="2000" dirty="0" smtClean="0">
                <a:latin typeface="Calibri" pitchFamily="-65" charset="0"/>
              </a:rPr>
              <a:t>gu se </a:t>
            </a:r>
            <a:r>
              <a:rPr lang="en-US" sz="2000" dirty="0" err="1" smtClean="0">
                <a:latin typeface="Calibri" pitchFamily="-65" charset="0"/>
              </a:rPr>
              <a:t>izabrati</a:t>
            </a:r>
            <a:r>
              <a:rPr lang="en-US" sz="2000" dirty="0" smtClean="0">
                <a:latin typeface="Calibri" pitchFamily="-65" charset="0"/>
              </a:rPr>
              <a:t> </a:t>
            </a:r>
            <a:r>
              <a:rPr lang="en-US" sz="2000" dirty="0" err="1">
                <a:latin typeface="Calibri" pitchFamily="-65" charset="0"/>
              </a:rPr>
              <a:t>nekompatibilne</a:t>
            </a:r>
            <a:r>
              <a:rPr lang="en-US" sz="2000" dirty="0">
                <a:latin typeface="Calibri" pitchFamily="-65" charset="0"/>
              </a:rPr>
              <a:t> </a:t>
            </a:r>
            <a:r>
              <a:rPr lang="en-US" sz="2000" dirty="0" err="1" smtClean="0">
                <a:latin typeface="Calibri" pitchFamily="-65" charset="0"/>
              </a:rPr>
              <a:t>potpore</a:t>
            </a:r>
            <a:r>
              <a:rPr lang="hr-HR" sz="2000" dirty="0" smtClean="0">
                <a:latin typeface="Calibri" pitchFamily="-65" charset="0"/>
              </a:rPr>
              <a:t>: </a:t>
            </a:r>
            <a:r>
              <a:rPr lang="en-US" sz="2000" dirty="0" smtClean="0">
                <a:solidFill>
                  <a:srgbClr val="FF0000"/>
                </a:solidFill>
                <a:latin typeface="Calibri" pitchFamily="-65" charset="0"/>
              </a:rPr>
              <a:t>KD </a:t>
            </a:r>
            <a:r>
              <a:rPr lang="en-US" sz="2000" dirty="0" err="1">
                <a:solidFill>
                  <a:srgbClr val="FF0000"/>
                </a:solidFill>
                <a:latin typeface="Calibri" pitchFamily="-65" charset="0"/>
              </a:rPr>
              <a:t>i</a:t>
            </a:r>
            <a:r>
              <a:rPr lang="en-US" sz="2000" dirty="0">
                <a:solidFill>
                  <a:srgbClr val="FF0000"/>
                </a:solidFill>
                <a:latin typeface="Calibri" pitchFamily="-65" charset="0"/>
              </a:rPr>
              <a:t> </a:t>
            </a:r>
            <a:r>
              <a:rPr lang="en-US" sz="2000" dirty="0" smtClean="0">
                <a:solidFill>
                  <a:srgbClr val="FF0000"/>
                </a:solidFill>
                <a:latin typeface="Calibri" pitchFamily="-65" charset="0"/>
              </a:rPr>
              <a:t>KPM</a:t>
            </a:r>
            <a:r>
              <a:rPr lang="hr-HR" sz="2000" dirty="0" smtClean="0">
                <a:solidFill>
                  <a:srgbClr val="FF0000"/>
                </a:solidFill>
                <a:latin typeface="Calibri" pitchFamily="-65" charset="0"/>
              </a:rPr>
              <a:t> </a:t>
            </a:r>
            <a:r>
              <a:rPr lang="hr-HR" sz="2000" dirty="0" smtClean="0">
                <a:latin typeface="Calibri" pitchFamily="-65" charset="0"/>
              </a:rPr>
              <a:t>ili </a:t>
            </a:r>
            <a:r>
              <a:rPr lang="en-US" sz="2000" dirty="0" smtClean="0">
                <a:solidFill>
                  <a:srgbClr val="FF0000"/>
                </a:solidFill>
                <a:latin typeface="Calibri" pitchFamily="-65" charset="0"/>
              </a:rPr>
              <a:t>KD </a:t>
            </a:r>
            <a:r>
              <a:rPr lang="en-US" sz="2000" dirty="0" err="1">
                <a:solidFill>
                  <a:srgbClr val="FF0000"/>
                </a:solidFill>
                <a:latin typeface="Calibri" pitchFamily="-65" charset="0"/>
              </a:rPr>
              <a:t>i</a:t>
            </a:r>
            <a:r>
              <a:rPr lang="en-US" sz="2000" dirty="0">
                <a:solidFill>
                  <a:srgbClr val="FF0000"/>
                </a:solidFill>
                <a:latin typeface="Calibri" pitchFamily="-65" charset="0"/>
              </a:rPr>
              <a:t> </a:t>
            </a:r>
            <a:r>
              <a:rPr lang="en-US" sz="2000" dirty="0" smtClean="0">
                <a:solidFill>
                  <a:srgbClr val="FF0000"/>
                </a:solidFill>
                <a:latin typeface="Calibri" pitchFamily="-65" charset="0"/>
              </a:rPr>
              <a:t>MK</a:t>
            </a:r>
            <a:endParaRPr lang="hr-HR" sz="2000" dirty="0" smtClean="0">
              <a:solidFill>
                <a:srgbClr val="FF0000"/>
              </a:solidFill>
              <a:latin typeface="Calibri" pitchFamily="-65" charset="0"/>
            </a:endParaRPr>
          </a:p>
          <a:p>
            <a:pPr marL="342900" indent="-342900">
              <a:spcBef>
                <a:spcPct val="20000"/>
              </a:spcBef>
              <a:buFontTx/>
              <a:buChar char="-"/>
            </a:pPr>
            <a:r>
              <a:rPr lang="en-US" sz="2000" dirty="0" err="1" smtClean="0">
                <a:latin typeface="Calibri" pitchFamily="-65" charset="0"/>
              </a:rPr>
              <a:t>zahtjev</a:t>
            </a:r>
            <a:r>
              <a:rPr lang="en-US" sz="2000" dirty="0" smtClean="0">
                <a:latin typeface="Calibri" pitchFamily="-65" charset="0"/>
              </a:rPr>
              <a:t> </a:t>
            </a:r>
            <a:r>
              <a:rPr lang="en-US" sz="2000" dirty="0">
                <a:latin typeface="Calibri" pitchFamily="-65" charset="0"/>
              </a:rPr>
              <a:t>se ne </a:t>
            </a:r>
            <a:r>
              <a:rPr lang="en-US" sz="2000" dirty="0" err="1">
                <a:latin typeface="Calibri" pitchFamily="-65" charset="0"/>
              </a:rPr>
              <a:t>može</a:t>
            </a:r>
            <a:r>
              <a:rPr lang="en-US" sz="2000" dirty="0">
                <a:latin typeface="Calibri" pitchFamily="-65" charset="0"/>
              </a:rPr>
              <a:t> </a:t>
            </a:r>
            <a:r>
              <a:rPr lang="en-US" sz="2000" dirty="0" err="1" smtClean="0">
                <a:latin typeface="Calibri" pitchFamily="-65" charset="0"/>
              </a:rPr>
              <a:t>završiti</a:t>
            </a:r>
            <a:r>
              <a:rPr lang="hr-HR" sz="2000" dirty="0" smtClean="0">
                <a:latin typeface="Calibri" pitchFamily="-65" charset="0"/>
              </a:rPr>
              <a:t> jer se javlja </a:t>
            </a:r>
            <a:r>
              <a:rPr lang="hr-HR" sz="2000" dirty="0" smtClean="0">
                <a:solidFill>
                  <a:srgbClr val="FF0000"/>
                </a:solidFill>
                <a:latin typeface="Calibri" pitchFamily="-65" charset="0"/>
              </a:rPr>
              <a:t>upozorenje </a:t>
            </a:r>
            <a:endParaRPr lang="en-US" sz="2400" dirty="0">
              <a:solidFill>
                <a:srgbClr val="FF0000"/>
              </a:solidFill>
              <a:latin typeface="Calibri" pitchFamily="-65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427984" y="456927"/>
            <a:ext cx="4563616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hr-HR" sz="1400" dirty="0" err="1" smtClean="0">
                <a:solidFill>
                  <a:srgbClr val="77933C"/>
                </a:solidFill>
                <a:latin typeface="Calibri" pitchFamily="-65" charset="0"/>
              </a:rPr>
              <a:t>Agronet</a:t>
            </a:r>
            <a:r>
              <a:rPr lang="hr-HR" sz="1400" dirty="0" smtClean="0">
                <a:solidFill>
                  <a:srgbClr val="77933C"/>
                </a:solidFill>
                <a:latin typeface="Calibri" pitchFamily="-65" charset="0"/>
              </a:rPr>
              <a:t> 2016.</a:t>
            </a:r>
            <a:r>
              <a:rPr lang="en-US" sz="1400" dirty="0" smtClean="0">
                <a:solidFill>
                  <a:srgbClr val="77933C"/>
                </a:solidFill>
                <a:latin typeface="Calibri" pitchFamily="-65" charset="0"/>
              </a:rPr>
              <a:t>/ </a:t>
            </a:r>
            <a:r>
              <a:rPr lang="hr-HR" sz="1400" dirty="0" smtClean="0">
                <a:solidFill>
                  <a:srgbClr val="77933C"/>
                </a:solidFill>
                <a:latin typeface="Calibri" pitchFamily="-65" charset="0"/>
              </a:rPr>
              <a:t> Obrazac za podnošenje zahtjeva – LIST C</a:t>
            </a:r>
            <a:endParaRPr lang="en-US" sz="1400" dirty="0">
              <a:latin typeface="Calibri" pitchFamily="-65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0205" y="2283441"/>
            <a:ext cx="7578290" cy="46151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21695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3" name="Content Placeholder 2"/>
          <p:cNvSpPr txBox="1"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sr-Latn-RS" altLang="sr-Latn-RS" smtClean="0">
              <a:latin typeface="Calibri" pitchFamily="34" charset="0"/>
            </a:endParaRPr>
          </a:p>
        </p:txBody>
      </p:sp>
      <p:pic>
        <p:nvPicPr>
          <p:cNvPr id="71685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1052513"/>
            <a:ext cx="8991600" cy="3838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686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025" y="5229225"/>
            <a:ext cx="8693150" cy="790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4067944" y="395372"/>
            <a:ext cx="499985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hr-HR" dirty="0" err="1">
                <a:solidFill>
                  <a:srgbClr val="77933C"/>
                </a:solidFill>
                <a:latin typeface="Calibri" pitchFamily="-65" charset="0"/>
              </a:rPr>
              <a:t>Agronet</a:t>
            </a:r>
            <a:r>
              <a:rPr lang="hr-HR" dirty="0">
                <a:solidFill>
                  <a:srgbClr val="77933C"/>
                </a:solidFill>
                <a:latin typeface="Calibri" pitchFamily="-65" charset="0"/>
              </a:rPr>
              <a:t> 2016.</a:t>
            </a:r>
            <a:r>
              <a:rPr lang="en-US" dirty="0" smtClean="0">
                <a:solidFill>
                  <a:srgbClr val="77933C"/>
                </a:solidFill>
                <a:latin typeface="Calibri" pitchFamily="-65" charset="0"/>
              </a:rPr>
              <a:t>/</a:t>
            </a:r>
            <a:r>
              <a:rPr lang="hr-HR" dirty="0" smtClean="0">
                <a:solidFill>
                  <a:srgbClr val="77933C"/>
                </a:solidFill>
                <a:latin typeface="Calibri" pitchFamily="-65" charset="0"/>
              </a:rPr>
              <a:t> Obrazac zahtjeva - sumarni list</a:t>
            </a:r>
            <a:endParaRPr lang="en-US" dirty="0">
              <a:latin typeface="Calibri" pitchFamily="-65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78845752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8" descr="AP-template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40724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Subtitle 2"/>
          <p:cNvSpPr txBox="1">
            <a:spLocks/>
          </p:cNvSpPr>
          <p:nvPr/>
        </p:nvSpPr>
        <p:spPr>
          <a:xfrm>
            <a:off x="485956" y="1196752"/>
            <a:ext cx="8124643" cy="504056"/>
          </a:xfrm>
          <a:prstGeom prst="rect">
            <a:avLst/>
          </a:prstGeom>
        </p:spPr>
        <p:txBody>
          <a:bodyPr>
            <a:normAutofit/>
          </a:bodyPr>
          <a:lstStyle/>
          <a:p>
            <a:pPr>
              <a:spcBef>
                <a:spcPct val="20000"/>
              </a:spcBef>
              <a:buFont typeface="Arial" charset="0"/>
              <a:buNone/>
            </a:pPr>
            <a:r>
              <a:rPr lang="hr-HR" sz="2400" dirty="0" smtClean="0">
                <a:solidFill>
                  <a:srgbClr val="77933C"/>
                </a:solidFill>
                <a:latin typeface="Calibri" pitchFamily="-65" charset="0"/>
              </a:rPr>
              <a:t>PROPISANI </a:t>
            </a:r>
            <a:r>
              <a:rPr lang="hr-HR" sz="2400" dirty="0">
                <a:solidFill>
                  <a:srgbClr val="77933C"/>
                </a:solidFill>
                <a:latin typeface="Calibri" pitchFamily="-65" charset="0"/>
              </a:rPr>
              <a:t>ZAHTJEVI UPRAVLJANJA (SMR) od </a:t>
            </a:r>
            <a:r>
              <a:rPr lang="hr-HR" sz="2400" dirty="0" smtClean="0">
                <a:solidFill>
                  <a:srgbClr val="77933C"/>
                </a:solidFill>
                <a:latin typeface="Calibri" pitchFamily="-65" charset="0"/>
              </a:rPr>
              <a:t>2016. godine</a:t>
            </a:r>
            <a:endParaRPr lang="en-US" sz="2400" dirty="0" smtClean="0">
              <a:latin typeface="Calibri" pitchFamily="-65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995936" y="457508"/>
            <a:ext cx="510734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hr-HR" sz="1400" dirty="0" err="1">
                <a:solidFill>
                  <a:srgbClr val="77933C"/>
                </a:solidFill>
                <a:latin typeface="Calibri" pitchFamily="-65" charset="0"/>
              </a:rPr>
              <a:t>Agronet</a:t>
            </a:r>
            <a:r>
              <a:rPr lang="hr-HR" sz="1400" dirty="0">
                <a:solidFill>
                  <a:srgbClr val="77933C"/>
                </a:solidFill>
                <a:latin typeface="Calibri" pitchFamily="-65" charset="0"/>
              </a:rPr>
              <a:t> 2016.</a:t>
            </a:r>
            <a:r>
              <a:rPr lang="en-US" sz="1400" dirty="0">
                <a:solidFill>
                  <a:srgbClr val="77933C"/>
                </a:solidFill>
                <a:latin typeface="Calibri" pitchFamily="-65" charset="0"/>
              </a:rPr>
              <a:t>/ </a:t>
            </a:r>
            <a:r>
              <a:rPr lang="hr-HR" sz="1400" dirty="0">
                <a:solidFill>
                  <a:srgbClr val="77933C"/>
                </a:solidFill>
                <a:latin typeface="Calibri" pitchFamily="-65" charset="0"/>
              </a:rPr>
              <a:t> </a:t>
            </a:r>
            <a:r>
              <a:rPr lang="hr-HR" sz="1400" dirty="0" smtClean="0">
                <a:solidFill>
                  <a:srgbClr val="77933C"/>
                </a:solidFill>
                <a:latin typeface="Calibri" pitchFamily="-65" charset="0"/>
              </a:rPr>
              <a:t>Podnošenje zahtjeva – obveze korisnika</a:t>
            </a:r>
            <a:endParaRPr lang="en-US" sz="1400" dirty="0">
              <a:latin typeface="Calibri" pitchFamily="-65" charset="0"/>
            </a:endParaRPr>
          </a:p>
          <a:p>
            <a:pPr algn="r"/>
            <a:endParaRPr lang="en-US" sz="1400" dirty="0">
              <a:latin typeface="Calibri" pitchFamily="-65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505962" y="2204864"/>
            <a:ext cx="8111825" cy="3877985"/>
          </a:xfrm>
          <a:prstGeom prst="rect">
            <a:avLst/>
          </a:prstGeom>
        </p:spPr>
        <p:txBody>
          <a:bodyPr wrap="square" anchor="b">
            <a:spAutoFit/>
          </a:bodyPr>
          <a:lstStyle/>
          <a:p>
            <a:r>
              <a:rPr lang="hr-HR" b="1" dirty="0" smtClean="0">
                <a:latin typeface="Calibri" panose="020F0502020204030204" pitchFamily="34" charset="0"/>
              </a:rPr>
              <a:t>PODRUČJE: JAVNO ZDRAVLJE, ZDRAVLJE ŽIVOTINJA I BILJAKA</a:t>
            </a:r>
          </a:p>
          <a:p>
            <a:endParaRPr lang="hr-HR" dirty="0" smtClean="0">
              <a:latin typeface="Calibri" panose="020F0502020204030204" pitchFamily="34" charset="0"/>
            </a:endParaRPr>
          </a:p>
          <a:p>
            <a:r>
              <a:rPr lang="hr-HR" dirty="0" smtClean="0">
                <a:latin typeface="Calibri" panose="020F0502020204030204" pitchFamily="34" charset="0"/>
              </a:rPr>
              <a:t>SREDSTVA ZA ZAŠTITU BILJA i SIGURNOST HRANE </a:t>
            </a:r>
          </a:p>
          <a:p>
            <a:pPr marL="285750" indent="-285750">
              <a:buFontTx/>
              <a:buChar char="-"/>
            </a:pPr>
            <a:r>
              <a:rPr lang="pl-PL" dirty="0" smtClean="0">
                <a:latin typeface="Calibri" panose="020F0502020204030204" pitchFamily="34" charset="0"/>
              </a:rPr>
              <a:t>Standard 4. za </a:t>
            </a:r>
            <a:r>
              <a:rPr lang="pl-PL" dirty="0" err="1" smtClean="0">
                <a:latin typeface="Calibri" panose="020F0502020204030204" pitchFamily="34" charset="0"/>
              </a:rPr>
              <a:t>sigurnost</a:t>
            </a:r>
            <a:r>
              <a:rPr lang="pl-PL" dirty="0" smtClean="0">
                <a:latin typeface="Calibri" panose="020F0502020204030204" pitchFamily="34" charset="0"/>
              </a:rPr>
              <a:t> </a:t>
            </a:r>
            <a:r>
              <a:rPr lang="pl-PL" dirty="0" err="1" smtClean="0">
                <a:latin typeface="Calibri" panose="020F0502020204030204" pitchFamily="34" charset="0"/>
              </a:rPr>
              <a:t>hrane</a:t>
            </a:r>
            <a:endParaRPr lang="pl-PL" dirty="0" smtClean="0">
              <a:latin typeface="Calibri" panose="020F0502020204030204" pitchFamily="34" charset="0"/>
            </a:endParaRPr>
          </a:p>
          <a:p>
            <a:pPr marL="285750" indent="-285750">
              <a:buFontTx/>
              <a:buChar char="-"/>
            </a:pPr>
            <a:r>
              <a:rPr lang="pl-PL" dirty="0" smtClean="0">
                <a:latin typeface="Calibri" panose="020F0502020204030204" pitchFamily="34" charset="0"/>
              </a:rPr>
              <a:t>Standard 5. za </a:t>
            </a:r>
            <a:r>
              <a:rPr lang="pl-PL" dirty="0" err="1" smtClean="0">
                <a:latin typeface="Calibri" panose="020F0502020204030204" pitchFamily="34" charset="0"/>
              </a:rPr>
              <a:t>korištenje</a:t>
            </a:r>
            <a:r>
              <a:rPr lang="pl-PL" dirty="0" smtClean="0">
                <a:latin typeface="Calibri" panose="020F0502020204030204" pitchFamily="34" charset="0"/>
              </a:rPr>
              <a:t> </a:t>
            </a:r>
            <a:r>
              <a:rPr lang="pl-PL" dirty="0" err="1" smtClean="0">
                <a:latin typeface="Calibri" panose="020F0502020204030204" pitchFamily="34" charset="0"/>
              </a:rPr>
              <a:t>određenih</a:t>
            </a:r>
            <a:r>
              <a:rPr lang="pl-PL" dirty="0" smtClean="0">
                <a:latin typeface="Calibri" panose="020F0502020204030204" pitchFamily="34" charset="0"/>
              </a:rPr>
              <a:t> </a:t>
            </a:r>
            <a:r>
              <a:rPr lang="pl-PL" dirty="0" err="1" smtClean="0">
                <a:latin typeface="Calibri" panose="020F0502020204030204" pitchFamily="34" charset="0"/>
              </a:rPr>
              <a:t>tvari</a:t>
            </a:r>
            <a:r>
              <a:rPr lang="pl-PL" dirty="0" smtClean="0">
                <a:latin typeface="Calibri" panose="020F0502020204030204" pitchFamily="34" charset="0"/>
              </a:rPr>
              <a:t> </a:t>
            </a:r>
            <a:r>
              <a:rPr lang="pl-PL" dirty="0" err="1" smtClean="0">
                <a:latin typeface="Calibri" panose="020F0502020204030204" pitchFamily="34" charset="0"/>
              </a:rPr>
              <a:t>hormonskog</a:t>
            </a:r>
            <a:r>
              <a:rPr lang="pl-PL" dirty="0" smtClean="0">
                <a:latin typeface="Calibri" panose="020F0502020204030204" pitchFamily="34" charset="0"/>
              </a:rPr>
              <a:t> i </a:t>
            </a:r>
            <a:r>
              <a:rPr lang="pl-PL" dirty="0" err="1" smtClean="0">
                <a:latin typeface="Calibri" panose="020F0502020204030204" pitchFamily="34" charset="0"/>
              </a:rPr>
              <a:t>tirostatkog</a:t>
            </a:r>
            <a:r>
              <a:rPr lang="pl-PL" dirty="0" smtClean="0">
                <a:latin typeface="Calibri" panose="020F0502020204030204" pitchFamily="34" charset="0"/>
              </a:rPr>
              <a:t> </a:t>
            </a:r>
            <a:r>
              <a:rPr lang="pl-PL" dirty="0" err="1" smtClean="0">
                <a:latin typeface="Calibri" panose="020F0502020204030204" pitchFamily="34" charset="0"/>
              </a:rPr>
              <a:t>djelovanja</a:t>
            </a:r>
            <a:r>
              <a:rPr lang="pl-PL" dirty="0" smtClean="0">
                <a:latin typeface="Calibri" panose="020F0502020204030204" pitchFamily="34" charset="0"/>
              </a:rPr>
              <a:t> i beta-antagonista</a:t>
            </a:r>
          </a:p>
          <a:p>
            <a:pPr marL="285750" indent="-285750">
              <a:buFontTx/>
              <a:buChar char="-"/>
            </a:pPr>
            <a:endParaRPr lang="hr-HR" dirty="0" smtClean="0">
              <a:latin typeface="Calibri" panose="020F0502020204030204" pitchFamily="34" charset="0"/>
            </a:endParaRPr>
          </a:p>
          <a:p>
            <a:r>
              <a:rPr lang="hr-HR" dirty="0" smtClean="0">
                <a:latin typeface="Calibri" panose="020F0502020204030204" pitchFamily="34" charset="0"/>
              </a:rPr>
              <a:t>SREDSTVA ZA ZAŠTITU BILJA BOLESTI ŽIVOTINJA </a:t>
            </a:r>
          </a:p>
          <a:p>
            <a:pPr marL="285750" indent="-285750">
              <a:buFontTx/>
              <a:buChar char="-"/>
            </a:pPr>
            <a:r>
              <a:rPr lang="pl-PL" sz="1600" dirty="0">
                <a:latin typeface="Calibri" panose="020F0502020204030204" pitchFamily="34" charset="0"/>
                <a:cs typeface="Arial" panose="020B0604020202020204" pitchFamily="34" charset="0"/>
              </a:rPr>
              <a:t>Standard 9. </a:t>
            </a:r>
            <a:r>
              <a:rPr lang="vi-VN" sz="1600" dirty="0">
                <a:latin typeface="Calibri" panose="020F0502020204030204" pitchFamily="34" charset="0"/>
                <a:cs typeface="Arial" panose="020B0604020202020204" pitchFamily="34" charset="0"/>
              </a:rPr>
              <a:t>o sprečavanju, nadzoru i iskorjenjavanju određenih transmisivnih spongiformnih encefalopatija</a:t>
            </a:r>
            <a:endParaRPr lang="hr-HR" sz="1600" dirty="0">
              <a:latin typeface="Calibri" panose="020F0502020204030204" pitchFamily="34" charset="0"/>
              <a:cs typeface="Arial" panose="020B0604020202020204" pitchFamily="34" charset="0"/>
            </a:endParaRPr>
          </a:p>
          <a:p>
            <a:pPr marL="285750" indent="-285750">
              <a:buFontTx/>
              <a:buChar char="-"/>
            </a:pPr>
            <a:endParaRPr lang="hr-HR" dirty="0" smtClean="0">
              <a:latin typeface="Calibri" panose="020F0502020204030204" pitchFamily="34" charset="0"/>
            </a:endParaRPr>
          </a:p>
          <a:p>
            <a:r>
              <a:rPr lang="hr-HR" dirty="0" smtClean="0">
                <a:latin typeface="Calibri" panose="020F0502020204030204" pitchFamily="34" charset="0"/>
              </a:rPr>
              <a:t>SREDSTVA ZA ZAŠTITU BILJA SREDSTVA ZA ZAŠTITU BILJA</a:t>
            </a:r>
          </a:p>
          <a:p>
            <a:pPr marL="285750" indent="-285750">
              <a:buFontTx/>
              <a:buChar char="-"/>
            </a:pPr>
            <a:r>
              <a:rPr lang="pl-PL" sz="1600" dirty="0" smtClean="0">
                <a:latin typeface="Calibri" panose="020F0502020204030204" pitchFamily="34" charset="0"/>
                <a:cs typeface="Arial" panose="020B0604020202020204" pitchFamily="34" charset="0"/>
              </a:rPr>
              <a:t>Standard </a:t>
            </a:r>
            <a:r>
              <a:rPr lang="pl-PL" sz="1600" dirty="0">
                <a:latin typeface="Calibri" panose="020F0502020204030204" pitchFamily="34" charset="0"/>
                <a:cs typeface="Arial" panose="020B0604020202020204" pitchFamily="34" charset="0"/>
              </a:rPr>
              <a:t>10. za </a:t>
            </a:r>
            <a:r>
              <a:rPr lang="pl-PL" sz="1600" dirty="0" err="1">
                <a:latin typeface="Calibri" panose="020F0502020204030204" pitchFamily="34" charset="0"/>
                <a:cs typeface="Arial" panose="020B0604020202020204" pitchFamily="34" charset="0"/>
              </a:rPr>
              <a:t>korištenje</a:t>
            </a:r>
            <a:r>
              <a:rPr lang="pl-PL" sz="1600" dirty="0">
                <a:latin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pl-PL" sz="1600" dirty="0" err="1">
                <a:latin typeface="Calibri" panose="020F0502020204030204" pitchFamily="34" charset="0"/>
                <a:cs typeface="Arial" panose="020B0604020202020204" pitchFamily="34" charset="0"/>
              </a:rPr>
              <a:t>sredstava</a:t>
            </a:r>
            <a:r>
              <a:rPr lang="pl-PL" sz="1600" dirty="0">
                <a:latin typeface="Calibri" panose="020F0502020204030204" pitchFamily="34" charset="0"/>
                <a:cs typeface="Arial" panose="020B0604020202020204" pitchFamily="34" charset="0"/>
              </a:rPr>
              <a:t> za </a:t>
            </a:r>
            <a:r>
              <a:rPr lang="pl-PL" sz="1600" dirty="0" err="1">
                <a:latin typeface="Calibri" panose="020F0502020204030204" pitchFamily="34" charset="0"/>
                <a:cs typeface="Arial" panose="020B0604020202020204" pitchFamily="34" charset="0"/>
              </a:rPr>
              <a:t>zaštitu</a:t>
            </a:r>
            <a:r>
              <a:rPr lang="pl-PL" sz="1600" dirty="0">
                <a:latin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pl-PL" sz="1600" dirty="0" err="1">
                <a:latin typeface="Calibri" panose="020F0502020204030204" pitchFamily="34" charset="0"/>
                <a:cs typeface="Arial" panose="020B0604020202020204" pitchFamily="34" charset="0"/>
              </a:rPr>
              <a:t>bilja</a:t>
            </a:r>
            <a:endParaRPr lang="hr-HR" sz="1600" dirty="0">
              <a:latin typeface="Calibri" panose="020F0502020204030204" pitchFamily="34" charset="0"/>
              <a:cs typeface="Arial" panose="020B0604020202020204" pitchFamily="34" charset="0"/>
            </a:endParaRPr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570419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Title 1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sr-Latn-RS" altLang="sr-Latn-RS" smtClean="0">
              <a:latin typeface="Calibri" pitchFamily="34" charset="0"/>
            </a:endParaRPr>
          </a:p>
        </p:txBody>
      </p:sp>
      <p:pic>
        <p:nvPicPr>
          <p:cNvPr id="72707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9350" y="2481263"/>
            <a:ext cx="4305300" cy="2809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2708" name="Picture 8" descr="AP-template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75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8157855"/>
              </p:ext>
            </p:extLst>
          </p:nvPr>
        </p:nvGraphicFramePr>
        <p:xfrm>
          <a:off x="684213" y="1196975"/>
          <a:ext cx="8135937" cy="4880772"/>
        </p:xfrm>
        <a:graphic>
          <a:graphicData uri="http://schemas.openxmlformats.org/drawingml/2006/table">
            <a:tbl>
              <a:tblPr firstRow="1" firstCol="1" bandRow="1"/>
              <a:tblGrid>
                <a:gridCol w="4729441"/>
                <a:gridCol w="3406496"/>
              </a:tblGrid>
              <a:tr h="37544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800" b="1" dirty="0">
                          <a:solidFill>
                            <a:srgbClr val="FFFFFF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ROKOVI</a:t>
                      </a:r>
                      <a:endParaRPr lang="hr-HR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2" marR="68572" marT="0" marB="0">
                    <a:lnL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800" b="1">
                          <a:solidFill>
                            <a:srgbClr val="FFFFFF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endParaRPr lang="hr-HR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2" marR="68572" marT="0" marB="0">
                    <a:lnL>
                      <a:noFill/>
                    </a:lnL>
                    <a:lnR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</a:tr>
              <a:tr h="37544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8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Podnošenje Jedinstvenog zahtjeva</a:t>
                      </a:r>
                      <a:endParaRPr lang="hr-HR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2" marR="68572" marT="0" marB="0">
                    <a:lnL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ED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8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od 7. ožujka </a:t>
                      </a:r>
                      <a:r>
                        <a:rPr lang="hr-HR" sz="18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do </a:t>
                      </a:r>
                      <a:r>
                        <a:rPr lang="hr-HR" sz="18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16. svibnja 2016.</a:t>
                      </a:r>
                      <a:endParaRPr lang="hr-HR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2" marR="68572" marT="0" marB="0">
                    <a:lnL>
                      <a:noFill/>
                    </a:lnL>
                    <a:lnR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ED5"/>
                    </a:solidFill>
                  </a:tcPr>
                </a:tc>
              </a:tr>
              <a:tr h="75088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8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Izmjene i dopune za prijavljene mjere</a:t>
                      </a:r>
                      <a:endParaRPr lang="hr-HR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8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vezane za parcele</a:t>
                      </a:r>
                      <a:endParaRPr lang="hr-HR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2" marR="68572" marT="0" marB="0">
                    <a:lnL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8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8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do 31. svibnja </a:t>
                      </a:r>
                      <a:r>
                        <a:rPr lang="hr-HR" sz="18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2016.</a:t>
                      </a:r>
                      <a:endParaRPr lang="hr-HR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2" marR="68572" marT="0" marB="0">
                    <a:lnL>
                      <a:noFill/>
                    </a:lnL>
                    <a:lnR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544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8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Zakašnjeli zahtjevi</a:t>
                      </a:r>
                      <a:endParaRPr lang="hr-HR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2" marR="68572" marT="0" marB="0">
                    <a:lnL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ED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8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do </a:t>
                      </a:r>
                      <a:r>
                        <a:rPr lang="hr-HR" sz="18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10. </a:t>
                      </a:r>
                      <a:r>
                        <a:rPr lang="hr-HR" sz="18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lipnja </a:t>
                      </a:r>
                      <a:r>
                        <a:rPr lang="hr-HR" sz="18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2016.</a:t>
                      </a:r>
                      <a:endParaRPr lang="hr-HR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2" marR="68572" marT="0" marB="0">
                    <a:lnL>
                      <a:noFill/>
                    </a:lnL>
                    <a:lnR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ED5"/>
                    </a:solidFill>
                  </a:tcPr>
                </a:tc>
              </a:tr>
              <a:tr h="37544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8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Obavezna dokumentacija za:</a:t>
                      </a:r>
                      <a:endParaRPr lang="hr-HR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2" marR="68572" marT="0" marB="0">
                    <a:lnL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8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8572" marR="68572" marT="0" marB="0">
                    <a:lnL>
                      <a:noFill/>
                    </a:lnL>
                    <a:lnR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5444"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Calibri"/>
                        <a:buChar char="-"/>
                      </a:pPr>
                      <a:r>
                        <a:rPr lang="hr-HR" sz="1800">
                          <a:effectLst/>
                          <a:latin typeface="Calibri"/>
                          <a:ea typeface="Calibri"/>
                          <a:cs typeface="Times New Roman"/>
                        </a:rPr>
                        <a:t>IZVK</a:t>
                      </a:r>
                    </a:p>
                  </a:txBody>
                  <a:tcPr marL="68572" marR="68572" marT="0" marB="0">
                    <a:lnL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ED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8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do 10. lipnja </a:t>
                      </a:r>
                      <a:r>
                        <a:rPr lang="hr-HR" sz="18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2016.</a:t>
                      </a:r>
                      <a:endParaRPr lang="hr-HR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2" marR="68572" marT="0" marB="0">
                    <a:lnL>
                      <a:noFill/>
                    </a:lnL>
                    <a:lnR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ED5"/>
                    </a:solidFill>
                  </a:tcPr>
                </a:tc>
              </a:tr>
              <a:tr h="375444"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Calibri"/>
                        <a:buChar char="-"/>
                      </a:pPr>
                      <a:r>
                        <a:rPr lang="hr-HR" sz="1800">
                          <a:effectLst/>
                          <a:latin typeface="Calibri"/>
                          <a:ea typeface="Calibri"/>
                          <a:cs typeface="Times New Roman"/>
                        </a:rPr>
                        <a:t>KONOPLJA</a:t>
                      </a:r>
                    </a:p>
                  </a:txBody>
                  <a:tcPr marL="68572" marR="68572" marT="0" marB="0">
                    <a:lnL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8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do 30. lipnja </a:t>
                      </a:r>
                      <a:r>
                        <a:rPr lang="hr-HR" sz="18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2016.</a:t>
                      </a:r>
                      <a:endParaRPr lang="hr-HR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2" marR="68572" marT="0" marB="0">
                    <a:lnL>
                      <a:noFill/>
                    </a:lnL>
                    <a:lnR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5444"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Calibri"/>
                        <a:buChar char="-"/>
                      </a:pPr>
                      <a:r>
                        <a:rPr lang="hr-HR" sz="1800">
                          <a:effectLst/>
                          <a:latin typeface="Calibri"/>
                          <a:ea typeface="Calibri"/>
                          <a:cs typeface="Times New Roman"/>
                        </a:rPr>
                        <a:t>ŠEĆERNA REPA</a:t>
                      </a:r>
                    </a:p>
                  </a:txBody>
                  <a:tcPr marL="68572" marR="68572" marT="0" marB="0">
                    <a:lnL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ED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8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do 31. prosinca </a:t>
                      </a:r>
                      <a:r>
                        <a:rPr lang="hr-HR" sz="18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2016.</a:t>
                      </a:r>
                      <a:endParaRPr lang="hr-HR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2" marR="68572" marT="0" marB="0">
                    <a:lnL>
                      <a:noFill/>
                    </a:lnL>
                    <a:lnR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ED5"/>
                    </a:solidFill>
                  </a:tcPr>
                </a:tc>
              </a:tr>
              <a:tr h="375444"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Calibri"/>
                        <a:buChar char="-"/>
                      </a:pPr>
                      <a:r>
                        <a:rPr lang="hr-HR" sz="1800">
                          <a:effectLst/>
                          <a:latin typeface="Calibri"/>
                          <a:ea typeface="Calibri"/>
                          <a:cs typeface="Times New Roman"/>
                        </a:rPr>
                        <a:t>EKOLOŠKA PROIZVODNJA</a:t>
                      </a:r>
                    </a:p>
                  </a:txBody>
                  <a:tcPr marL="68572" marR="68572" marT="0" marB="0">
                    <a:lnL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8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do 31. prosinca </a:t>
                      </a:r>
                      <a:r>
                        <a:rPr lang="hr-HR" sz="18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2016.</a:t>
                      </a:r>
                      <a:endParaRPr lang="hr-HR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2" marR="68572" marT="0" marB="0">
                    <a:lnL>
                      <a:noFill/>
                    </a:lnL>
                    <a:lnR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5444"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Calibri"/>
                        <a:buChar char="-"/>
                      </a:pPr>
                      <a:r>
                        <a:rPr lang="hr-HR" sz="1800" b="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SOJA KAO EZP</a:t>
                      </a:r>
                    </a:p>
                  </a:txBody>
                  <a:tcPr marL="68572" marR="68572" marT="0" marB="0">
                    <a:lnL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ED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800" b="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do 31. prosinca </a:t>
                      </a:r>
                      <a:r>
                        <a:rPr lang="hr-HR" sz="1800" b="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2016.</a:t>
                      </a:r>
                      <a:endParaRPr lang="hr-HR" sz="18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2" marR="68572" marT="0" marB="0">
                    <a:lnL>
                      <a:noFill/>
                    </a:lnL>
                    <a:lnR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ED5"/>
                    </a:solidFill>
                  </a:tcPr>
                </a:tc>
              </a:tr>
              <a:tr h="375444"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Calibri"/>
                        <a:buChar char="-"/>
                      </a:pPr>
                      <a:r>
                        <a:rPr lang="hr-HR" sz="1800" b="0">
                          <a:effectLst/>
                          <a:latin typeface="Calibri"/>
                          <a:ea typeface="Calibri"/>
                          <a:cs typeface="Times New Roman"/>
                        </a:rPr>
                        <a:t>DUHAN</a:t>
                      </a:r>
                    </a:p>
                  </a:txBody>
                  <a:tcPr marL="68572" marR="68572" marT="0" marB="0">
                    <a:lnL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800" b="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do 31. siječnja </a:t>
                      </a:r>
                      <a:r>
                        <a:rPr lang="hr-HR" sz="1800" b="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2017.</a:t>
                      </a:r>
                      <a:endParaRPr lang="hr-HR" sz="18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2" marR="68572" marT="0" marB="0">
                    <a:lnL>
                      <a:noFill/>
                    </a:lnL>
                    <a:lnR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5444"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Calibri"/>
                        <a:buChar char="-"/>
                      </a:pPr>
                      <a:r>
                        <a:rPr lang="hr-HR" sz="1800">
                          <a:effectLst/>
                          <a:latin typeface="Calibri"/>
                          <a:ea typeface="Calibri"/>
                          <a:cs typeface="Times New Roman"/>
                        </a:rPr>
                        <a:t>MASLINOVO ULJE</a:t>
                      </a:r>
                    </a:p>
                  </a:txBody>
                  <a:tcPr marL="68572" marR="68572" marT="0" marB="0">
                    <a:lnL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ED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8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do 31. siječnja </a:t>
                      </a:r>
                      <a:r>
                        <a:rPr lang="hr-HR" sz="18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2017.</a:t>
                      </a:r>
                      <a:endParaRPr lang="hr-HR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2" marR="68572" marT="0" marB="0">
                    <a:lnL>
                      <a:noFill/>
                    </a:lnL>
                    <a:lnR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ED5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01703242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8" descr="AP-template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0" y="188915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Subtitle 2"/>
          <p:cNvSpPr txBox="1"/>
          <p:nvPr/>
        </p:nvSpPr>
        <p:spPr>
          <a:xfrm>
            <a:off x="179386" y="3356990"/>
            <a:ext cx="8812209" cy="316835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/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hr-HR" sz="2400" b="1" i="1" u="sng" strike="noStrike" kern="0" cap="none" spc="0" baseline="0" dirty="0" err="1">
                <a:solidFill>
                  <a:srgbClr val="77933C"/>
                </a:solidFill>
                <a:effectLst>
                  <a:outerShdw dist="38096" dir="2700000">
                    <a:srgbClr val="000000"/>
                  </a:outerShdw>
                </a:effectLst>
                <a:uFillTx/>
                <a:latin typeface="Calibri"/>
              </a:rPr>
              <a:t>Agronet</a:t>
            </a:r>
            <a:r>
              <a:rPr lang="hr-HR" sz="2400" b="1" i="1" u="sng" strike="noStrike" kern="0" cap="none" spc="0" baseline="0" dirty="0">
                <a:solidFill>
                  <a:srgbClr val="77933C"/>
                </a:solidFill>
                <a:effectLst>
                  <a:outerShdw dist="38096" dir="2700000">
                    <a:srgbClr val="000000"/>
                  </a:outerShdw>
                </a:effectLst>
                <a:uFillTx/>
                <a:latin typeface="Calibri"/>
              </a:rPr>
              <a:t>-</a:t>
            </a:r>
            <a:r>
              <a:rPr lang="hr-HR" sz="2000" b="0" i="0" u="none" strike="noStrike" kern="1200" cap="none" spc="0" baseline="0" dirty="0">
                <a:solidFill>
                  <a:srgbClr val="000000"/>
                </a:solidFill>
                <a:uFillTx/>
                <a:latin typeface="Calibri" pitchFamily="34"/>
              </a:rPr>
              <a:t> zaštićena mrežna  (internetska) aplikacija za korisnika/poljoprivrednika: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hr-HR" sz="2000" b="0" i="0" u="none" strike="noStrike" kern="1200" cap="none" spc="0" baseline="0" dirty="0">
              <a:solidFill>
                <a:srgbClr val="000000"/>
              </a:solidFill>
              <a:uFillTx/>
              <a:latin typeface="Calibri" pitchFamily="34"/>
            </a:endParaRP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hr-HR" sz="2000" b="0" i="0" u="none" strike="noStrike" kern="1200" cap="none" spc="0" baseline="0" dirty="0">
                <a:solidFill>
                  <a:srgbClr val="000000"/>
                </a:solidFill>
                <a:uFillTx/>
                <a:latin typeface="Calibri" pitchFamily="34"/>
              </a:rPr>
              <a:t>-     Pregled podataka /posjeda iz Upisnika </a:t>
            </a:r>
            <a:r>
              <a:rPr lang="hr-HR" sz="2000" b="0" i="0" u="none" strike="noStrike" kern="1200" cap="none" spc="0" baseline="0" dirty="0" smtClean="0">
                <a:solidFill>
                  <a:srgbClr val="000000"/>
                </a:solidFill>
                <a:uFillTx/>
                <a:latin typeface="Calibri" pitchFamily="34"/>
              </a:rPr>
              <a:t>poljoprivrednika</a:t>
            </a:r>
            <a:endParaRPr lang="hr-HR" sz="2000" b="0" i="0" u="none" strike="noStrike" kern="1200" cap="none" spc="0" baseline="0" dirty="0">
              <a:solidFill>
                <a:srgbClr val="000000"/>
              </a:solidFill>
              <a:uFillTx/>
              <a:latin typeface="Calibri" pitchFamily="34"/>
            </a:endParaRPr>
          </a:p>
          <a:p>
            <a:pPr marL="342900" marR="0" lvl="0" indent="-342900" algn="l" defTabSz="914400" rtl="0" fontAlgn="auto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ct val="100000"/>
              <a:buChar char="-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hr-HR" sz="2000" b="0" i="0" u="none" strike="noStrike" kern="1200" cap="none" spc="0" baseline="0" dirty="0">
                <a:solidFill>
                  <a:srgbClr val="000000"/>
                </a:solidFill>
                <a:uFillTx/>
                <a:latin typeface="Calibri" pitchFamily="34"/>
              </a:rPr>
              <a:t>Pregled podataka iz ARKOD sustava</a:t>
            </a:r>
          </a:p>
          <a:p>
            <a:pPr marL="342900" marR="0" lvl="0" indent="-342900" algn="l" defTabSz="914400" rtl="0" fontAlgn="auto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ct val="100000"/>
              <a:buChar char="-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hr-HR" sz="2000" b="0" i="0" u="none" strike="noStrike" kern="1200" cap="none" spc="0" baseline="0" dirty="0">
                <a:solidFill>
                  <a:srgbClr val="000000"/>
                </a:solidFill>
                <a:uFillTx/>
                <a:latin typeface="Calibri" pitchFamily="34"/>
              </a:rPr>
              <a:t>Pregled podataka iz JRDŽ-a</a:t>
            </a:r>
          </a:p>
          <a:p>
            <a:pPr marL="342900" marR="0" lvl="0" indent="-342900" algn="l" defTabSz="914400" rtl="0" fontAlgn="auto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ct val="100000"/>
              <a:buChar char="-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hr-HR" sz="2400" b="1" i="1" u="sng" strike="noStrike" kern="0" cap="none" spc="0" baseline="0" dirty="0">
                <a:solidFill>
                  <a:srgbClr val="77933C"/>
                </a:solidFill>
                <a:effectLst>
                  <a:outerShdw dist="38096" dir="2700000">
                    <a:srgbClr val="000000"/>
                  </a:outerShdw>
                </a:effectLst>
                <a:uFillTx/>
                <a:latin typeface="Calibri"/>
              </a:rPr>
              <a:t>Popunjavanje Jedinstvenog zahtjeva</a:t>
            </a:r>
          </a:p>
          <a:p>
            <a:pPr marL="342900" marR="0" lvl="0" indent="-342900" algn="l" defTabSz="914400" rtl="0" fontAlgn="auto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ct val="100000"/>
              <a:buChar char="-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hr-HR" sz="2000" b="0" i="0" u="none" strike="noStrike" kern="1200" cap="none" spc="0" baseline="0" dirty="0">
                <a:solidFill>
                  <a:srgbClr val="000000"/>
                </a:solidFill>
                <a:uFillTx/>
                <a:latin typeface="Calibri" pitchFamily="34"/>
              </a:rPr>
              <a:t>Pregled Odluka o ostvarivanju prava</a:t>
            </a:r>
          </a:p>
        </p:txBody>
      </p:sp>
      <p:sp>
        <p:nvSpPr>
          <p:cNvPr id="4" name="TextBox 7"/>
          <p:cNvSpPr txBox="1"/>
          <p:nvPr/>
        </p:nvSpPr>
        <p:spPr>
          <a:xfrm>
            <a:off x="4800600" y="381003"/>
            <a:ext cx="4190996" cy="36671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hr-HR" sz="1800" b="0" i="0" u="none" strike="noStrike" kern="1200" cap="none" spc="0" baseline="0">
                <a:solidFill>
                  <a:srgbClr val="77933C"/>
                </a:solidFill>
                <a:uFillTx/>
                <a:latin typeface="Calibri" pitchFamily="34"/>
                <a:cs typeface="Arial"/>
              </a:rPr>
              <a:t>LOGO</a:t>
            </a:r>
            <a:endParaRPr lang="en-US" sz="1800" b="0" i="0" u="none" strike="noStrike" kern="1200" cap="none" spc="0" baseline="0">
              <a:solidFill>
                <a:srgbClr val="77933C"/>
              </a:solidFill>
              <a:uFillTx/>
              <a:latin typeface="Calibri" pitchFamily="34"/>
              <a:cs typeface="Arial"/>
            </a:endParaRPr>
          </a:p>
        </p:txBody>
      </p:sp>
      <p:pic>
        <p:nvPicPr>
          <p:cNvPr id="5" name="Picture 5" descr="agronet03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043604" y="1412775"/>
            <a:ext cx="6667503" cy="18002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1683482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4800600" y="381000"/>
            <a:ext cx="4191000" cy="30777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/>
            <a:r>
              <a:rPr lang="hr-HR" sz="1400" dirty="0" err="1" smtClean="0">
                <a:solidFill>
                  <a:srgbClr val="77933C"/>
                </a:solidFill>
                <a:latin typeface="Calibri" pitchFamily="-65" charset="0"/>
              </a:rPr>
              <a:t>Agronet</a:t>
            </a:r>
            <a:r>
              <a:rPr lang="hr-HR" sz="1400" dirty="0" smtClean="0">
                <a:solidFill>
                  <a:srgbClr val="77933C"/>
                </a:solidFill>
                <a:latin typeface="Calibri" pitchFamily="-65" charset="0"/>
              </a:rPr>
              <a:t> 2016.</a:t>
            </a:r>
            <a:endParaRPr lang="en-US" sz="1400" dirty="0">
              <a:latin typeface="Calibri" pitchFamily="-65" charset="0"/>
            </a:endParaRP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5794" y="2132856"/>
            <a:ext cx="5708534" cy="43513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539552" y="1196752"/>
            <a:ext cx="845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 smtClean="0"/>
              <a:t>Reklamni TV spot za </a:t>
            </a:r>
            <a:r>
              <a:rPr lang="hr-HR" dirty="0"/>
              <a:t>on-</a:t>
            </a:r>
            <a:r>
              <a:rPr lang="hr-HR" dirty="0" err="1"/>
              <a:t>line</a:t>
            </a:r>
            <a:r>
              <a:rPr lang="hr-HR" dirty="0"/>
              <a:t> popunjavanje Jedinstvenog </a:t>
            </a:r>
            <a:r>
              <a:rPr lang="hr-HR" dirty="0" smtClean="0"/>
              <a:t>zahtjeva</a:t>
            </a:r>
          </a:p>
        </p:txBody>
      </p:sp>
      <p:sp>
        <p:nvSpPr>
          <p:cNvPr id="4" name="Rounded Rectangular Callout 3"/>
          <p:cNvSpPr/>
          <p:nvPr/>
        </p:nvSpPr>
        <p:spPr>
          <a:xfrm>
            <a:off x="107504" y="2239997"/>
            <a:ext cx="2088232" cy="720079"/>
          </a:xfrm>
          <a:prstGeom prst="wedgeRoundRectCallout">
            <a:avLst>
              <a:gd name="adj1" fmla="val 71261"/>
              <a:gd name="adj2" fmla="val 114082"/>
              <a:gd name="adj3" fmla="val 16667"/>
            </a:avLst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r-HR" b="1" i="1" dirty="0" smtClean="0">
                <a:solidFill>
                  <a:schemeClr val="tx1"/>
                </a:solidFill>
              </a:rPr>
              <a:t>… i </a:t>
            </a:r>
            <a:r>
              <a:rPr lang="hr-HR" b="1" i="1" dirty="0">
                <a:solidFill>
                  <a:schemeClr val="tx1"/>
                </a:solidFill>
              </a:rPr>
              <a:t>upišeš </a:t>
            </a:r>
            <a:r>
              <a:rPr lang="hr-HR" b="1" i="1" dirty="0" smtClean="0">
                <a:solidFill>
                  <a:schemeClr val="tx1"/>
                </a:solidFill>
              </a:rPr>
              <a:t>AGRONET… </a:t>
            </a:r>
            <a:endParaRPr lang="hr-HR" dirty="0">
              <a:solidFill>
                <a:schemeClr val="tx1"/>
              </a:solidFill>
            </a:endParaRPr>
          </a:p>
        </p:txBody>
      </p:sp>
      <p:sp>
        <p:nvSpPr>
          <p:cNvPr id="5" name="Oval Callout 4"/>
          <p:cNvSpPr/>
          <p:nvPr/>
        </p:nvSpPr>
        <p:spPr>
          <a:xfrm>
            <a:off x="7164286" y="1700807"/>
            <a:ext cx="1979714" cy="1259269"/>
          </a:xfrm>
          <a:prstGeom prst="wedgeEllipseCallout">
            <a:avLst>
              <a:gd name="adj1" fmla="val -67278"/>
              <a:gd name="adj2" fmla="val 27079"/>
            </a:avLst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hr-HR" sz="1400" b="1" dirty="0" smtClean="0">
                <a:solidFill>
                  <a:schemeClr val="tx1"/>
                </a:solidFill>
              </a:rPr>
              <a:t>Vidiš, sve </a:t>
            </a:r>
            <a:r>
              <a:rPr lang="hr-HR" sz="1400" b="1" dirty="0">
                <a:solidFill>
                  <a:schemeClr val="tx1"/>
                </a:solidFill>
              </a:rPr>
              <a:t>je isto </a:t>
            </a:r>
            <a:r>
              <a:rPr lang="hr-HR" sz="1400" b="1" dirty="0" smtClean="0">
                <a:solidFill>
                  <a:schemeClr val="tx1"/>
                </a:solidFill>
              </a:rPr>
              <a:t>kao </a:t>
            </a:r>
            <a:r>
              <a:rPr lang="hr-HR" sz="1400" b="1" dirty="0">
                <a:solidFill>
                  <a:schemeClr val="tx1"/>
                </a:solidFill>
              </a:rPr>
              <a:t>i lani, </a:t>
            </a:r>
            <a:r>
              <a:rPr lang="hr-HR" sz="1400" b="1" dirty="0" smtClean="0">
                <a:solidFill>
                  <a:schemeClr val="tx1"/>
                </a:solidFill>
              </a:rPr>
              <a:t>samo aktiviraš i prava </a:t>
            </a:r>
            <a:r>
              <a:rPr lang="hr-HR" sz="1400" b="1" dirty="0">
                <a:solidFill>
                  <a:schemeClr val="tx1"/>
                </a:solidFill>
              </a:rPr>
              <a:t>na plaćanja</a:t>
            </a:r>
            <a:endParaRPr lang="hr-HR" sz="1400" dirty="0">
              <a:solidFill>
                <a:schemeClr val="tx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524328" y="6165304"/>
            <a:ext cx="17281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 smtClean="0">
                <a:hlinkClick r:id="rId3"/>
              </a:rPr>
              <a:t>www.apprrr.hr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8464942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ubtitle 2"/>
          <p:cNvSpPr txBox="1">
            <a:spLocks/>
          </p:cNvSpPr>
          <p:nvPr/>
        </p:nvSpPr>
        <p:spPr>
          <a:xfrm>
            <a:off x="762000" y="1196752"/>
            <a:ext cx="7704856" cy="5328592"/>
          </a:xfrm>
          <a:prstGeom prst="rect">
            <a:avLst/>
          </a:prstGeom>
        </p:spPr>
        <p:txBody>
          <a:bodyPr>
            <a:normAutofit/>
          </a:bodyPr>
          <a:lstStyle/>
          <a:p>
            <a:pPr algn="ctr">
              <a:spcBef>
                <a:spcPct val="20000"/>
              </a:spcBef>
              <a:buFont typeface="Arial" charset="0"/>
              <a:buNone/>
            </a:pPr>
            <a:r>
              <a:rPr lang="hr-HR" sz="2800" dirty="0" smtClean="0">
                <a:solidFill>
                  <a:schemeClr val="accent3">
                    <a:lumMod val="50000"/>
                  </a:schemeClr>
                </a:solidFill>
                <a:latin typeface="Calibri" pitchFamily="-65" charset="0"/>
              </a:rPr>
              <a:t>Hvala na pažnji</a:t>
            </a:r>
            <a:r>
              <a:rPr lang="hr-HR" sz="2400" dirty="0" smtClean="0">
                <a:solidFill>
                  <a:srgbClr val="77933C"/>
                </a:solidFill>
                <a:latin typeface="Calibri" pitchFamily="-65" charset="0"/>
              </a:rPr>
              <a:t>.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hr-HR" sz="2000" b="1" kern="0" dirty="0" smtClean="0">
                <a:solidFill>
                  <a:srgbClr val="003300"/>
                </a:solidFill>
                <a:latin typeface="Calibri" pitchFamily="34"/>
              </a:rPr>
              <a:t>Detalje </a:t>
            </a:r>
            <a:r>
              <a:rPr lang="hr-HR" sz="2000" b="1" kern="0" dirty="0">
                <a:solidFill>
                  <a:srgbClr val="003300"/>
                </a:solidFill>
                <a:latin typeface="Calibri" pitchFamily="34"/>
              </a:rPr>
              <a:t>o </a:t>
            </a:r>
            <a:r>
              <a:rPr lang="hr-HR" sz="2000" b="1" kern="0" dirty="0" smtClean="0">
                <a:solidFill>
                  <a:srgbClr val="003300"/>
                </a:solidFill>
                <a:latin typeface="Calibri" pitchFamily="34"/>
              </a:rPr>
              <a:t>podnošenju zahtjeva za  potporu </a:t>
            </a:r>
            <a:r>
              <a:rPr lang="hr-HR" sz="2000" b="1" kern="0" dirty="0">
                <a:solidFill>
                  <a:srgbClr val="003300"/>
                </a:solidFill>
                <a:latin typeface="Calibri" pitchFamily="34"/>
              </a:rPr>
              <a:t>u </a:t>
            </a:r>
            <a:r>
              <a:rPr lang="hr-HR" sz="2000" b="1" kern="0" dirty="0" smtClean="0">
                <a:solidFill>
                  <a:srgbClr val="003300"/>
                </a:solidFill>
                <a:latin typeface="Calibri" pitchFamily="34"/>
              </a:rPr>
              <a:t>2016. godini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hr-HR" sz="2000" b="1" kern="0" dirty="0" smtClean="0">
                <a:solidFill>
                  <a:srgbClr val="003300"/>
                </a:solidFill>
                <a:latin typeface="Calibri" pitchFamily="34"/>
              </a:rPr>
              <a:t>možete </a:t>
            </a:r>
            <a:r>
              <a:rPr lang="hr-HR" sz="2000" b="1" kern="0" dirty="0">
                <a:solidFill>
                  <a:srgbClr val="003300"/>
                </a:solidFill>
                <a:latin typeface="Calibri" pitchFamily="34"/>
              </a:rPr>
              <a:t>naći </a:t>
            </a:r>
            <a:r>
              <a:rPr lang="hr-HR" sz="2000" b="1" kern="0" dirty="0" smtClean="0">
                <a:solidFill>
                  <a:srgbClr val="003300"/>
                </a:solidFill>
                <a:latin typeface="Calibri" pitchFamily="34"/>
              </a:rPr>
              <a:t>na </a:t>
            </a:r>
            <a:r>
              <a:rPr lang="hr-HR" sz="2000" b="1" kern="0" dirty="0">
                <a:solidFill>
                  <a:srgbClr val="003300"/>
                </a:solidFill>
                <a:latin typeface="Calibri" pitchFamily="34"/>
                <a:hlinkClick r:id="rId2"/>
              </a:rPr>
              <a:t>www.apprrr.hr</a:t>
            </a:r>
            <a:r>
              <a:rPr lang="hr-HR" sz="2000" b="1" kern="0" dirty="0">
                <a:solidFill>
                  <a:srgbClr val="003300"/>
                </a:solidFill>
                <a:latin typeface="Calibri" pitchFamily="34"/>
              </a:rPr>
              <a:t>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hr-HR" sz="2000" b="1" kern="0" dirty="0">
                <a:solidFill>
                  <a:srgbClr val="003300"/>
                </a:solidFill>
                <a:latin typeface="Calibri" pitchFamily="34"/>
              </a:rPr>
              <a:t>Pitanja možete uputiti </a:t>
            </a:r>
            <a:r>
              <a:rPr lang="hr-HR" sz="2000" b="1" kern="0" dirty="0" smtClean="0">
                <a:solidFill>
                  <a:srgbClr val="003300"/>
                </a:solidFill>
                <a:latin typeface="Calibri" pitchFamily="34"/>
              </a:rPr>
              <a:t>i na</a:t>
            </a:r>
            <a:endParaRPr lang="hr-HR" sz="2000" b="1" kern="0" dirty="0">
              <a:solidFill>
                <a:srgbClr val="003300"/>
              </a:solidFill>
              <a:latin typeface="Calibri" pitchFamily="34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hr-HR" sz="2000" b="1" kern="0" dirty="0">
                <a:solidFill>
                  <a:srgbClr val="003300"/>
                </a:solidFill>
                <a:latin typeface="Calibri" pitchFamily="34"/>
              </a:rPr>
              <a:t> </a:t>
            </a:r>
            <a:r>
              <a:rPr lang="hr-HR" sz="2000" b="1" kern="0" dirty="0">
                <a:solidFill>
                  <a:srgbClr val="003300"/>
                </a:solidFill>
                <a:latin typeface="Calibri" pitchFamily="34"/>
                <a:hlinkClick r:id="rId3"/>
              </a:rPr>
              <a:t>info@</a:t>
            </a:r>
            <a:r>
              <a:rPr lang="hr-HR" sz="2000" b="1" kern="0" dirty="0" err="1">
                <a:solidFill>
                  <a:srgbClr val="003300"/>
                </a:solidFill>
                <a:latin typeface="Calibri" pitchFamily="34"/>
                <a:hlinkClick r:id="rId3"/>
              </a:rPr>
              <a:t>apprrr.hr</a:t>
            </a:r>
            <a:r>
              <a:rPr lang="hr-HR" sz="2000" b="1" kern="0" dirty="0">
                <a:solidFill>
                  <a:srgbClr val="003300"/>
                </a:solidFill>
                <a:latin typeface="Calibri" pitchFamily="34"/>
              </a:rPr>
              <a:t> </a:t>
            </a:r>
          </a:p>
          <a:p>
            <a:pPr algn="ctr">
              <a:spcBef>
                <a:spcPct val="20000"/>
              </a:spcBef>
              <a:buFont typeface="Arial" charset="0"/>
              <a:buNone/>
            </a:pPr>
            <a:endParaRPr lang="en-US" sz="2400" dirty="0">
              <a:latin typeface="Calibri" pitchFamily="-65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805162" y="377845"/>
            <a:ext cx="4191000" cy="30777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/>
            <a:r>
              <a:rPr lang="hr-HR" sz="1400" dirty="0" err="1">
                <a:solidFill>
                  <a:srgbClr val="77933C"/>
                </a:solidFill>
                <a:latin typeface="Calibri" pitchFamily="-65" charset="0"/>
              </a:rPr>
              <a:t>Agronet</a:t>
            </a:r>
            <a:r>
              <a:rPr lang="hr-HR" sz="1400" dirty="0">
                <a:solidFill>
                  <a:srgbClr val="77933C"/>
                </a:solidFill>
                <a:latin typeface="Calibri" pitchFamily="-65" charset="0"/>
              </a:rPr>
              <a:t> 2016</a:t>
            </a:r>
            <a:r>
              <a:rPr lang="hr-HR" sz="1400" dirty="0" smtClean="0">
                <a:solidFill>
                  <a:srgbClr val="77933C"/>
                </a:solidFill>
                <a:latin typeface="Calibri" pitchFamily="-65" charset="0"/>
              </a:rPr>
              <a:t>.</a:t>
            </a:r>
            <a:endParaRPr lang="en-US" sz="1400" dirty="0">
              <a:latin typeface="Calibri" pitchFamily="-65" charset="0"/>
            </a:endParaRPr>
          </a:p>
        </p:txBody>
      </p:sp>
      <p:pic>
        <p:nvPicPr>
          <p:cNvPr id="5" name="Picture 4" descr="http://dubrovacki.hr/datastore/imagestore/original/1429350020_IGP3762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466"/>
          <a:stretch/>
        </p:blipFill>
        <p:spPr bwMode="auto">
          <a:xfrm>
            <a:off x="762000" y="3212976"/>
            <a:ext cx="7704856" cy="331236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</p:spTree>
    <p:extLst>
      <p:ext uri="{BB962C8B-B14F-4D97-AF65-F5344CB8AC3E}">
        <p14:creationId xmlns:p14="http://schemas.microsoft.com/office/powerpoint/2010/main" val="1946887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Content Placeholder 2"/>
          <p:cNvSpPr txBox="1">
            <a:spLocks noGrp="1"/>
          </p:cNvSpPr>
          <p:nvPr>
            <p:ph idx="1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4" name="Picture 8" descr="AP-template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5179" y="74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Box 4"/>
          <p:cNvSpPr txBox="1"/>
          <p:nvPr/>
        </p:nvSpPr>
        <p:spPr>
          <a:xfrm>
            <a:off x="611559" y="1340766"/>
            <a:ext cx="8064898" cy="5355311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hr-HR" sz="1800" b="1" i="0" u="none" strike="noStrike" kern="1200" cap="none" spc="0" baseline="0">
                <a:solidFill>
                  <a:srgbClr val="000000"/>
                </a:solidFill>
                <a:uFillTx/>
                <a:latin typeface="Calibri"/>
              </a:rPr>
              <a:t>List A </a:t>
            </a:r>
            <a:r>
              <a:rPr lang="hr-HR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rPr>
              <a:t>– Zahtjev za potporu sadrži: osnovne podatke o poljoprivredniku, zahtjeve za potpore, popis dodatne obavezne dokumentacije, izjave i potpis korisnika, 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hr-HR" sz="18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hr-HR" sz="1800" b="1" i="0" u="none" strike="noStrike" kern="1200" cap="none" spc="0" baseline="0">
                <a:solidFill>
                  <a:srgbClr val="000000"/>
                </a:solidFill>
                <a:uFillTx/>
                <a:latin typeface="Calibri"/>
              </a:rPr>
              <a:t>List B </a:t>
            </a:r>
            <a:r>
              <a:rPr lang="hr-HR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rPr>
              <a:t>– Prijava površina – sadrži predispisane prostorne i alfanumeričke podatke iz ARKOD sustava, prijavu korištenja površina i ekološki značajnih površina te tražene potpore po pojedinoj kulturi, </a:t>
            </a:r>
          </a:p>
          <a:p>
            <a:pPr marL="285750" marR="0" lvl="0" indent="-28575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Char char="-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hr-HR" sz="18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hr-HR" sz="1800" b="1" i="0" u="none" strike="noStrike" kern="1200" cap="none" spc="0" baseline="0">
                <a:solidFill>
                  <a:srgbClr val="000000"/>
                </a:solidFill>
                <a:uFillTx/>
                <a:latin typeface="Calibri"/>
              </a:rPr>
              <a:t>List C </a:t>
            </a:r>
            <a:r>
              <a:rPr lang="hr-HR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rPr>
              <a:t>– Podaci o domaćim životinjama – sadrži popis i podatke o stoci za koju poljoprivrednik podnosi jedinstveni zahtjev,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hr-HR" sz="18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hr-HR" sz="1800" b="1" i="0" u="none" strike="noStrike" kern="1200" cap="none" spc="0" baseline="0">
                <a:solidFill>
                  <a:srgbClr val="000000"/>
                </a:solidFill>
                <a:uFillTx/>
                <a:latin typeface="Calibri"/>
              </a:rPr>
              <a:t>List D </a:t>
            </a:r>
            <a:r>
              <a:rPr lang="hr-HR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rPr>
              <a:t>– Podaci o izvornim i zaštićenim pasminama domaćih životinja – sadrži popis i podatke o izvornim i zaštićenim pasminama domaćih životinja za koje korisnik podnosi jedinstveni zahtjev,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hr-HR" sz="18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hr-HR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rPr>
              <a:t>List E – Prijava količina prodanog ekstra djevičanskog i djevičanskog maslinovog ulja – sadrži podatke o količini prodanog ekstra djevičanskog i djevičanskog maslinovog ulja,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hr-HR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rPr>
              <a:t> List F – Prijava količina duhana predanih na obradu – sadrži podatke o količini predanog lista duhana na obradu.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724125" y="332658"/>
            <a:ext cx="2808314" cy="369335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hr-HR" sz="1800" b="0" i="0" u="none" strike="noStrike" kern="1200" cap="none" spc="0" baseline="0">
                <a:solidFill>
                  <a:srgbClr val="77933C"/>
                </a:solidFill>
                <a:uFillTx/>
                <a:latin typeface="Calibri"/>
              </a:rPr>
              <a:t>JEDINSTVENI ZAHTJEV</a:t>
            </a:r>
          </a:p>
        </p:txBody>
      </p:sp>
      <p:pic>
        <p:nvPicPr>
          <p:cNvPr id="7" name="Picture 2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TextBox 6"/>
          <p:cNvSpPr txBox="1"/>
          <p:nvPr/>
        </p:nvSpPr>
        <p:spPr>
          <a:xfrm>
            <a:off x="395532" y="1052739"/>
            <a:ext cx="5832646" cy="369335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hr-HR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rPr>
              <a:t>Kartica JEDINSTVENI ZAHTJEV</a:t>
            </a:r>
          </a:p>
        </p:txBody>
      </p:sp>
      <p:sp>
        <p:nvSpPr>
          <p:cNvPr id="10" name="Rectangle 7"/>
          <p:cNvSpPr/>
          <p:nvPr/>
        </p:nvSpPr>
        <p:spPr>
          <a:xfrm>
            <a:off x="107506" y="1422065"/>
            <a:ext cx="8568952" cy="1338827"/>
          </a:xfrm>
          <a:prstGeom prst="rect">
            <a:avLst/>
          </a:prstGeom>
          <a:noFill/>
          <a:ln>
            <a:noFill/>
            <a:prstDash val="solid"/>
          </a:ln>
        </p:spPr>
        <p:txBody>
          <a:bodyPr vert="horz" wrap="square" lIns="91440" tIns="45720" rIns="91440" bIns="45720" anchor="t" anchorCtr="1" compatLnSpc="1">
            <a:spAutoFit/>
          </a:bodyPr>
          <a:lstStyle/>
          <a:p>
            <a:pPr marL="285750" marR="0" lvl="0" indent="-285750" algn="ctr" defTabSz="914400" rtl="0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hr-HR" sz="1800" b="0" i="0" u="none" strike="noStrike" kern="1200" cap="none" spc="0" baseline="0" dirty="0">
                <a:solidFill>
                  <a:schemeClr val="accent3">
                    <a:lumMod val="75000"/>
                  </a:schemeClr>
                </a:solidFill>
                <a:effectLst>
                  <a:outerShdw dist="38096" dir="2700000">
                    <a:srgbClr val="000000"/>
                  </a:outerShdw>
                </a:effectLst>
                <a:uFillTx/>
                <a:latin typeface="Calibri"/>
              </a:rPr>
              <a:t>Popunjavanje elektronički, putem AGRONET aplikacije</a:t>
            </a:r>
          </a:p>
          <a:p>
            <a:pPr marL="285750" marR="0" lvl="0" indent="-285750" algn="ctr" defTabSz="914400" rtl="0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hr-HR" sz="1800" b="0" i="0" u="none" strike="noStrike" kern="1200" cap="none" spc="0" baseline="0" dirty="0">
                <a:solidFill>
                  <a:schemeClr val="accent3">
                    <a:lumMod val="75000"/>
                  </a:schemeClr>
                </a:solidFill>
                <a:effectLst>
                  <a:outerShdw dist="38096" dir="2700000">
                    <a:srgbClr val="000000"/>
                  </a:outerShdw>
                </a:effectLst>
                <a:uFillTx/>
                <a:latin typeface="Calibri"/>
              </a:rPr>
              <a:t>Internetska adresa Agencije za plaćanja –</a:t>
            </a:r>
            <a:r>
              <a:rPr lang="hr-HR" sz="1800" b="0" i="0" u="none" strike="noStrike" kern="1200" cap="none" spc="0" baseline="0" dirty="0">
                <a:solidFill>
                  <a:srgbClr val="FF0000"/>
                </a:solidFill>
                <a:effectLst>
                  <a:outerShdw dist="38096" dir="2700000">
                    <a:srgbClr val="000000"/>
                  </a:outerShdw>
                </a:effectLst>
                <a:uFillTx/>
                <a:latin typeface="Calibri"/>
              </a:rPr>
              <a:t> www.apprrr.hr </a:t>
            </a:r>
          </a:p>
          <a:p>
            <a:pPr marL="285750" marR="0" lvl="0" indent="-285750" algn="ctr" defTabSz="914400" rtl="0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hr-HR" sz="1800" b="0" i="0" u="none" strike="noStrike" kern="1200" cap="none" spc="0" baseline="0" dirty="0">
                <a:solidFill>
                  <a:schemeClr val="accent3">
                    <a:lumMod val="75000"/>
                  </a:schemeClr>
                </a:solidFill>
                <a:effectLst>
                  <a:outerShdw dist="38096" dir="2700000">
                    <a:srgbClr val="000000"/>
                  </a:outerShdw>
                </a:effectLst>
                <a:uFillTx/>
                <a:latin typeface="Calibri"/>
              </a:rPr>
              <a:t>Prijava pomoću korisničkog imena i zaporke koje izdaje Agencija za plaćanja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5148062" y="404667"/>
            <a:ext cx="3816426" cy="369335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hr-HR" sz="1800" b="0" i="0" u="none" strike="noStrike" kern="1200" cap="none" spc="0" baseline="0" dirty="0">
                <a:solidFill>
                  <a:srgbClr val="77933C"/>
                </a:solidFill>
                <a:uFillTx/>
                <a:latin typeface="Calibri"/>
              </a:rPr>
              <a:t>NAČIN POPUNJAVANJA ZAHTJEVA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3710" y="2996952"/>
            <a:ext cx="5076562" cy="3632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498359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ubtitle 2"/>
          <p:cNvSpPr txBox="1">
            <a:spLocks/>
          </p:cNvSpPr>
          <p:nvPr/>
        </p:nvSpPr>
        <p:spPr>
          <a:xfrm>
            <a:off x="179512" y="1052736"/>
            <a:ext cx="8710910" cy="5616624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hr-HR" sz="2000" b="1" dirty="0" smtClean="0">
                <a:solidFill>
                  <a:schemeClr val="accent3">
                    <a:lumMod val="50000"/>
                  </a:schemeClr>
                </a:solidFill>
                <a:latin typeface="+mn-lt"/>
                <a:cs typeface="Arial" panose="020B0604020202020204" pitchFamily="34" charset="0"/>
              </a:rPr>
              <a:t>Jedinstveni zahtjev </a:t>
            </a:r>
            <a:r>
              <a:rPr lang="hr-HR" sz="2400" b="1" dirty="0">
                <a:solidFill>
                  <a:schemeClr val="accent3">
                    <a:lumMod val="50000"/>
                  </a:schemeClr>
                </a:solidFill>
                <a:latin typeface="+mn-lt"/>
                <a:cs typeface="Arial" panose="020B0604020202020204" pitchFamily="34" charset="0"/>
              </a:rPr>
              <a:t>za 2016. </a:t>
            </a:r>
            <a:r>
              <a:rPr lang="hr-HR" sz="2400" b="1" dirty="0" smtClean="0">
                <a:solidFill>
                  <a:schemeClr val="accent3">
                    <a:lumMod val="50000"/>
                  </a:schemeClr>
                </a:solidFill>
                <a:latin typeface="+mn-lt"/>
                <a:cs typeface="Arial" panose="020B0604020202020204" pitchFamily="34" charset="0"/>
              </a:rPr>
              <a:t>godinu</a:t>
            </a:r>
          </a:p>
          <a:p>
            <a:endParaRPr lang="hr-HR" sz="1400" dirty="0">
              <a:solidFill>
                <a:schemeClr val="accent3">
                  <a:lumMod val="50000"/>
                </a:schemeClr>
              </a:solidFill>
              <a:latin typeface="+mn-lt"/>
              <a:cs typeface="Arial" panose="020B0604020202020204" pitchFamily="34" charset="0"/>
            </a:endParaRPr>
          </a:p>
          <a:p>
            <a:r>
              <a:rPr lang="hr-HR" sz="1400" b="1" u="sng" dirty="0" smtClean="0">
                <a:solidFill>
                  <a:schemeClr val="accent3">
                    <a:lumMod val="50000"/>
                  </a:schemeClr>
                </a:solidFill>
                <a:latin typeface="+mn-lt"/>
                <a:cs typeface="Arial" panose="020B0604020202020204" pitchFamily="34" charset="0"/>
              </a:rPr>
              <a:t>1. osnovno </a:t>
            </a:r>
            <a:r>
              <a:rPr lang="hr-HR" sz="1400" b="1" u="sng" dirty="0">
                <a:solidFill>
                  <a:schemeClr val="accent3">
                    <a:lumMod val="50000"/>
                  </a:schemeClr>
                </a:solidFill>
                <a:latin typeface="+mn-lt"/>
                <a:cs typeface="Arial" panose="020B0604020202020204" pitchFamily="34" charset="0"/>
              </a:rPr>
              <a:t>plaćanje </a:t>
            </a:r>
            <a:endParaRPr lang="hr-HR" sz="1400" b="1" u="sng" dirty="0" smtClean="0">
              <a:solidFill>
                <a:schemeClr val="accent3">
                  <a:lumMod val="50000"/>
                </a:schemeClr>
              </a:solidFill>
              <a:latin typeface="+mn-lt"/>
              <a:cs typeface="Arial" panose="020B0604020202020204" pitchFamily="34" charset="0"/>
            </a:endParaRPr>
          </a:p>
          <a:p>
            <a:endParaRPr lang="hr-HR" sz="1400" b="1" dirty="0">
              <a:solidFill>
                <a:schemeClr val="accent3">
                  <a:lumMod val="50000"/>
                </a:schemeClr>
              </a:solidFill>
              <a:latin typeface="+mn-lt"/>
              <a:cs typeface="Arial" panose="020B0604020202020204" pitchFamily="34" charset="0"/>
            </a:endParaRPr>
          </a:p>
          <a:p>
            <a:pPr marL="342900" indent="-342900">
              <a:buFontTx/>
              <a:buChar char="-"/>
            </a:pPr>
            <a:r>
              <a:rPr lang="hr-HR" sz="1400" dirty="0" smtClean="0">
                <a:solidFill>
                  <a:schemeClr val="accent3">
                    <a:lumMod val="50000"/>
                  </a:schemeClr>
                </a:solidFill>
                <a:latin typeface="+mn-lt"/>
                <a:cs typeface="Arial" panose="020B0604020202020204" pitchFamily="34" charset="0"/>
              </a:rPr>
              <a:t>dodjelu </a:t>
            </a:r>
            <a:r>
              <a:rPr lang="hr-HR" sz="1400" dirty="0">
                <a:solidFill>
                  <a:schemeClr val="accent3">
                    <a:lumMod val="50000"/>
                  </a:schemeClr>
                </a:solidFill>
                <a:latin typeface="+mn-lt"/>
                <a:cs typeface="Arial" panose="020B0604020202020204" pitchFamily="34" charset="0"/>
              </a:rPr>
              <a:t>prava na plaćanja iz nacionalne rezerve i posebne </a:t>
            </a:r>
            <a:r>
              <a:rPr lang="hr-HR" sz="1400" dirty="0" smtClean="0">
                <a:solidFill>
                  <a:schemeClr val="accent3">
                    <a:lumMod val="50000"/>
                  </a:schemeClr>
                </a:solidFill>
                <a:latin typeface="+mn-lt"/>
                <a:cs typeface="Arial" panose="020B0604020202020204" pitchFamily="34" charset="0"/>
              </a:rPr>
              <a:t>nacionalne </a:t>
            </a:r>
            <a:r>
              <a:rPr lang="hr-HR" sz="1400" dirty="0">
                <a:solidFill>
                  <a:schemeClr val="accent3">
                    <a:lumMod val="50000"/>
                  </a:schemeClr>
                </a:solidFill>
                <a:latin typeface="+mn-lt"/>
                <a:cs typeface="Arial" panose="020B0604020202020204" pitchFamily="34" charset="0"/>
              </a:rPr>
              <a:t>rezerve </a:t>
            </a:r>
            <a:r>
              <a:rPr lang="hr-HR" sz="1400" dirty="0" smtClean="0">
                <a:solidFill>
                  <a:schemeClr val="accent3">
                    <a:lumMod val="50000"/>
                  </a:schemeClr>
                </a:solidFill>
                <a:latin typeface="+mn-lt"/>
                <a:cs typeface="Arial" panose="020B0604020202020204" pitchFamily="34" charset="0"/>
              </a:rPr>
              <a:t>za razminirano zemljište</a:t>
            </a:r>
          </a:p>
          <a:p>
            <a:r>
              <a:rPr lang="hr-HR" sz="1400" dirty="0" smtClean="0">
                <a:solidFill>
                  <a:schemeClr val="accent3">
                    <a:lumMod val="50000"/>
                  </a:schemeClr>
                </a:solidFill>
                <a:latin typeface="+mn-lt"/>
                <a:cs typeface="Arial" panose="020B0604020202020204" pitchFamily="34" charset="0"/>
              </a:rPr>
              <a:t> </a:t>
            </a:r>
            <a:endParaRPr lang="hr-HR" sz="1400" dirty="0">
              <a:solidFill>
                <a:schemeClr val="accent3">
                  <a:lumMod val="50000"/>
                </a:schemeClr>
              </a:solidFill>
              <a:latin typeface="+mn-lt"/>
              <a:cs typeface="Arial" panose="020B0604020202020204" pitchFamily="34" charset="0"/>
            </a:endParaRPr>
          </a:p>
          <a:p>
            <a:pPr marL="342900" indent="-342900">
              <a:buFontTx/>
              <a:buChar char="-"/>
            </a:pPr>
            <a:r>
              <a:rPr lang="hr-HR" sz="1400" dirty="0" smtClean="0">
                <a:solidFill>
                  <a:schemeClr val="accent3">
                    <a:lumMod val="50000"/>
                  </a:schemeClr>
                </a:solidFill>
                <a:latin typeface="+mn-lt"/>
                <a:cs typeface="Arial" panose="020B0604020202020204" pitchFamily="34" charset="0"/>
              </a:rPr>
              <a:t>aktiviranje </a:t>
            </a:r>
            <a:r>
              <a:rPr lang="hr-HR" sz="1400" dirty="0">
                <a:solidFill>
                  <a:schemeClr val="accent3">
                    <a:lumMod val="50000"/>
                  </a:schemeClr>
                </a:solidFill>
                <a:latin typeface="+mn-lt"/>
                <a:cs typeface="Arial" panose="020B0604020202020204" pitchFamily="34" charset="0"/>
              </a:rPr>
              <a:t>prava na plaćanje</a:t>
            </a:r>
            <a:r>
              <a:rPr lang="hr-HR" sz="1400" dirty="0" smtClean="0">
                <a:solidFill>
                  <a:schemeClr val="accent3">
                    <a:lumMod val="50000"/>
                  </a:schemeClr>
                </a:solidFill>
                <a:latin typeface="+mn-lt"/>
                <a:cs typeface="Arial" panose="020B0604020202020204" pitchFamily="34" charset="0"/>
              </a:rPr>
              <a:t>;</a:t>
            </a:r>
          </a:p>
          <a:p>
            <a:pPr marL="342900" indent="-342900">
              <a:buFontTx/>
              <a:buChar char="-"/>
            </a:pPr>
            <a:endParaRPr lang="hr-HR" sz="1400" u="sng" dirty="0">
              <a:solidFill>
                <a:schemeClr val="accent3">
                  <a:lumMod val="50000"/>
                </a:schemeClr>
              </a:solidFill>
              <a:latin typeface="+mn-lt"/>
              <a:cs typeface="Arial" panose="020B0604020202020204" pitchFamily="34" charset="0"/>
            </a:endParaRPr>
          </a:p>
          <a:p>
            <a:r>
              <a:rPr lang="hr-HR" sz="1400" b="1" u="sng" dirty="0">
                <a:solidFill>
                  <a:schemeClr val="accent3">
                    <a:lumMod val="50000"/>
                  </a:schemeClr>
                </a:solidFill>
                <a:latin typeface="+mn-lt"/>
                <a:cs typeface="Arial" panose="020B0604020202020204" pitchFamily="34" charset="0"/>
              </a:rPr>
              <a:t>2</a:t>
            </a:r>
            <a:r>
              <a:rPr lang="hr-HR" sz="1400" u="sng" dirty="0">
                <a:solidFill>
                  <a:schemeClr val="accent3">
                    <a:lumMod val="50000"/>
                  </a:schemeClr>
                </a:solidFill>
                <a:latin typeface="+mn-lt"/>
                <a:cs typeface="Arial" panose="020B0604020202020204" pitchFamily="34" charset="0"/>
              </a:rPr>
              <a:t>. </a:t>
            </a:r>
            <a:r>
              <a:rPr lang="hr-HR" sz="1400" b="1" u="sng" dirty="0">
                <a:solidFill>
                  <a:schemeClr val="accent3">
                    <a:lumMod val="50000"/>
                  </a:schemeClr>
                </a:solidFill>
                <a:latin typeface="+mn-lt"/>
                <a:cs typeface="Arial" panose="020B0604020202020204" pitchFamily="34" charset="0"/>
              </a:rPr>
              <a:t>plaćanje za poljoprivredne prakse korisne za klimu i </a:t>
            </a:r>
            <a:r>
              <a:rPr lang="hr-HR" sz="1400" b="1" u="sng" dirty="0" smtClean="0">
                <a:solidFill>
                  <a:schemeClr val="accent3">
                    <a:lumMod val="50000"/>
                  </a:schemeClr>
                </a:solidFill>
                <a:latin typeface="+mn-lt"/>
                <a:cs typeface="Arial" panose="020B0604020202020204" pitchFamily="34" charset="0"/>
              </a:rPr>
              <a:t>okoliš</a:t>
            </a:r>
          </a:p>
          <a:p>
            <a:r>
              <a:rPr lang="hr-HR" sz="1400" dirty="0">
                <a:solidFill>
                  <a:schemeClr val="accent3">
                    <a:lumMod val="50000"/>
                  </a:schemeClr>
                </a:solidFill>
                <a:latin typeface="+mn-lt"/>
                <a:cs typeface="Arial" panose="020B0604020202020204" pitchFamily="34" charset="0"/>
              </a:rPr>
              <a:t> </a:t>
            </a:r>
            <a:r>
              <a:rPr lang="hr-HR" sz="1400" dirty="0" smtClean="0">
                <a:solidFill>
                  <a:schemeClr val="accent3">
                    <a:lumMod val="50000"/>
                  </a:schemeClr>
                </a:solidFill>
                <a:latin typeface="+mn-lt"/>
                <a:cs typeface="Arial" panose="020B0604020202020204" pitchFamily="34" charset="0"/>
              </a:rPr>
              <a:t>   </a:t>
            </a:r>
            <a:r>
              <a:rPr lang="hr-HR" sz="1400" u="sng" dirty="0" smtClean="0">
                <a:solidFill>
                  <a:schemeClr val="accent3">
                    <a:lumMod val="50000"/>
                  </a:schemeClr>
                </a:solidFill>
                <a:latin typeface="+mn-lt"/>
                <a:cs typeface="Arial" panose="020B0604020202020204" pitchFamily="34" charset="0"/>
              </a:rPr>
              <a:t>(</a:t>
            </a:r>
            <a:r>
              <a:rPr lang="hr-HR" sz="1400" b="1" u="sng" dirty="0" smtClean="0">
                <a:solidFill>
                  <a:schemeClr val="accent3">
                    <a:lumMod val="50000"/>
                  </a:schemeClr>
                </a:solidFill>
                <a:latin typeface="+mn-lt"/>
                <a:cs typeface="Arial" panose="020B0604020202020204" pitchFamily="34" charset="0"/>
              </a:rPr>
              <a:t>zeleno plaćanje)</a:t>
            </a:r>
          </a:p>
          <a:p>
            <a:endParaRPr lang="hr-HR" sz="1400" b="1" u="sng" dirty="0">
              <a:solidFill>
                <a:schemeClr val="accent3">
                  <a:lumMod val="50000"/>
                </a:schemeClr>
              </a:solidFill>
              <a:latin typeface="+mn-lt"/>
              <a:cs typeface="Arial" panose="020B0604020202020204" pitchFamily="34" charset="0"/>
            </a:endParaRPr>
          </a:p>
          <a:p>
            <a:r>
              <a:rPr lang="hr-HR" sz="1400" u="sng" dirty="0" smtClean="0">
                <a:solidFill>
                  <a:schemeClr val="accent3">
                    <a:lumMod val="50000"/>
                  </a:schemeClr>
                </a:solidFill>
                <a:latin typeface="+mn-lt"/>
                <a:cs typeface="Arial" panose="020B0604020202020204" pitchFamily="34" charset="0"/>
              </a:rPr>
              <a:t>http</a:t>
            </a:r>
            <a:r>
              <a:rPr lang="hr-HR" sz="1400" u="sng" dirty="0">
                <a:solidFill>
                  <a:schemeClr val="accent3">
                    <a:lumMod val="50000"/>
                  </a:schemeClr>
                </a:solidFill>
                <a:latin typeface="+mn-lt"/>
                <a:cs typeface="Arial" panose="020B0604020202020204" pitchFamily="34" charset="0"/>
              </a:rPr>
              <a:t>://</a:t>
            </a:r>
            <a:r>
              <a:rPr lang="hr-HR" sz="1400" u="sng" dirty="0" smtClean="0">
                <a:solidFill>
                  <a:schemeClr val="accent3">
                    <a:lumMod val="50000"/>
                  </a:schemeClr>
                </a:solidFill>
                <a:latin typeface="+mn-lt"/>
                <a:cs typeface="Arial" panose="020B0604020202020204" pitchFamily="34" charset="0"/>
              </a:rPr>
              <a:t>www.apprrr.hr/</a:t>
            </a:r>
            <a:r>
              <a:rPr lang="hr-HR" sz="1400" u="sng" dirty="0" err="1" smtClean="0">
                <a:solidFill>
                  <a:schemeClr val="accent3">
                    <a:lumMod val="50000"/>
                  </a:schemeClr>
                </a:solidFill>
                <a:latin typeface="+mn-lt"/>
                <a:cs typeface="Arial" panose="020B0604020202020204" pitchFamily="34" charset="0"/>
              </a:rPr>
              <a:t>brosure</a:t>
            </a:r>
            <a:r>
              <a:rPr lang="hr-HR" sz="1400" u="sng" dirty="0" smtClean="0">
                <a:solidFill>
                  <a:schemeClr val="accent3">
                    <a:lumMod val="50000"/>
                  </a:schemeClr>
                </a:solidFill>
                <a:latin typeface="+mn-lt"/>
                <a:cs typeface="Arial" panose="020B0604020202020204" pitchFamily="34" charset="0"/>
              </a:rPr>
              <a:t>-4.aspx)</a:t>
            </a:r>
          </a:p>
          <a:p>
            <a:endParaRPr lang="hr-HR" sz="2400" u="sng" dirty="0" smtClean="0">
              <a:solidFill>
                <a:schemeClr val="accent3">
                  <a:lumMod val="50000"/>
                </a:schemeClr>
              </a:solidFill>
              <a:latin typeface="+mn-lt"/>
              <a:cs typeface="Arial" panose="020B0604020202020204" pitchFamily="34" charset="0"/>
            </a:endParaRPr>
          </a:p>
          <a:p>
            <a:endParaRPr lang="hr-HR" sz="2400" u="sng" dirty="0">
              <a:solidFill>
                <a:schemeClr val="accent3">
                  <a:lumMod val="50000"/>
                </a:schemeClr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800600" y="381000"/>
            <a:ext cx="4191000" cy="30777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/>
            <a:r>
              <a:rPr lang="hr-HR" sz="1400" dirty="0" err="1" smtClean="0">
                <a:solidFill>
                  <a:srgbClr val="77933C"/>
                </a:solidFill>
                <a:latin typeface="Calibri" pitchFamily="-65" charset="0"/>
              </a:rPr>
              <a:t>Agronet</a:t>
            </a:r>
            <a:r>
              <a:rPr lang="hr-HR" sz="1400" dirty="0" smtClean="0">
                <a:solidFill>
                  <a:srgbClr val="77933C"/>
                </a:solidFill>
                <a:latin typeface="Calibri" pitchFamily="-65" charset="0"/>
              </a:rPr>
              <a:t> 2016.</a:t>
            </a:r>
            <a:r>
              <a:rPr lang="en-US" sz="1400" dirty="0" smtClean="0">
                <a:solidFill>
                  <a:srgbClr val="77933C"/>
                </a:solidFill>
                <a:latin typeface="Calibri" pitchFamily="-65" charset="0"/>
              </a:rPr>
              <a:t>/ </a:t>
            </a:r>
            <a:r>
              <a:rPr lang="hr-HR" sz="1400" dirty="0" smtClean="0">
                <a:solidFill>
                  <a:srgbClr val="77933C"/>
                </a:solidFill>
                <a:latin typeface="Calibri" pitchFamily="-65" charset="0"/>
              </a:rPr>
              <a:t> Obrazac za podnošenje zahtjeva</a:t>
            </a:r>
            <a:endParaRPr lang="en-US" sz="1400" dirty="0">
              <a:latin typeface="Calibri" pitchFamily="-65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23528" y="1700808"/>
            <a:ext cx="8566894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hr-HR" sz="1400" dirty="0">
              <a:solidFill>
                <a:schemeClr val="dk1"/>
              </a:solidFill>
              <a:latin typeface="+mn-lt"/>
              <a:ea typeface="+mn-ea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2728813"/>
            <a:ext cx="3973736" cy="39737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4221088"/>
            <a:ext cx="2610734" cy="24482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412798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ubtitle 2"/>
          <p:cNvSpPr txBox="1">
            <a:spLocks/>
          </p:cNvSpPr>
          <p:nvPr/>
        </p:nvSpPr>
        <p:spPr>
          <a:xfrm>
            <a:off x="323528" y="1052736"/>
            <a:ext cx="8566894" cy="5688632"/>
          </a:xfrm>
          <a:prstGeom prst="rect">
            <a:avLst/>
          </a:prstGeom>
        </p:spPr>
        <p:txBody>
          <a:bodyPr>
            <a:normAutofit fontScale="85000" lnSpcReduction="20000"/>
          </a:bodyPr>
          <a:lstStyle/>
          <a:p>
            <a:pPr>
              <a:spcBef>
                <a:spcPct val="20000"/>
              </a:spcBef>
              <a:buFont typeface="Arial" charset="0"/>
              <a:buNone/>
            </a:pPr>
            <a:endParaRPr lang="hr-HR" sz="2400" dirty="0" smtClean="0">
              <a:solidFill>
                <a:schemeClr val="accent3">
                  <a:lumMod val="50000"/>
                </a:schemeClr>
              </a:solidFill>
              <a:latin typeface="Calibri" pitchFamily="-65" charset="0"/>
            </a:endParaRPr>
          </a:p>
          <a:p>
            <a:r>
              <a:rPr lang="hr-HR" sz="2300" b="1" dirty="0">
                <a:solidFill>
                  <a:schemeClr val="accent3">
                    <a:lumMod val="50000"/>
                  </a:schemeClr>
                </a:solidFill>
                <a:latin typeface="+mn-lt"/>
                <a:cs typeface="Arial" panose="020B0604020202020204" pitchFamily="34" charset="0"/>
              </a:rPr>
              <a:t>Jedinstveni zahtjev za 2016. godinu</a:t>
            </a:r>
          </a:p>
          <a:p>
            <a:endParaRPr lang="hr-HR" sz="1600" dirty="0">
              <a:solidFill>
                <a:schemeClr val="accent3">
                  <a:lumMod val="50000"/>
                </a:schemeClr>
              </a:solidFill>
            </a:endParaRPr>
          </a:p>
          <a:p>
            <a:r>
              <a:rPr lang="hr-HR" sz="1600" b="1" u="sng" dirty="0">
                <a:solidFill>
                  <a:schemeClr val="accent3">
                    <a:lumMod val="50000"/>
                  </a:schemeClr>
                </a:solidFill>
                <a:cs typeface="Arial" panose="020B0604020202020204" pitchFamily="34" charset="0"/>
              </a:rPr>
              <a:t>3. preraspodijeljeno plaćanje;</a:t>
            </a:r>
          </a:p>
          <a:p>
            <a:endParaRPr lang="hr-HR" sz="1600" u="sng" dirty="0">
              <a:solidFill>
                <a:schemeClr val="accent3">
                  <a:lumMod val="50000"/>
                </a:schemeClr>
              </a:solidFill>
              <a:cs typeface="Arial" panose="020B0604020202020204" pitchFamily="34" charset="0"/>
            </a:endParaRPr>
          </a:p>
          <a:p>
            <a:r>
              <a:rPr lang="hr-HR" sz="1600" b="1" u="sng" dirty="0">
                <a:solidFill>
                  <a:schemeClr val="accent3">
                    <a:lumMod val="50000"/>
                  </a:schemeClr>
                </a:solidFill>
                <a:cs typeface="Arial" panose="020B0604020202020204" pitchFamily="34" charset="0"/>
              </a:rPr>
              <a:t>4. plaćanje za mlade poljoprivrednike;</a:t>
            </a:r>
          </a:p>
          <a:p>
            <a:endParaRPr lang="hr-HR" sz="1600" u="sng" dirty="0">
              <a:solidFill>
                <a:schemeClr val="accent3">
                  <a:lumMod val="50000"/>
                </a:schemeClr>
              </a:solidFill>
              <a:cs typeface="Arial" panose="020B0604020202020204" pitchFamily="34" charset="0"/>
            </a:endParaRPr>
          </a:p>
          <a:p>
            <a:r>
              <a:rPr lang="hr-HR" sz="1600" b="1" u="sng" dirty="0">
                <a:solidFill>
                  <a:schemeClr val="accent3">
                    <a:lumMod val="50000"/>
                  </a:schemeClr>
                </a:solidFill>
                <a:cs typeface="Arial" panose="020B0604020202020204" pitchFamily="34" charset="0"/>
              </a:rPr>
              <a:t>5. program za male poljoprivrednike;</a:t>
            </a:r>
          </a:p>
          <a:p>
            <a:endParaRPr lang="hr-HR" sz="1600" b="1" u="sng" dirty="0">
              <a:solidFill>
                <a:schemeClr val="accent3">
                  <a:lumMod val="50000"/>
                </a:schemeClr>
              </a:solidFill>
              <a:cs typeface="Arial" panose="020B0604020202020204" pitchFamily="34" charset="0"/>
            </a:endParaRPr>
          </a:p>
          <a:p>
            <a:r>
              <a:rPr lang="hr-HR" sz="1600" b="1" u="sng" dirty="0">
                <a:solidFill>
                  <a:schemeClr val="accent3">
                    <a:lumMod val="50000"/>
                  </a:schemeClr>
                </a:solidFill>
                <a:cs typeface="Arial" panose="020B0604020202020204" pitchFamily="34" charset="0"/>
              </a:rPr>
              <a:t>6. proizvodno vezanu potporu za</a:t>
            </a:r>
            <a:r>
              <a:rPr lang="hr-HR" sz="1600" b="1" u="sng" dirty="0" smtClean="0">
                <a:solidFill>
                  <a:schemeClr val="accent3">
                    <a:lumMod val="50000"/>
                  </a:schemeClr>
                </a:solidFill>
                <a:cs typeface="Arial" panose="020B0604020202020204" pitchFamily="34" charset="0"/>
              </a:rPr>
              <a:t>:</a:t>
            </a:r>
            <a:r>
              <a:rPr lang="hr-HR" sz="1600" dirty="0" smtClean="0">
                <a:cs typeface="Arial" panose="020B0604020202020204" pitchFamily="34" charset="0"/>
              </a:rPr>
              <a:t>		</a:t>
            </a:r>
            <a:r>
              <a:rPr lang="hr-HR" sz="1600" b="1" dirty="0" smtClean="0">
                <a:cs typeface="Arial" panose="020B0604020202020204" pitchFamily="34" charset="0"/>
              </a:rPr>
              <a:t>- </a:t>
            </a:r>
            <a:r>
              <a:rPr lang="hr-HR" sz="1600" b="1" dirty="0">
                <a:cs typeface="Arial" panose="020B0604020202020204" pitchFamily="34" charset="0"/>
              </a:rPr>
              <a:t>krave u proizvodnji mlijeka,</a:t>
            </a:r>
          </a:p>
          <a:p>
            <a:pPr lvl="6"/>
            <a:r>
              <a:rPr lang="hr-HR" sz="1600" b="1" dirty="0" smtClean="0">
                <a:cs typeface="Arial" panose="020B0604020202020204" pitchFamily="34" charset="0"/>
              </a:rPr>
              <a:t>	- </a:t>
            </a:r>
            <a:r>
              <a:rPr lang="hr-HR" sz="1600" b="1" dirty="0">
                <a:cs typeface="Arial" panose="020B0604020202020204" pitchFamily="34" charset="0"/>
              </a:rPr>
              <a:t>tov junadi,	</a:t>
            </a:r>
          </a:p>
          <a:p>
            <a:pPr lvl="6"/>
            <a:r>
              <a:rPr lang="hr-HR" sz="1600" b="1" dirty="0">
                <a:cs typeface="Arial" panose="020B0604020202020204" pitchFamily="34" charset="0"/>
              </a:rPr>
              <a:t>	- ovce i koze,</a:t>
            </a:r>
          </a:p>
          <a:p>
            <a:pPr lvl="6"/>
            <a:r>
              <a:rPr lang="hr-HR" sz="1600" b="1" dirty="0">
                <a:cs typeface="Arial" panose="020B0604020202020204" pitchFamily="34" charset="0"/>
              </a:rPr>
              <a:t>	- krave dojilje,</a:t>
            </a:r>
          </a:p>
          <a:p>
            <a:pPr lvl="6"/>
            <a:r>
              <a:rPr lang="hr-HR" sz="1600" b="1" dirty="0">
                <a:cs typeface="Arial" panose="020B0604020202020204" pitchFamily="34" charset="0"/>
              </a:rPr>
              <a:t>	- povrće (osim krumpira),</a:t>
            </a:r>
          </a:p>
          <a:p>
            <a:pPr lvl="6"/>
            <a:r>
              <a:rPr lang="hr-HR" sz="1600" b="1" dirty="0">
                <a:cs typeface="Arial" panose="020B0604020202020204" pitchFamily="34" charset="0"/>
              </a:rPr>
              <a:t>	- voće (osim maslina),</a:t>
            </a:r>
          </a:p>
          <a:p>
            <a:pPr lvl="6"/>
            <a:r>
              <a:rPr lang="hr-HR" sz="1600" b="1" dirty="0">
                <a:cs typeface="Arial" panose="020B0604020202020204" pitchFamily="34" charset="0"/>
              </a:rPr>
              <a:t>	- šećernu repu,</a:t>
            </a:r>
          </a:p>
          <a:p>
            <a:pPr lvl="6"/>
            <a:r>
              <a:rPr lang="hr-HR" sz="1600" b="1" dirty="0">
                <a:cs typeface="Arial" panose="020B0604020202020204" pitchFamily="34" charset="0"/>
              </a:rPr>
              <a:t>	- proteinske krmne kulture; </a:t>
            </a:r>
          </a:p>
          <a:p>
            <a:pPr>
              <a:lnSpc>
                <a:spcPct val="80000"/>
              </a:lnSpc>
            </a:pPr>
            <a:r>
              <a:rPr lang="hr-HR" sz="1600" b="1" dirty="0" smtClean="0">
                <a:solidFill>
                  <a:schemeClr val="accent3">
                    <a:lumMod val="50000"/>
                  </a:schemeClr>
                </a:solidFill>
              </a:rPr>
              <a:t>7</a:t>
            </a:r>
            <a:r>
              <a:rPr lang="hr-HR" sz="1600" b="1" u="sng" dirty="0">
                <a:solidFill>
                  <a:schemeClr val="accent3">
                    <a:lumMod val="50000"/>
                  </a:schemeClr>
                </a:solidFill>
              </a:rPr>
              <a:t>. plaćanja za mjere državne potpore</a:t>
            </a:r>
            <a:r>
              <a:rPr lang="hr-HR" sz="1600" b="1" u="sng" dirty="0" smtClean="0">
                <a:solidFill>
                  <a:schemeClr val="accent3">
                    <a:lumMod val="50000"/>
                  </a:schemeClr>
                </a:solidFill>
              </a:rPr>
              <a:t>:</a:t>
            </a:r>
          </a:p>
          <a:p>
            <a:pPr>
              <a:lnSpc>
                <a:spcPct val="80000"/>
              </a:lnSpc>
            </a:pPr>
            <a:endParaRPr lang="hr-HR" sz="1600" b="1" u="sng" dirty="0" smtClean="0">
              <a:solidFill>
                <a:schemeClr val="accent3">
                  <a:lumMod val="50000"/>
                </a:schemeClr>
              </a:solidFill>
            </a:endParaRPr>
          </a:p>
          <a:p>
            <a:pPr>
              <a:lnSpc>
                <a:spcPct val="80000"/>
              </a:lnSpc>
            </a:pPr>
            <a:endParaRPr lang="hr-HR" sz="1600" b="1" dirty="0"/>
          </a:p>
          <a:p>
            <a:pPr>
              <a:lnSpc>
                <a:spcPct val="80000"/>
              </a:lnSpc>
            </a:pPr>
            <a:r>
              <a:rPr lang="hr-HR" sz="1600" b="1" i="1" dirty="0" smtClean="0">
                <a:solidFill>
                  <a:schemeClr val="accent3">
                    <a:lumMod val="75000"/>
                  </a:schemeClr>
                </a:solidFill>
              </a:rPr>
              <a:t>- plaćanja </a:t>
            </a:r>
            <a:r>
              <a:rPr lang="hr-HR" sz="1600" b="1" i="1" dirty="0">
                <a:solidFill>
                  <a:schemeClr val="accent3">
                    <a:lumMod val="75000"/>
                  </a:schemeClr>
                </a:solidFill>
              </a:rPr>
              <a:t>u iznimno osjetljivim sektorima </a:t>
            </a:r>
            <a:r>
              <a:rPr lang="hr-HR" sz="1600" b="1" i="1" dirty="0" smtClean="0">
                <a:solidFill>
                  <a:schemeClr val="accent3">
                    <a:lumMod val="75000"/>
                  </a:schemeClr>
                </a:solidFill>
              </a:rPr>
              <a:t>za:</a:t>
            </a:r>
          </a:p>
          <a:p>
            <a:pPr marL="3943350" lvl="8" indent="-285750">
              <a:lnSpc>
                <a:spcPct val="80000"/>
              </a:lnSpc>
              <a:buFontTx/>
              <a:buChar char="-"/>
            </a:pPr>
            <a:endParaRPr lang="hr-HR" sz="1600" b="1" i="1" dirty="0" smtClean="0"/>
          </a:p>
          <a:p>
            <a:pPr marL="3943350" lvl="8" indent="-285750">
              <a:lnSpc>
                <a:spcPct val="80000"/>
              </a:lnSpc>
              <a:buFontTx/>
              <a:buChar char="-"/>
            </a:pPr>
            <a:r>
              <a:rPr lang="hr-HR" sz="1600" b="1" dirty="0" smtClean="0">
                <a:cs typeface="Arial" panose="020B0604020202020204" pitchFamily="34" charset="0"/>
              </a:rPr>
              <a:t>maslinovo ulje,</a:t>
            </a:r>
          </a:p>
          <a:p>
            <a:pPr marL="3943350" lvl="8" indent="-285750">
              <a:lnSpc>
                <a:spcPct val="80000"/>
              </a:lnSpc>
              <a:buFontTx/>
              <a:buChar char="-"/>
            </a:pPr>
            <a:endParaRPr lang="hr-HR" sz="1600" b="1" dirty="0" smtClean="0">
              <a:cs typeface="Arial" panose="020B0604020202020204" pitchFamily="34" charset="0"/>
            </a:endParaRPr>
          </a:p>
          <a:p>
            <a:pPr marL="3943350" lvl="8" indent="-285750">
              <a:lnSpc>
                <a:spcPct val="80000"/>
              </a:lnSpc>
              <a:buFontTx/>
              <a:buChar char="-"/>
            </a:pPr>
            <a:r>
              <a:rPr lang="hr-HR" sz="1600" b="1" dirty="0" smtClean="0">
                <a:cs typeface="Arial" panose="020B0604020202020204" pitchFamily="34" charset="0"/>
              </a:rPr>
              <a:t>duhan,</a:t>
            </a:r>
          </a:p>
          <a:p>
            <a:pPr marL="3943350" lvl="8" indent="-285750">
              <a:lnSpc>
                <a:spcPct val="80000"/>
              </a:lnSpc>
              <a:buFontTx/>
              <a:buChar char="-"/>
            </a:pPr>
            <a:endParaRPr lang="hr-HR" sz="1600" b="1" dirty="0" smtClean="0">
              <a:cs typeface="Arial" panose="020B0604020202020204" pitchFamily="34" charset="0"/>
            </a:endParaRPr>
          </a:p>
          <a:p>
            <a:pPr marL="3943350" lvl="8" indent="-285750">
              <a:lnSpc>
                <a:spcPct val="80000"/>
              </a:lnSpc>
              <a:buFontTx/>
              <a:buChar char="-"/>
            </a:pPr>
            <a:r>
              <a:rPr lang="hr-HR" sz="1600" b="1" dirty="0" smtClean="0">
                <a:cs typeface="Arial" panose="020B0604020202020204" pitchFamily="34" charset="0"/>
              </a:rPr>
              <a:t>mliječne </a:t>
            </a:r>
            <a:r>
              <a:rPr lang="hr-HR" sz="1600" b="1" dirty="0">
                <a:cs typeface="Arial" panose="020B0604020202020204" pitchFamily="34" charset="0"/>
              </a:rPr>
              <a:t>krave</a:t>
            </a:r>
            <a:r>
              <a:rPr lang="hr-HR" sz="1600" b="1" dirty="0" smtClean="0">
                <a:cs typeface="Arial" panose="020B0604020202020204" pitchFamily="34" charset="0"/>
              </a:rPr>
              <a:t>, </a:t>
            </a:r>
          </a:p>
          <a:p>
            <a:pPr marL="3943350" lvl="8" indent="-285750">
              <a:lnSpc>
                <a:spcPct val="80000"/>
              </a:lnSpc>
              <a:buFontTx/>
              <a:buChar char="-"/>
            </a:pPr>
            <a:endParaRPr lang="hr-HR" sz="1600" b="1" dirty="0" smtClean="0">
              <a:cs typeface="Arial" panose="020B0604020202020204" pitchFamily="34" charset="0"/>
            </a:endParaRPr>
          </a:p>
          <a:p>
            <a:pPr marL="3943350" lvl="8" indent="-285750">
              <a:lnSpc>
                <a:spcPct val="80000"/>
              </a:lnSpc>
              <a:buFontTx/>
              <a:buChar char="-"/>
            </a:pPr>
            <a:r>
              <a:rPr lang="hr-HR" sz="1600" b="1" dirty="0" smtClean="0">
                <a:cs typeface="Arial" panose="020B0604020202020204" pitchFamily="34" charset="0"/>
              </a:rPr>
              <a:t>rasplodne </a:t>
            </a:r>
            <a:r>
              <a:rPr lang="hr-HR" sz="1600" b="1" dirty="0">
                <a:cs typeface="Arial" panose="020B0604020202020204" pitchFamily="34" charset="0"/>
              </a:rPr>
              <a:t>krmače;</a:t>
            </a:r>
          </a:p>
          <a:p>
            <a:pPr marL="285750" indent="-285750">
              <a:lnSpc>
                <a:spcPct val="80000"/>
              </a:lnSpc>
              <a:buFontTx/>
              <a:buChar char="-"/>
            </a:pPr>
            <a:endParaRPr lang="hr-HR" sz="1600" b="1" dirty="0" smtClean="0"/>
          </a:p>
          <a:p>
            <a:pPr marL="285750" indent="-285750">
              <a:lnSpc>
                <a:spcPct val="80000"/>
              </a:lnSpc>
              <a:buFontTx/>
              <a:buChar char="-"/>
            </a:pPr>
            <a:endParaRPr lang="hr-HR" sz="1600" b="1" dirty="0" smtClean="0"/>
          </a:p>
          <a:p>
            <a:pPr>
              <a:lnSpc>
                <a:spcPct val="80000"/>
              </a:lnSpc>
            </a:pPr>
            <a:r>
              <a:rPr lang="hr-HR" sz="1600" b="1" i="1" dirty="0" smtClean="0">
                <a:solidFill>
                  <a:schemeClr val="accent3">
                    <a:lumMod val="75000"/>
                  </a:schemeClr>
                </a:solidFill>
              </a:rPr>
              <a:t>- potpora za IAKS mjere ruralnog razvoja financirane iz državnog proračuna, za: </a:t>
            </a:r>
            <a:endParaRPr lang="hr-HR" sz="1600" b="1" i="1" dirty="0">
              <a:solidFill>
                <a:schemeClr val="accent3">
                  <a:lumMod val="75000"/>
                </a:schemeClr>
              </a:solidFill>
            </a:endParaRPr>
          </a:p>
          <a:p>
            <a:pPr>
              <a:lnSpc>
                <a:spcPct val="80000"/>
              </a:lnSpc>
            </a:pPr>
            <a:endParaRPr lang="hr-HR" sz="1600" b="1" dirty="0" smtClean="0"/>
          </a:p>
          <a:p>
            <a:pPr marL="285750" indent="-285750">
              <a:lnSpc>
                <a:spcPct val="80000"/>
              </a:lnSpc>
              <a:buFontTx/>
              <a:buChar char="-"/>
            </a:pPr>
            <a:r>
              <a:rPr lang="hr-HR" sz="1600" b="1" dirty="0" smtClean="0"/>
              <a:t>očuvanje </a:t>
            </a:r>
            <a:r>
              <a:rPr lang="hr-HR" sz="1600" b="1" dirty="0"/>
              <a:t>izvornih i zaštićenih vrsta i </a:t>
            </a:r>
            <a:r>
              <a:rPr lang="hr-HR" sz="1600" b="1" dirty="0" err="1"/>
              <a:t>kultivara</a:t>
            </a:r>
            <a:r>
              <a:rPr lang="hr-HR" sz="1600" b="1" dirty="0"/>
              <a:t> poljoprivrednog bilja</a:t>
            </a:r>
            <a:r>
              <a:rPr lang="hr-HR" sz="1600" b="1" dirty="0" smtClean="0"/>
              <a:t>;</a:t>
            </a:r>
            <a:endParaRPr lang="en-US" sz="1600" b="1" dirty="0">
              <a:solidFill>
                <a:schemeClr val="accent3">
                  <a:lumMod val="50000"/>
                </a:schemeClr>
              </a:solidFill>
              <a:latin typeface="Calibri" pitchFamily="-65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800600" y="381000"/>
            <a:ext cx="4191000" cy="30777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/>
            <a:r>
              <a:rPr lang="hr-HR" sz="1400" dirty="0" err="1" smtClean="0">
                <a:solidFill>
                  <a:srgbClr val="77933C"/>
                </a:solidFill>
                <a:latin typeface="Calibri" pitchFamily="-65" charset="0"/>
              </a:rPr>
              <a:t>Agronet</a:t>
            </a:r>
            <a:r>
              <a:rPr lang="hr-HR" sz="1400" dirty="0" smtClean="0">
                <a:solidFill>
                  <a:srgbClr val="77933C"/>
                </a:solidFill>
                <a:latin typeface="Calibri" pitchFamily="-65" charset="0"/>
              </a:rPr>
              <a:t> 2016.</a:t>
            </a:r>
            <a:r>
              <a:rPr lang="en-US" sz="1400" dirty="0" smtClean="0">
                <a:solidFill>
                  <a:srgbClr val="77933C"/>
                </a:solidFill>
                <a:latin typeface="Calibri" pitchFamily="-65" charset="0"/>
              </a:rPr>
              <a:t>/ </a:t>
            </a:r>
            <a:r>
              <a:rPr lang="hr-HR" sz="1400" dirty="0" smtClean="0">
                <a:solidFill>
                  <a:srgbClr val="77933C"/>
                </a:solidFill>
                <a:latin typeface="Calibri" pitchFamily="-65" charset="0"/>
              </a:rPr>
              <a:t> Obrazac za podnošenje zahtjeva</a:t>
            </a:r>
            <a:endParaRPr lang="en-US" sz="1400" dirty="0">
              <a:latin typeface="Calibri" pitchFamily="-65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23528" y="1700808"/>
            <a:ext cx="8566894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hr-HR" sz="1400" dirty="0">
              <a:solidFill>
                <a:schemeClr val="dk1"/>
              </a:solidFill>
              <a:latin typeface="+mn-lt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17035763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ubtitle 2"/>
          <p:cNvSpPr txBox="1">
            <a:spLocks/>
          </p:cNvSpPr>
          <p:nvPr/>
        </p:nvSpPr>
        <p:spPr>
          <a:xfrm>
            <a:off x="107504" y="1042393"/>
            <a:ext cx="8782918" cy="5815607"/>
          </a:xfrm>
          <a:prstGeom prst="rect">
            <a:avLst/>
          </a:prstGeom>
        </p:spPr>
        <p:txBody>
          <a:bodyPr>
            <a:normAutofit fontScale="55000" lnSpcReduction="20000"/>
          </a:bodyPr>
          <a:lstStyle/>
          <a:p>
            <a:r>
              <a:rPr lang="hr-HR" sz="4200" b="1" dirty="0">
                <a:solidFill>
                  <a:schemeClr val="accent3">
                    <a:lumMod val="50000"/>
                  </a:schemeClr>
                </a:solidFill>
                <a:latin typeface="+mn-lt"/>
                <a:cs typeface="Arial" panose="020B0604020202020204" pitchFamily="34" charset="0"/>
              </a:rPr>
              <a:t>Jedinstveni zahtjev za 2016. godinu</a:t>
            </a:r>
          </a:p>
          <a:p>
            <a:endParaRPr lang="hr-HR" sz="3800" b="1" u="sng" dirty="0" smtClean="0">
              <a:solidFill>
                <a:schemeClr val="accent3">
                  <a:lumMod val="50000"/>
                </a:schemeClr>
              </a:solidFill>
              <a:latin typeface="Calibri" pitchFamily="-65" charset="0"/>
            </a:endParaRPr>
          </a:p>
          <a:p>
            <a:r>
              <a:rPr lang="hr-HR" sz="2500" b="1" u="sng" dirty="0">
                <a:solidFill>
                  <a:schemeClr val="accent3">
                    <a:lumMod val="50000"/>
                  </a:schemeClr>
                </a:solidFill>
              </a:rPr>
              <a:t>8. plaćanja za IAKS mjere ruralnog razvoja </a:t>
            </a:r>
            <a:r>
              <a:rPr lang="hr-HR" sz="2500" b="1" u="sng" dirty="0" smtClean="0">
                <a:solidFill>
                  <a:schemeClr val="accent3">
                    <a:lumMod val="50000"/>
                  </a:schemeClr>
                </a:solidFill>
              </a:rPr>
              <a:t>(predviđene </a:t>
            </a:r>
            <a:r>
              <a:rPr lang="hr-HR" sz="2500" b="1" u="sng" dirty="0">
                <a:solidFill>
                  <a:schemeClr val="accent3">
                    <a:lumMod val="50000"/>
                  </a:schemeClr>
                </a:solidFill>
              </a:rPr>
              <a:t>Programom ruralnog </a:t>
            </a:r>
            <a:r>
              <a:rPr lang="hr-HR" sz="2500" b="1" u="sng" dirty="0" smtClean="0">
                <a:solidFill>
                  <a:schemeClr val="accent3">
                    <a:lumMod val="50000"/>
                  </a:schemeClr>
                </a:solidFill>
              </a:rPr>
              <a:t>razvoja):</a:t>
            </a:r>
          </a:p>
          <a:p>
            <a:endParaRPr lang="hr-HR" sz="2400" b="1" u="sng" dirty="0" smtClean="0"/>
          </a:p>
          <a:p>
            <a:endParaRPr lang="hr-HR" sz="2400" b="1" dirty="0"/>
          </a:p>
          <a:p>
            <a:r>
              <a:rPr lang="hr-HR" sz="2400" b="1" dirty="0" smtClean="0"/>
              <a:t>		</a:t>
            </a:r>
            <a:r>
              <a:rPr lang="hr-HR" sz="2400" b="1" dirty="0" smtClean="0">
                <a:solidFill>
                  <a:schemeClr val="accent6">
                    <a:lumMod val="75000"/>
                  </a:schemeClr>
                </a:solidFill>
              </a:rPr>
              <a:t>Mjera </a:t>
            </a:r>
            <a:r>
              <a:rPr lang="hr-HR" sz="2400" b="1" dirty="0">
                <a:solidFill>
                  <a:schemeClr val="accent6">
                    <a:lumMod val="75000"/>
                  </a:schemeClr>
                </a:solidFill>
              </a:rPr>
              <a:t>10 Poljoprivreda, okoliš i klimatske </a:t>
            </a:r>
            <a:r>
              <a:rPr lang="hr-HR" sz="2400" b="1" dirty="0" smtClean="0">
                <a:solidFill>
                  <a:schemeClr val="accent6">
                    <a:lumMod val="75000"/>
                  </a:schemeClr>
                </a:solidFill>
              </a:rPr>
              <a:t>promjene</a:t>
            </a:r>
          </a:p>
          <a:p>
            <a:endParaRPr lang="hr-HR" sz="2400" b="1" dirty="0"/>
          </a:p>
          <a:p>
            <a:r>
              <a:rPr lang="hr-HR" sz="2400" dirty="0" smtClean="0"/>
              <a:t>	</a:t>
            </a:r>
            <a:r>
              <a:rPr lang="hr-HR" sz="2400" u="sng" dirty="0" smtClean="0"/>
              <a:t>10.1</a:t>
            </a:r>
            <a:r>
              <a:rPr lang="hr-HR" sz="2400" u="sng" dirty="0"/>
              <a:t>. Plaćanja obveza povezanih s poljoprivredom, okolišem i klimatskim promjenama</a:t>
            </a:r>
            <a:r>
              <a:rPr lang="hr-HR" sz="2400" u="sng" dirty="0" smtClean="0"/>
              <a:t>:</a:t>
            </a:r>
          </a:p>
          <a:p>
            <a:endParaRPr lang="hr-HR" sz="2400" u="sng" dirty="0" smtClean="0"/>
          </a:p>
          <a:p>
            <a:r>
              <a:rPr lang="hr-HR" sz="2400" dirty="0" smtClean="0"/>
              <a:t> 	10.1.1</a:t>
            </a:r>
            <a:r>
              <a:rPr lang="hr-HR" sz="2400" dirty="0"/>
              <a:t>. Obrada tla i sjetva na terenu s nagibom za oranične jednogodišnje </a:t>
            </a:r>
            <a:r>
              <a:rPr lang="hr-HR" sz="2400" dirty="0" smtClean="0"/>
              <a:t>kulture (OTSN)</a:t>
            </a:r>
            <a:endParaRPr lang="hr-HR" sz="2400" dirty="0"/>
          </a:p>
          <a:p>
            <a:r>
              <a:rPr lang="hr-HR" sz="2400" dirty="0" smtClean="0"/>
              <a:t>	10.1.2</a:t>
            </a:r>
            <a:r>
              <a:rPr lang="hr-HR" sz="2400" dirty="0"/>
              <a:t>. </a:t>
            </a:r>
            <a:r>
              <a:rPr lang="hr-HR" sz="2400" dirty="0" err="1"/>
              <a:t>Zatravnjivanje</a:t>
            </a:r>
            <a:r>
              <a:rPr lang="hr-HR" sz="2400" dirty="0"/>
              <a:t> trajnih </a:t>
            </a:r>
            <a:r>
              <a:rPr lang="hr-HR" sz="2400" dirty="0" smtClean="0"/>
              <a:t>nasada (ZTN)</a:t>
            </a:r>
          </a:p>
          <a:p>
            <a:r>
              <a:rPr lang="hr-HR" sz="2400" dirty="0" smtClean="0"/>
              <a:t>	10.1.3. Očuvanje travnjaka velike prirodne vrijednosti (TVPV)</a:t>
            </a:r>
          </a:p>
          <a:p>
            <a:r>
              <a:rPr lang="hr-HR" sz="2400" dirty="0" smtClean="0"/>
              <a:t>	10.1.4. Pilot mjera za zaštitu kosca (</a:t>
            </a:r>
            <a:r>
              <a:rPr lang="hr-HR" sz="2400" dirty="0" err="1" smtClean="0"/>
              <a:t>Crex</a:t>
            </a:r>
            <a:r>
              <a:rPr lang="hr-HR" sz="2400" dirty="0" smtClean="0"/>
              <a:t> </a:t>
            </a:r>
            <a:r>
              <a:rPr lang="hr-HR" sz="2400" dirty="0" err="1" smtClean="0"/>
              <a:t>crex</a:t>
            </a:r>
            <a:r>
              <a:rPr lang="hr-HR" sz="2400" dirty="0" smtClean="0"/>
              <a:t>) (ZK)</a:t>
            </a:r>
          </a:p>
          <a:p>
            <a:r>
              <a:rPr lang="hr-HR" sz="2400" dirty="0" smtClean="0"/>
              <a:t>	10.1.5</a:t>
            </a:r>
            <a:r>
              <a:rPr lang="hr-HR" sz="2400" dirty="0"/>
              <a:t>. Pilot mjera za zaštitu </a:t>
            </a:r>
            <a:r>
              <a:rPr lang="hr-HR" sz="2400" dirty="0" smtClean="0"/>
              <a:t>leptira (ZL)</a:t>
            </a:r>
            <a:endParaRPr lang="hr-HR" sz="2400" dirty="0"/>
          </a:p>
          <a:p>
            <a:r>
              <a:rPr lang="hr-HR" sz="2400" dirty="0" smtClean="0"/>
              <a:t>	10.1.6</a:t>
            </a:r>
            <a:r>
              <a:rPr lang="hr-HR" sz="2400" dirty="0"/>
              <a:t>. Uspostava poljskih  </a:t>
            </a:r>
            <a:r>
              <a:rPr lang="hr-HR" sz="2400" dirty="0" smtClean="0"/>
              <a:t>traka</a:t>
            </a:r>
            <a:r>
              <a:rPr lang="hr-HR" sz="2400" dirty="0"/>
              <a:t> </a:t>
            </a:r>
            <a:r>
              <a:rPr lang="hr-HR" sz="2400" dirty="0" smtClean="0"/>
              <a:t>(PT)</a:t>
            </a:r>
            <a:endParaRPr lang="hr-HR" sz="2400" dirty="0"/>
          </a:p>
          <a:p>
            <a:r>
              <a:rPr lang="hr-HR" sz="2400" dirty="0" smtClean="0"/>
              <a:t> 	10.1.7</a:t>
            </a:r>
            <a:r>
              <a:rPr lang="hr-HR" sz="2400" dirty="0"/>
              <a:t>. Održavanje ekstenzivnih </a:t>
            </a:r>
            <a:r>
              <a:rPr lang="hr-HR" sz="2400" dirty="0" smtClean="0"/>
              <a:t>voćnjaka</a:t>
            </a:r>
            <a:r>
              <a:rPr lang="hr-HR" sz="2400" dirty="0"/>
              <a:t> </a:t>
            </a:r>
            <a:r>
              <a:rPr lang="hr-HR" sz="2400" dirty="0" smtClean="0"/>
              <a:t>(EV)</a:t>
            </a:r>
            <a:endParaRPr lang="hr-HR" sz="2400" dirty="0"/>
          </a:p>
          <a:p>
            <a:r>
              <a:rPr lang="hr-HR" sz="2400" dirty="0" smtClean="0"/>
              <a:t>	10.1.8</a:t>
            </a:r>
            <a:r>
              <a:rPr lang="hr-HR" sz="2400" dirty="0"/>
              <a:t>. Održavanje ekstenzivnih </a:t>
            </a:r>
            <a:r>
              <a:rPr lang="hr-HR" sz="2400" dirty="0" smtClean="0"/>
              <a:t>maslinika (EM)</a:t>
            </a:r>
            <a:endParaRPr lang="hr-HR" sz="2400" dirty="0"/>
          </a:p>
          <a:p>
            <a:r>
              <a:rPr lang="hr-HR" sz="2400" dirty="0" smtClean="0"/>
              <a:t>          10.1.9</a:t>
            </a:r>
            <a:r>
              <a:rPr lang="hr-HR" sz="2400" dirty="0"/>
              <a:t>. Očuvanje ugroženih izvornih i zaštićenih pasmina domaćih </a:t>
            </a:r>
            <a:r>
              <a:rPr lang="hr-HR" sz="2400" dirty="0" smtClean="0"/>
              <a:t>životinja</a:t>
            </a:r>
            <a:r>
              <a:rPr lang="hr-HR" sz="2400" dirty="0"/>
              <a:t> </a:t>
            </a:r>
            <a:r>
              <a:rPr lang="hr-HR" sz="2400" dirty="0" smtClean="0"/>
              <a:t>(IZP)</a:t>
            </a:r>
          </a:p>
          <a:p>
            <a:pPr marL="342900" indent="-342900">
              <a:buFontTx/>
              <a:buChar char="-"/>
            </a:pPr>
            <a:endParaRPr lang="hr-HR" sz="2400" dirty="0"/>
          </a:p>
          <a:p>
            <a:r>
              <a:rPr lang="hr-HR" sz="2400" b="1" dirty="0" smtClean="0"/>
              <a:t>		</a:t>
            </a:r>
            <a:r>
              <a:rPr lang="hr-HR" sz="2400" b="1" dirty="0" smtClean="0">
                <a:solidFill>
                  <a:schemeClr val="accent6">
                    <a:lumMod val="75000"/>
                  </a:schemeClr>
                </a:solidFill>
              </a:rPr>
              <a:t>Mjera </a:t>
            </a:r>
            <a:r>
              <a:rPr lang="hr-HR" sz="2400" b="1" dirty="0">
                <a:solidFill>
                  <a:schemeClr val="accent6">
                    <a:lumMod val="75000"/>
                  </a:schemeClr>
                </a:solidFill>
              </a:rPr>
              <a:t>11 Ekološki uzgoj: </a:t>
            </a:r>
            <a:endParaRPr lang="hr-HR" sz="2400" b="1" dirty="0" smtClean="0">
              <a:solidFill>
                <a:schemeClr val="accent6">
                  <a:lumMod val="75000"/>
                </a:schemeClr>
              </a:solidFill>
            </a:endParaRPr>
          </a:p>
          <a:p>
            <a:endParaRPr lang="hr-HR" sz="2400" b="1" dirty="0"/>
          </a:p>
          <a:p>
            <a:pPr lvl="1"/>
            <a:r>
              <a:rPr lang="hr-HR" sz="2400" dirty="0" smtClean="0"/>
              <a:t>11.1 </a:t>
            </a:r>
            <a:r>
              <a:rPr lang="hr-HR" sz="2400" dirty="0"/>
              <a:t>Plaćanja za prijelaz na ekološke poljoprivredne prakse i </a:t>
            </a:r>
            <a:r>
              <a:rPr lang="hr-HR" sz="2400" dirty="0" smtClean="0"/>
              <a:t>metode (EKOP)</a:t>
            </a:r>
            <a:endParaRPr lang="hr-HR" sz="2400" dirty="0"/>
          </a:p>
          <a:p>
            <a:pPr lvl="1"/>
            <a:r>
              <a:rPr lang="hr-HR" sz="2400" dirty="0" smtClean="0"/>
              <a:t>11.2 </a:t>
            </a:r>
            <a:r>
              <a:rPr lang="hr-HR" sz="2400" dirty="0"/>
              <a:t>Plaćanja za održavanje ekoloških poljoprivrednih praksa i </a:t>
            </a:r>
            <a:r>
              <a:rPr lang="hr-HR" sz="2400" dirty="0" smtClean="0"/>
              <a:t>metoda</a:t>
            </a:r>
            <a:r>
              <a:rPr lang="hr-HR" sz="2400" dirty="0"/>
              <a:t> </a:t>
            </a:r>
            <a:r>
              <a:rPr lang="hr-HR" sz="2400" dirty="0" smtClean="0"/>
              <a:t>(EKO)</a:t>
            </a:r>
          </a:p>
          <a:p>
            <a:pPr lvl="1"/>
            <a:endParaRPr lang="hr-HR" sz="2400" dirty="0"/>
          </a:p>
          <a:p>
            <a:r>
              <a:rPr lang="hr-HR" sz="2400" b="1" dirty="0" smtClean="0"/>
              <a:t>		</a:t>
            </a:r>
            <a:r>
              <a:rPr lang="hr-HR" sz="2400" b="1" dirty="0" smtClean="0">
                <a:solidFill>
                  <a:schemeClr val="accent6">
                    <a:lumMod val="75000"/>
                  </a:schemeClr>
                </a:solidFill>
              </a:rPr>
              <a:t>Mjera </a:t>
            </a:r>
            <a:r>
              <a:rPr lang="hr-HR" sz="2400" b="1" dirty="0">
                <a:solidFill>
                  <a:schemeClr val="accent6">
                    <a:lumMod val="75000"/>
                  </a:schemeClr>
                </a:solidFill>
              </a:rPr>
              <a:t>13 Plaćanja povezana s područjima s prirodnim ograničenjima ili ostalim posebnim </a:t>
            </a:r>
            <a:r>
              <a:rPr lang="hr-HR" sz="2400" b="1" dirty="0" smtClean="0">
                <a:solidFill>
                  <a:schemeClr val="accent6">
                    <a:lumMod val="75000"/>
                  </a:schemeClr>
                </a:solidFill>
              </a:rPr>
              <a:t>			ograničenjima:</a:t>
            </a:r>
          </a:p>
          <a:p>
            <a:r>
              <a:rPr lang="hr-HR" sz="2400" b="1" dirty="0" smtClean="0"/>
              <a:t> </a:t>
            </a:r>
            <a:endParaRPr lang="hr-HR" sz="2400" b="1" dirty="0"/>
          </a:p>
          <a:p>
            <a:r>
              <a:rPr lang="hr-HR" sz="2400" dirty="0" smtClean="0"/>
              <a:t>	13.1</a:t>
            </a:r>
            <a:r>
              <a:rPr lang="hr-HR" sz="2400" dirty="0"/>
              <a:t>. Plaćanja u gorsko planinskim </a:t>
            </a:r>
            <a:r>
              <a:rPr lang="hr-HR" sz="2400" dirty="0" smtClean="0"/>
              <a:t>područjima (GPP)</a:t>
            </a:r>
            <a:endParaRPr lang="hr-HR" sz="2400" dirty="0"/>
          </a:p>
          <a:p>
            <a:r>
              <a:rPr lang="hr-HR" sz="2400" dirty="0" smtClean="0"/>
              <a:t>	13.2</a:t>
            </a:r>
            <a:r>
              <a:rPr lang="hr-HR" sz="2400" dirty="0"/>
              <a:t>. Plaćanja u područjima sa značajnim prirodnim </a:t>
            </a:r>
            <a:r>
              <a:rPr lang="hr-HR" sz="2400" dirty="0" smtClean="0"/>
              <a:t>ograničenjima</a:t>
            </a:r>
            <a:r>
              <a:rPr lang="hr-HR" sz="2400" dirty="0"/>
              <a:t> </a:t>
            </a:r>
            <a:r>
              <a:rPr lang="hr-HR" sz="2400" dirty="0" smtClean="0"/>
              <a:t>(ZPO)</a:t>
            </a:r>
          </a:p>
          <a:p>
            <a:r>
              <a:rPr lang="hr-HR" sz="2400" dirty="0" smtClean="0"/>
              <a:t>	13.3. Plaćanja u područjima s posebnim ograničenjima</a:t>
            </a:r>
            <a:r>
              <a:rPr lang="hr-HR" sz="2400" dirty="0"/>
              <a:t> </a:t>
            </a:r>
            <a:r>
              <a:rPr lang="hr-HR" sz="2400" dirty="0" smtClean="0"/>
              <a:t>(PPO)</a:t>
            </a:r>
          </a:p>
          <a:p>
            <a:r>
              <a:rPr lang="hr-HR" sz="2400" dirty="0"/>
              <a:t> </a:t>
            </a:r>
          </a:p>
          <a:p>
            <a:r>
              <a:rPr lang="hr-HR" sz="2400" dirty="0" smtClean="0"/>
              <a:t> </a:t>
            </a:r>
          </a:p>
          <a:p>
            <a:endParaRPr lang="hr-HR" sz="2400" dirty="0"/>
          </a:p>
          <a:p>
            <a:pPr>
              <a:lnSpc>
                <a:spcPct val="80000"/>
              </a:lnSpc>
            </a:pPr>
            <a:endParaRPr lang="en-US" sz="2400" b="1" dirty="0">
              <a:solidFill>
                <a:schemeClr val="accent3">
                  <a:lumMod val="50000"/>
                </a:schemeClr>
              </a:solidFill>
              <a:latin typeface="Calibri" pitchFamily="-65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786114" y="380999"/>
            <a:ext cx="4191000" cy="30777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/>
            <a:r>
              <a:rPr lang="hr-HR" sz="1400" dirty="0" err="1">
                <a:solidFill>
                  <a:srgbClr val="77933C"/>
                </a:solidFill>
                <a:latin typeface="Calibri" pitchFamily="-65" charset="0"/>
              </a:rPr>
              <a:t>Agronet</a:t>
            </a:r>
            <a:r>
              <a:rPr lang="hr-HR" sz="1400" dirty="0">
                <a:solidFill>
                  <a:srgbClr val="77933C"/>
                </a:solidFill>
                <a:latin typeface="Calibri" pitchFamily="-65" charset="0"/>
              </a:rPr>
              <a:t> 2016.</a:t>
            </a:r>
            <a:r>
              <a:rPr lang="en-US" sz="1400" dirty="0">
                <a:solidFill>
                  <a:srgbClr val="77933C"/>
                </a:solidFill>
                <a:latin typeface="Calibri" pitchFamily="-65" charset="0"/>
              </a:rPr>
              <a:t>/ </a:t>
            </a:r>
            <a:r>
              <a:rPr lang="hr-HR" sz="1400" dirty="0">
                <a:solidFill>
                  <a:srgbClr val="77933C"/>
                </a:solidFill>
                <a:latin typeface="Calibri" pitchFamily="-65" charset="0"/>
              </a:rPr>
              <a:t> Obrazac za podnošenje zahtjeva</a:t>
            </a:r>
            <a:endParaRPr lang="en-US" sz="1400" dirty="0">
              <a:latin typeface="Calibri" pitchFamily="-65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23528" y="1700808"/>
            <a:ext cx="8566894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hr-HR" sz="1400" dirty="0">
              <a:solidFill>
                <a:schemeClr val="dk1"/>
              </a:solidFill>
              <a:latin typeface="+mn-lt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4272041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ubtitle 2"/>
          <p:cNvSpPr txBox="1">
            <a:spLocks/>
          </p:cNvSpPr>
          <p:nvPr/>
        </p:nvSpPr>
        <p:spPr>
          <a:xfrm>
            <a:off x="683568" y="1052736"/>
            <a:ext cx="8308032" cy="5472608"/>
          </a:xfrm>
          <a:prstGeom prst="rect">
            <a:avLst/>
          </a:prstGeom>
        </p:spPr>
        <p:txBody>
          <a:bodyPr>
            <a:normAutofit/>
          </a:bodyPr>
          <a:lstStyle/>
          <a:p>
            <a:pPr>
              <a:spcBef>
                <a:spcPct val="20000"/>
              </a:spcBef>
              <a:buFont typeface="Arial" charset="0"/>
              <a:buNone/>
            </a:pPr>
            <a:r>
              <a:rPr lang="hr-HR" sz="2400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ROK ZA PODNOŠENJE</a:t>
            </a:r>
            <a:endParaRPr lang="en-US" sz="2400" dirty="0">
              <a:solidFill>
                <a:schemeClr val="accent3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pPr>
              <a:spcBef>
                <a:spcPct val="20000"/>
              </a:spcBef>
              <a:buFont typeface="Arial" charset="0"/>
              <a:buNone/>
            </a:pPr>
            <a:r>
              <a:rPr lang="hr-HR" sz="2000" b="1" i="1" dirty="0" smtClean="0">
                <a:solidFill>
                  <a:schemeClr val="accent2">
                    <a:lumMod val="75000"/>
                  </a:schemeClr>
                </a:solidFill>
                <a:latin typeface="+mn-lt"/>
              </a:rPr>
              <a:t>Jedinstveni zahtjev podnosi se od 7.ožujka </a:t>
            </a:r>
            <a:r>
              <a:rPr lang="hr-HR" sz="2000" b="1" i="1" dirty="0">
                <a:solidFill>
                  <a:schemeClr val="accent2">
                    <a:lumMod val="75000"/>
                  </a:schemeClr>
                </a:solidFill>
                <a:latin typeface="+mn-lt"/>
              </a:rPr>
              <a:t>do 16</a:t>
            </a:r>
            <a:r>
              <a:rPr lang="hr-HR" sz="2000" b="1" i="1" dirty="0" smtClean="0">
                <a:solidFill>
                  <a:schemeClr val="accent2">
                    <a:lumMod val="75000"/>
                  </a:schemeClr>
                </a:solidFill>
                <a:latin typeface="+mn-lt"/>
              </a:rPr>
              <a:t>. svibnja 2016</a:t>
            </a:r>
            <a:r>
              <a:rPr lang="hr-HR" sz="2000" b="1" i="1" dirty="0">
                <a:solidFill>
                  <a:schemeClr val="accent2">
                    <a:lumMod val="75000"/>
                  </a:schemeClr>
                </a:solidFill>
                <a:latin typeface="+mn-lt"/>
              </a:rPr>
              <a:t>. </a:t>
            </a:r>
            <a:r>
              <a:rPr lang="hr-HR" sz="2000" b="1" i="1" dirty="0" smtClean="0">
                <a:solidFill>
                  <a:schemeClr val="accent2">
                    <a:lumMod val="75000"/>
                  </a:schemeClr>
                </a:solidFill>
                <a:latin typeface="+mn-lt"/>
              </a:rPr>
              <a:t>godine</a:t>
            </a:r>
          </a:p>
          <a:p>
            <a:pPr lvl="0" algn="r">
              <a:spcBef>
                <a:spcPct val="20000"/>
              </a:spcBef>
            </a:pPr>
            <a:r>
              <a:rPr lang="hr-HR" sz="1600" b="1" i="1" dirty="0">
                <a:solidFill>
                  <a:schemeClr val="accent2">
                    <a:lumMod val="75000"/>
                  </a:schemeClr>
                </a:solidFill>
                <a:latin typeface="+mn-lt"/>
              </a:rPr>
              <a:t>(iznimno do 10. lipnja 2016. uz smanjenje iznosa potpore</a:t>
            </a:r>
            <a:r>
              <a:rPr lang="hr-HR" sz="1600" b="1" i="1" dirty="0" smtClean="0">
                <a:solidFill>
                  <a:schemeClr val="accent2">
                    <a:lumMod val="75000"/>
                  </a:schemeClr>
                </a:solidFill>
                <a:latin typeface="+mn-lt"/>
              </a:rPr>
              <a:t>!)</a:t>
            </a:r>
            <a:endParaRPr lang="hr-HR" sz="1600" b="1" i="1" dirty="0">
              <a:solidFill>
                <a:schemeClr val="accent2">
                  <a:lumMod val="75000"/>
                </a:schemeClr>
              </a:solidFill>
              <a:latin typeface="+mn-lt"/>
            </a:endParaRPr>
          </a:p>
          <a:p>
            <a:pPr>
              <a:spcBef>
                <a:spcPct val="20000"/>
              </a:spcBef>
              <a:buFont typeface="Arial" charset="0"/>
              <a:buNone/>
            </a:pPr>
            <a:endParaRPr lang="hr-HR" sz="2000" b="1" i="1" dirty="0" smtClean="0">
              <a:solidFill>
                <a:schemeClr val="accent2">
                  <a:lumMod val="75000"/>
                </a:schemeClr>
              </a:solidFill>
              <a:latin typeface="+mn-lt"/>
            </a:endParaRPr>
          </a:p>
          <a:p>
            <a:pPr>
              <a:spcBef>
                <a:spcPct val="20000"/>
              </a:spcBef>
            </a:pPr>
            <a:endParaRPr lang="hr-HR" sz="1600" dirty="0" smtClean="0">
              <a:latin typeface="+mn-lt"/>
            </a:endParaRPr>
          </a:p>
          <a:p>
            <a:pPr>
              <a:spcBef>
                <a:spcPct val="20000"/>
              </a:spcBef>
              <a:buFont typeface="Arial" charset="0"/>
              <a:buNone/>
            </a:pPr>
            <a:endParaRPr lang="en-US" sz="1600" dirty="0">
              <a:latin typeface="Calibri" pitchFamily="-65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800600" y="381000"/>
            <a:ext cx="4191000" cy="3079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/>
            <a:r>
              <a:rPr lang="hr-HR" sz="1400" dirty="0" err="1" smtClean="0">
                <a:solidFill>
                  <a:srgbClr val="77933C"/>
                </a:solidFill>
                <a:latin typeface="Calibri" pitchFamily="-65" charset="0"/>
              </a:rPr>
              <a:t>Agronet</a:t>
            </a:r>
            <a:r>
              <a:rPr lang="hr-HR" sz="1400" dirty="0" smtClean="0">
                <a:solidFill>
                  <a:srgbClr val="77933C"/>
                </a:solidFill>
                <a:latin typeface="Calibri" pitchFamily="-65" charset="0"/>
              </a:rPr>
              <a:t> u 2016. godini</a:t>
            </a:r>
            <a:r>
              <a:rPr lang="en-US" sz="1400" dirty="0" smtClean="0">
                <a:solidFill>
                  <a:srgbClr val="77933C"/>
                </a:solidFill>
                <a:latin typeface="Calibri" pitchFamily="-65" charset="0"/>
              </a:rPr>
              <a:t>/ </a:t>
            </a:r>
            <a:r>
              <a:rPr lang="hr-HR" sz="1400" dirty="0" smtClean="0">
                <a:solidFill>
                  <a:srgbClr val="77933C"/>
                </a:solidFill>
                <a:latin typeface="Calibri" pitchFamily="-65" charset="0"/>
              </a:rPr>
              <a:t>Novosti</a:t>
            </a:r>
            <a:endParaRPr lang="en-US" sz="1400" dirty="0">
              <a:latin typeface="Calibri" pitchFamily="-65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2213354"/>
            <a:ext cx="5917232" cy="44775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239841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Content Placeholder 2"/>
          <p:cNvSpPr txBox="1">
            <a:spLocks noGrp="1"/>
          </p:cNvSpPr>
          <p:nvPr>
            <p:ph idx="1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4" name="Picture 8" descr="AP-template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5179" y="74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Box 4"/>
          <p:cNvSpPr txBox="1"/>
          <p:nvPr/>
        </p:nvSpPr>
        <p:spPr>
          <a:xfrm>
            <a:off x="611559" y="1340766"/>
            <a:ext cx="8064898" cy="5355311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hr-HR" sz="1800" b="1" i="0" u="none" strike="noStrike" kern="1200" cap="none" spc="0" baseline="0">
                <a:solidFill>
                  <a:srgbClr val="000000"/>
                </a:solidFill>
                <a:uFillTx/>
                <a:latin typeface="Calibri"/>
              </a:rPr>
              <a:t>List A </a:t>
            </a:r>
            <a:r>
              <a:rPr lang="hr-HR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rPr>
              <a:t>– Zahtjev za potporu sadrži: osnovne podatke o poljoprivredniku, zahtjeve za potpore, popis dodatne obavezne dokumentacije, izjave i potpis korisnika, 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hr-HR" sz="18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hr-HR" sz="1800" b="1" i="0" u="none" strike="noStrike" kern="1200" cap="none" spc="0" baseline="0">
                <a:solidFill>
                  <a:srgbClr val="000000"/>
                </a:solidFill>
                <a:uFillTx/>
                <a:latin typeface="Calibri"/>
              </a:rPr>
              <a:t>List B </a:t>
            </a:r>
            <a:r>
              <a:rPr lang="hr-HR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rPr>
              <a:t>– Prijava površina – sadrži predispisane prostorne i alfanumeričke podatke iz ARKOD sustava, prijavu korištenja površina i ekološki značajnih površina te tražene potpore po pojedinoj kulturi, </a:t>
            </a:r>
          </a:p>
          <a:p>
            <a:pPr marL="285750" marR="0" lvl="0" indent="-28575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Char char="-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hr-HR" sz="18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hr-HR" sz="1800" b="1" i="0" u="none" strike="noStrike" kern="1200" cap="none" spc="0" baseline="0">
                <a:solidFill>
                  <a:srgbClr val="000000"/>
                </a:solidFill>
                <a:uFillTx/>
                <a:latin typeface="Calibri"/>
              </a:rPr>
              <a:t>List C </a:t>
            </a:r>
            <a:r>
              <a:rPr lang="hr-HR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rPr>
              <a:t>– Podaci o domaćim životinjama – sadrži popis i podatke o stoci za koju poljoprivrednik podnosi jedinstveni zahtjev,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hr-HR" sz="18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hr-HR" sz="1800" b="1" i="0" u="none" strike="noStrike" kern="1200" cap="none" spc="0" baseline="0">
                <a:solidFill>
                  <a:srgbClr val="000000"/>
                </a:solidFill>
                <a:uFillTx/>
                <a:latin typeface="Calibri"/>
              </a:rPr>
              <a:t>List D </a:t>
            </a:r>
            <a:r>
              <a:rPr lang="hr-HR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rPr>
              <a:t>– Podaci o izvornim i zaštićenim pasminama domaćih životinja – sadrži popis i podatke o izvornim i zaštićenim pasminama domaćih životinja za koje korisnik podnosi jedinstveni zahtjev,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hr-HR" sz="18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hr-HR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rPr>
              <a:t>List E – Prijava količina prodanog ekstra djevičanskog i djevičanskog maslinovog ulja – sadrži podatke o količini prodanog ekstra djevičanskog i djevičanskog maslinovog ulja,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hr-HR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rPr>
              <a:t> List F – Prijava količina duhana predanih na obradu – sadrži podatke o količini predanog lista duhana na obradu.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724125" y="332658"/>
            <a:ext cx="2808314" cy="369335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hr-HR" sz="1800" b="0" i="0" u="none" strike="noStrike" kern="1200" cap="none" spc="0" baseline="0">
                <a:solidFill>
                  <a:srgbClr val="77933C"/>
                </a:solidFill>
                <a:uFillTx/>
                <a:latin typeface="Calibri"/>
              </a:rPr>
              <a:t>JEDINSTVENI ZAHTJEV</a:t>
            </a:r>
          </a:p>
        </p:txBody>
      </p:sp>
      <p:pic>
        <p:nvPicPr>
          <p:cNvPr id="7" name="Picture 2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TextBox 6"/>
          <p:cNvSpPr txBox="1"/>
          <p:nvPr/>
        </p:nvSpPr>
        <p:spPr>
          <a:xfrm>
            <a:off x="395532" y="1052739"/>
            <a:ext cx="5832646" cy="369335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hr-HR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rPr>
              <a:t>Kartica JEDINSTVENI ZAHTJEV</a:t>
            </a:r>
          </a:p>
        </p:txBody>
      </p:sp>
      <p:pic>
        <p:nvPicPr>
          <p:cNvPr id="9" name="Picture 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5179" y="22576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TextBox 7"/>
          <p:cNvSpPr txBox="1"/>
          <p:nvPr/>
        </p:nvSpPr>
        <p:spPr>
          <a:xfrm>
            <a:off x="667886" y="1031424"/>
            <a:ext cx="7704853" cy="5062924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hr-HR" sz="1900" b="1" i="0" u="none" strike="noStrike" kern="1200" cap="none" spc="0" baseline="0" dirty="0">
              <a:solidFill>
                <a:srgbClr val="000000"/>
              </a:solidFill>
              <a:uFillTx/>
              <a:latin typeface="Calibri"/>
            </a:endParaRPr>
          </a:p>
          <a:p>
            <a:pPr marL="285750" marR="0" lvl="0" indent="-28575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Wingdings" pitchFamily="2"/>
              <a:buChar char="Ø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hr-HR" sz="1900" b="1" i="0" u="none" strike="noStrike" kern="0" cap="none" spc="0" baseline="0" dirty="0">
                <a:solidFill>
                  <a:schemeClr val="accent3">
                    <a:lumMod val="75000"/>
                  </a:schemeClr>
                </a:solidFill>
                <a:uFillTx/>
                <a:latin typeface="Calibri"/>
              </a:rPr>
              <a:t>VEĆINA PODATAKA JE UNAPRIJED POPUNJENA: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hr-HR" sz="1900" b="1" i="0" u="none" strike="noStrike" kern="0" cap="none" spc="0" baseline="0" dirty="0">
                <a:solidFill>
                  <a:srgbClr val="000000"/>
                </a:solidFill>
                <a:uFillTx/>
                <a:latin typeface="Calibri"/>
              </a:rPr>
              <a:t>	</a:t>
            </a:r>
          </a:p>
          <a:p>
            <a:pPr marL="742950" marR="0" lvl="1" indent="-28575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Wingdings" pitchFamily="2"/>
              <a:buChar char="Ø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hr-HR" sz="1900" b="0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rPr>
              <a:t>Osnovni podaci iz Upisnika poljoprivrednika</a:t>
            </a:r>
          </a:p>
          <a:p>
            <a:pPr marL="742950" marR="0" lvl="1" indent="-28575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Wingdings" pitchFamily="2"/>
              <a:buChar char="Ø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hr-HR" sz="1900" b="0" i="0" u="none" strike="noStrike" kern="0" cap="none" spc="0" baseline="0" dirty="0">
                <a:solidFill>
                  <a:srgbClr val="000000"/>
                </a:solidFill>
                <a:uFillTx/>
                <a:latin typeface="Calibri"/>
              </a:rPr>
              <a:t>Podaci iz ARKOD sustava (evidencije poljoprivrednog zemljišta)</a:t>
            </a:r>
          </a:p>
          <a:p>
            <a:pPr marL="742950" marR="0" lvl="1" indent="-28575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Wingdings" pitchFamily="2"/>
              <a:buChar char="Ø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hr-HR" sz="1900" b="0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rPr>
              <a:t>Podaci iz Jedinstvenog registra domaćih životinja (JRDŽ)</a:t>
            </a:r>
          </a:p>
          <a:p>
            <a:pPr marL="742950" marR="0" lvl="1" indent="-28575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Wingdings" pitchFamily="2"/>
              <a:buChar char="Ø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hr-HR" sz="1900" b="0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rPr>
              <a:t>Podaci o područjima s težim uvjetima </a:t>
            </a:r>
            <a:r>
              <a:rPr lang="hr-HR" sz="1900" b="0" i="0" u="none" strike="noStrike" kern="1200" cap="none" spc="0" baseline="0" dirty="0" smtClean="0">
                <a:solidFill>
                  <a:srgbClr val="000000"/>
                </a:solidFill>
                <a:uFillTx/>
                <a:latin typeface="Calibri"/>
              </a:rPr>
              <a:t>gospodarenja</a:t>
            </a:r>
          </a:p>
          <a:p>
            <a:pPr marR="0" lvl="1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hr-HR" sz="1900" dirty="0">
                <a:solidFill>
                  <a:srgbClr val="000000"/>
                </a:solidFill>
                <a:latin typeface="Calibri"/>
              </a:rPr>
              <a:t>	</a:t>
            </a:r>
            <a:r>
              <a:rPr lang="hr-HR" sz="1900" b="0" i="0" u="none" strike="noStrike" kern="0" cap="none" spc="0" baseline="0" dirty="0" smtClean="0">
                <a:solidFill>
                  <a:srgbClr val="000000"/>
                </a:solidFill>
                <a:uFillTx/>
                <a:latin typeface="Calibri"/>
              </a:rPr>
              <a:t>(Gorsko </a:t>
            </a:r>
            <a:r>
              <a:rPr lang="hr-HR" sz="1900" b="0" i="0" u="none" strike="noStrike" kern="0" cap="none" spc="0" baseline="0" dirty="0">
                <a:solidFill>
                  <a:srgbClr val="000000"/>
                </a:solidFill>
                <a:uFillTx/>
                <a:latin typeface="Calibri"/>
              </a:rPr>
              <a:t>planinska područja, Područja sa značajnim </a:t>
            </a:r>
            <a:r>
              <a:rPr lang="hr-HR" sz="1900" b="0" i="0" u="none" strike="noStrike" kern="0" cap="none" spc="0" baseline="0" dirty="0" smtClean="0">
                <a:solidFill>
                  <a:srgbClr val="000000"/>
                </a:solidFill>
                <a:uFillTx/>
                <a:latin typeface="Calibri"/>
              </a:rPr>
              <a:t>prirodnim</a:t>
            </a:r>
          </a:p>
          <a:p>
            <a:pPr marR="0" lvl="1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hr-HR" sz="1900" kern="0" dirty="0">
                <a:solidFill>
                  <a:srgbClr val="000000"/>
                </a:solidFill>
                <a:latin typeface="Calibri"/>
              </a:rPr>
              <a:t>	</a:t>
            </a:r>
            <a:r>
              <a:rPr lang="hr-HR" sz="1900" b="0" i="0" u="none" strike="noStrike" kern="0" cap="none" spc="0" baseline="0" dirty="0" smtClean="0">
                <a:solidFill>
                  <a:srgbClr val="000000"/>
                </a:solidFill>
                <a:uFillTx/>
                <a:latin typeface="Calibri"/>
              </a:rPr>
              <a:t>ograničenjima</a:t>
            </a:r>
            <a:r>
              <a:rPr lang="hr-HR" sz="1900" b="0" i="0" u="none" strike="noStrike" kern="0" cap="none" spc="0" baseline="0" dirty="0">
                <a:solidFill>
                  <a:srgbClr val="000000"/>
                </a:solidFill>
                <a:uFillTx/>
                <a:latin typeface="Calibri"/>
              </a:rPr>
              <a:t>, Područja s posebnim </a:t>
            </a:r>
            <a:r>
              <a:rPr lang="hr-HR" sz="1900" b="0" i="0" u="none" strike="noStrike" kern="0" cap="none" spc="0" baseline="0" dirty="0" smtClean="0">
                <a:solidFill>
                  <a:srgbClr val="000000"/>
                </a:solidFill>
                <a:uFillTx/>
                <a:latin typeface="Calibri"/>
              </a:rPr>
              <a:t>ograničenjima)</a:t>
            </a:r>
            <a:endParaRPr lang="hr-HR" sz="1900" kern="0" dirty="0" smtClean="0">
              <a:solidFill>
                <a:srgbClr val="000000"/>
              </a:solidFill>
              <a:latin typeface="Calibri"/>
            </a:endParaRPr>
          </a:p>
          <a:p>
            <a:pPr marL="742950" lvl="1" indent="-285750" defTabSz="914400" fontAlgn="auto">
              <a:spcBef>
                <a:spcPts val="0"/>
              </a:spcBef>
              <a:spcAft>
                <a:spcPts val="0"/>
              </a:spcAft>
              <a:buSzPct val="100000"/>
              <a:buFont typeface="Wingdings" pitchFamily="2"/>
              <a:buChar char="Ø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hr-HR" sz="1900" dirty="0">
                <a:solidFill>
                  <a:srgbClr val="000000"/>
                </a:solidFill>
                <a:latin typeface="Calibri"/>
              </a:rPr>
              <a:t>Podaci o ranjivim područjima</a:t>
            </a:r>
          </a:p>
          <a:p>
            <a:pPr marL="742950" marR="0" lvl="1" indent="-28575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Wingdings" pitchFamily="2"/>
              <a:buChar char="Ø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hr-HR" sz="1900" b="0" i="0" u="none" strike="noStrike" kern="0" cap="none" spc="0" baseline="0" dirty="0">
                <a:solidFill>
                  <a:srgbClr val="000000"/>
                </a:solidFill>
                <a:uFillTx/>
                <a:latin typeface="Calibri"/>
              </a:rPr>
              <a:t>Podaci iz registra Ekoloških proizvođača</a:t>
            </a:r>
          </a:p>
          <a:p>
            <a:pPr marL="742950" marR="0" lvl="1" indent="-28575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Wingdings" pitchFamily="2"/>
              <a:buChar char="Ø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hr-HR" sz="1900" i="0" u="none" strike="noStrike" kern="0" cap="none" spc="0" baseline="0" dirty="0" smtClean="0">
                <a:uFillTx/>
                <a:latin typeface="Calibri"/>
              </a:rPr>
              <a:t>Podaci  </a:t>
            </a:r>
            <a:r>
              <a:rPr lang="hr-HR" sz="1900" i="0" u="none" strike="noStrike" kern="0" cap="none" spc="0" baseline="0" dirty="0">
                <a:uFillTx/>
                <a:latin typeface="Calibri"/>
              </a:rPr>
              <a:t>o Ekološki značajnim površinama (EZP)</a:t>
            </a:r>
          </a:p>
          <a:p>
            <a:pPr marL="742950" marR="0" lvl="1" indent="-28575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Wingdings" pitchFamily="2"/>
              <a:buChar char="Ø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hr-HR" sz="1900" i="0" u="none" strike="noStrike" kern="1200" cap="none" spc="0" baseline="0" dirty="0">
                <a:uFillTx/>
                <a:latin typeface="Calibri"/>
              </a:rPr>
              <a:t>Podaci o područjima s </a:t>
            </a:r>
            <a:r>
              <a:rPr lang="hr-HR" sz="1900" i="0" u="none" strike="noStrike" kern="1200" cap="none" spc="0" baseline="0" dirty="0" smtClean="0">
                <a:uFillTx/>
                <a:latin typeface="Calibri"/>
              </a:rPr>
              <a:t>nagibom</a:t>
            </a:r>
            <a:endParaRPr lang="hr-HR" sz="1900" i="0" u="none" strike="noStrike" kern="1200" cap="none" spc="0" baseline="0" dirty="0">
              <a:uFillTx/>
              <a:latin typeface="Calibri"/>
            </a:endParaRPr>
          </a:p>
          <a:p>
            <a:pPr marL="742950" marR="0" lvl="1" indent="-28575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Wingdings" pitchFamily="2"/>
              <a:buChar char="Ø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hr-HR" sz="1900" i="0" u="none" strike="noStrike" kern="0" cap="none" spc="0" baseline="0" dirty="0">
                <a:uFillTx/>
                <a:latin typeface="Calibri"/>
              </a:rPr>
              <a:t>Podaci o područjima travnjaka velike prirodne </a:t>
            </a:r>
            <a:r>
              <a:rPr lang="hr-HR" sz="1900" i="0" u="none" strike="noStrike" kern="0" cap="none" spc="0" baseline="0" dirty="0" smtClean="0">
                <a:uFillTx/>
                <a:latin typeface="Calibri"/>
              </a:rPr>
              <a:t>vrijednosti</a:t>
            </a:r>
          </a:p>
          <a:p>
            <a:pPr marL="742950" lvl="1" indent="-285750" defTabSz="914400" fontAlgn="auto">
              <a:spcBef>
                <a:spcPts val="0"/>
              </a:spcBef>
              <a:spcAft>
                <a:spcPts val="0"/>
              </a:spcAft>
              <a:buSzPct val="100000"/>
              <a:buFont typeface="Wingdings" pitchFamily="2"/>
              <a:buChar char="Ø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hr-HR" sz="1900" kern="0" dirty="0">
                <a:latin typeface="Calibri"/>
              </a:rPr>
              <a:t>Podaci o okolišno osjetljivim trajnim travnjacima</a:t>
            </a:r>
            <a:endParaRPr lang="hr-HR" sz="1900" dirty="0">
              <a:latin typeface="Calibri"/>
            </a:endParaRPr>
          </a:p>
          <a:p>
            <a:pPr marL="742950" marR="0" lvl="1" indent="-28575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Wingdings" pitchFamily="2"/>
              <a:buChar char="Ø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hr-HR" sz="1900" i="0" u="none" strike="noStrike" kern="1200" cap="none" spc="0" baseline="0" dirty="0" smtClean="0">
                <a:uFillTx/>
                <a:latin typeface="Calibri"/>
              </a:rPr>
              <a:t>Podaci </a:t>
            </a:r>
            <a:r>
              <a:rPr lang="hr-HR" sz="1900" i="0" u="none" strike="noStrike" kern="1200" cap="none" spc="0" baseline="0" dirty="0">
                <a:uFillTx/>
                <a:latin typeface="Calibri"/>
              </a:rPr>
              <a:t>o područjima zaštite ptice kosca i leptira</a:t>
            </a:r>
          </a:p>
          <a:p>
            <a:pPr marL="742950" marR="0" lvl="1" indent="-28575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Wingdings" pitchFamily="2"/>
              <a:buChar char="Ø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hr-HR" sz="1900" i="0" u="none" strike="noStrike" kern="0" cap="none" spc="0" baseline="0" dirty="0">
                <a:uFillTx/>
                <a:latin typeface="Calibri"/>
              </a:rPr>
              <a:t>Podaci o područjima ekstenzivnih voćnjaka i </a:t>
            </a:r>
            <a:r>
              <a:rPr lang="hr-HR" sz="1900" i="0" u="none" strike="noStrike" kern="0" cap="none" spc="0" baseline="0" dirty="0" smtClean="0">
                <a:uFillTx/>
                <a:latin typeface="Calibri"/>
              </a:rPr>
              <a:t>maslinika</a:t>
            </a:r>
            <a:endParaRPr lang="hr-HR" sz="1900" b="0" i="0" u="none" strike="noStrike" kern="1200" cap="none" spc="0" baseline="0" dirty="0">
              <a:solidFill>
                <a:srgbClr val="FF0000"/>
              </a:solidFill>
              <a:uFillTx/>
              <a:latin typeface="Calibri"/>
            </a:endParaRPr>
          </a:p>
        </p:txBody>
      </p:sp>
      <p:sp>
        <p:nvSpPr>
          <p:cNvPr id="11" name="TextBox 9"/>
          <p:cNvSpPr txBox="1"/>
          <p:nvPr/>
        </p:nvSpPr>
        <p:spPr>
          <a:xfrm>
            <a:off x="5508107" y="395372"/>
            <a:ext cx="3456381" cy="369332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hr-HR" sz="1800" b="0" i="0" u="none" strike="noStrike" kern="0" cap="none" spc="0" baseline="0" dirty="0">
                <a:solidFill>
                  <a:srgbClr val="77933C"/>
                </a:solidFill>
                <a:uFillTx/>
                <a:latin typeface="Calibri"/>
              </a:rPr>
              <a:t>PREDNOSTI AGRONETA</a:t>
            </a:r>
            <a:endParaRPr lang="hr-HR" sz="1800" b="0" i="0" u="none" strike="noStrike" kern="1200" cap="none" spc="0" baseline="0" dirty="0">
              <a:solidFill>
                <a:srgbClr val="77933C"/>
              </a:solidFill>
              <a:uFillTx/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1517692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3372</TotalTime>
  <Words>1831</Words>
  <Application>Microsoft Office PowerPoint</Application>
  <PresentationFormat>On-screen Show (4:3)</PresentationFormat>
  <Paragraphs>523</Paragraphs>
  <Slides>31</Slides>
  <Notes>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2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Osnovno/zeleno/preraspodijeljeno plaćanje</vt:lpstr>
      <vt:lpstr>Osnovno/zeleno/preraspodijeljeno plaćanje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Plaćanja za IAKS mjere ruralnog razvoja  Mjera 11 Ekološki uzgoj  i  Mjera 13 Plaćanja povezana s područjima s prirodnim ograničenjima ili ostalim posebnim ograničenjima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//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// //</dc:creator>
  <cp:lastModifiedBy>maja.stokanovic</cp:lastModifiedBy>
  <cp:revision>101</cp:revision>
  <cp:lastPrinted>2016-03-30T09:34:40Z</cp:lastPrinted>
  <dcterms:created xsi:type="dcterms:W3CDTF">2010-04-01T09:47:06Z</dcterms:created>
  <dcterms:modified xsi:type="dcterms:W3CDTF">2016-04-14T12:53:08Z</dcterms:modified>
</cp:coreProperties>
</file>