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4"/>
  </p:notesMasterIdLst>
  <p:handoutMasterIdLst>
    <p:handoutMasterId r:id="rId15"/>
  </p:handoutMasterIdLst>
  <p:sldIdLst>
    <p:sldId id="428" r:id="rId2"/>
    <p:sldId id="594" r:id="rId3"/>
    <p:sldId id="595" r:id="rId4"/>
    <p:sldId id="598" r:id="rId5"/>
    <p:sldId id="610" r:id="rId6"/>
    <p:sldId id="600" r:id="rId7"/>
    <p:sldId id="601" r:id="rId8"/>
    <p:sldId id="611" r:id="rId9"/>
    <p:sldId id="604" r:id="rId10"/>
    <p:sldId id="605" r:id="rId11"/>
    <p:sldId id="606" r:id="rId12"/>
    <p:sldId id="607" r:id="rId13"/>
  </p:sldIdLst>
  <p:sldSz cx="9144000" cy="6858000" type="screen4x3"/>
  <p:notesSz cx="6864350" cy="999648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49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šnjak Iva" initials="BI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66FF"/>
    <a:srgbClr val="66FF33"/>
    <a:srgbClr val="00CC00"/>
    <a:srgbClr val="FFCC00"/>
    <a:srgbClr val="DDED11"/>
    <a:srgbClr val="E7EBF5"/>
    <a:srgbClr val="F95D59"/>
    <a:srgbClr val="FDC8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3266" autoAdjust="0"/>
  </p:normalViewPr>
  <p:slideViewPr>
    <p:cSldViewPr>
      <p:cViewPr>
        <p:scale>
          <a:sx n="75" d="100"/>
          <a:sy n="75" d="100"/>
        </p:scale>
        <p:origin x="-191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3149"/>
        <p:guide pos="216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0DC84-7889-41DB-96B4-20F55AB35E0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066833C-0D07-46BA-B206-9BE7A421C804}">
      <dgm:prSet custT="1"/>
      <dgm:spPr/>
      <dgm:t>
        <a:bodyPr/>
        <a:lstStyle/>
        <a:p>
          <a:pPr rtl="0"/>
          <a:r>
            <a:rPr lang="ta-IN" sz="2200" b="1" dirty="0" smtClean="0">
              <a:latin typeface="+mn-lt"/>
            </a:rPr>
            <a:t>DO SADA FINANCIRANO </a:t>
          </a:r>
          <a:r>
            <a:rPr lang="hr-HR" sz="2200" b="1" dirty="0" smtClean="0">
              <a:solidFill>
                <a:srgbClr val="FF0000"/>
              </a:solidFill>
              <a:latin typeface="+mn-lt"/>
            </a:rPr>
            <a:t>375</a:t>
          </a:r>
          <a:r>
            <a:rPr lang="ta-IN" sz="2200" b="1" dirty="0" smtClean="0">
              <a:solidFill>
                <a:srgbClr val="FF0000"/>
              </a:solidFill>
              <a:latin typeface="+mn-lt"/>
            </a:rPr>
            <a:t> PROJEKATA </a:t>
          </a:r>
          <a:r>
            <a:rPr lang="ta-IN" sz="2200" b="1" dirty="0" smtClean="0">
              <a:latin typeface="+mn-lt"/>
            </a:rPr>
            <a:t>KANDIDATA ZA EU </a:t>
          </a:r>
          <a:r>
            <a:rPr lang="hr-HR" sz="2200" b="1" dirty="0" smtClean="0">
              <a:latin typeface="+mn-lt"/>
            </a:rPr>
            <a:t>PRETPRISTUPNE FONDOVE </a:t>
          </a:r>
          <a:r>
            <a:rPr lang="ta-IN" sz="2200" b="1" dirty="0" smtClean="0">
              <a:latin typeface="+mn-lt"/>
            </a:rPr>
            <a:t>U IZNOSU </a:t>
          </a:r>
          <a:r>
            <a:rPr lang="ta-IN" sz="2200" b="1" dirty="0" smtClean="0">
              <a:solidFill>
                <a:srgbClr val="FF0000"/>
              </a:solidFill>
              <a:latin typeface="+mn-lt"/>
            </a:rPr>
            <a:t>1,</a:t>
          </a:r>
          <a:r>
            <a:rPr lang="hr-HR" sz="2200" b="1" dirty="0" smtClean="0">
              <a:solidFill>
                <a:srgbClr val="FF0000"/>
              </a:solidFill>
              <a:latin typeface="+mn-lt"/>
            </a:rPr>
            <a:t>71</a:t>
          </a:r>
          <a:r>
            <a:rPr lang="ta-IN" sz="2200" b="1" dirty="0" smtClean="0">
              <a:solidFill>
                <a:srgbClr val="FF0000"/>
              </a:solidFill>
              <a:latin typeface="+mn-lt"/>
            </a:rPr>
            <a:t> MLRD KUNA </a:t>
          </a:r>
          <a:endParaRPr lang="hr-HR" sz="2200" dirty="0">
            <a:solidFill>
              <a:srgbClr val="FF0000"/>
            </a:solidFill>
            <a:latin typeface="+mn-lt"/>
          </a:endParaRPr>
        </a:p>
      </dgm:t>
    </dgm:pt>
    <dgm:pt modelId="{F63BAFBC-FA6C-4C8F-9156-47455752F5F8}" type="parTrans" cxnId="{517B4DCE-FB87-45F8-A852-9BA5F3287B0F}">
      <dgm:prSet/>
      <dgm:spPr/>
      <dgm:t>
        <a:bodyPr/>
        <a:lstStyle/>
        <a:p>
          <a:endParaRPr lang="hr-HR"/>
        </a:p>
      </dgm:t>
    </dgm:pt>
    <dgm:pt modelId="{2345FA5A-034A-402F-A9FF-6654124A839E}" type="sibTrans" cxnId="{517B4DCE-FB87-45F8-A852-9BA5F3287B0F}">
      <dgm:prSet/>
      <dgm:spPr/>
      <dgm:t>
        <a:bodyPr/>
        <a:lstStyle/>
        <a:p>
          <a:endParaRPr lang="hr-HR"/>
        </a:p>
      </dgm:t>
    </dgm:pt>
    <dgm:pt modelId="{C854250E-9EC0-4B4E-84C5-CAE5E4C8494F}">
      <dgm:prSet custT="1"/>
      <dgm:spPr/>
      <dgm:t>
        <a:bodyPr/>
        <a:lstStyle/>
        <a:p>
          <a:pPr rtl="0"/>
          <a:r>
            <a:rPr lang="hr-HR" sz="2200" b="0" dirty="0" smtClean="0"/>
            <a:t>SREDSTVIMA HBOR-A  </a:t>
          </a:r>
          <a:r>
            <a:rPr lang="en-US" sz="2200" b="0" dirty="0" smtClean="0"/>
            <a:t>KREDITIRANO </a:t>
          </a:r>
          <a:r>
            <a:rPr lang="en-US" sz="2200" b="1" dirty="0" smtClean="0">
              <a:solidFill>
                <a:srgbClr val="FF0000"/>
              </a:solidFill>
            </a:rPr>
            <a:t>57%</a:t>
          </a:r>
          <a:r>
            <a:rPr lang="en-US" sz="2200" b="1" dirty="0" smtClean="0"/>
            <a:t> </a:t>
          </a:r>
          <a:r>
            <a:rPr lang="hr-HR" sz="2200" b="1" dirty="0" smtClean="0"/>
            <a:t>OD </a:t>
          </a:r>
          <a:r>
            <a:rPr lang="en-US" sz="2200" b="1" dirty="0" smtClean="0"/>
            <a:t>UKUPNO DO SADA ODOBRENIH PROJEKATA</a:t>
          </a:r>
          <a:r>
            <a:rPr lang="en-US" sz="2200" b="0" dirty="0" smtClean="0"/>
            <a:t> PO </a:t>
          </a:r>
          <a:r>
            <a:rPr lang="en-US" sz="2200" b="1" dirty="0" smtClean="0">
              <a:solidFill>
                <a:srgbClr val="FF0000"/>
              </a:solidFill>
            </a:rPr>
            <a:t>IPARD</a:t>
          </a:r>
          <a:r>
            <a:rPr lang="hr-HR" sz="2200" b="1" dirty="0" smtClean="0">
              <a:solidFill>
                <a:srgbClr val="FF0000"/>
              </a:solidFill>
            </a:rPr>
            <a:t> PROGRAMU</a:t>
          </a:r>
          <a:r>
            <a:rPr lang="en-US" sz="2200" b="1" dirty="0" smtClean="0">
              <a:solidFill>
                <a:srgbClr val="FF0000"/>
              </a:solidFill>
            </a:rPr>
            <a:t> </a:t>
          </a:r>
          <a:endParaRPr lang="hr-HR" sz="2200" b="1" dirty="0">
            <a:solidFill>
              <a:srgbClr val="FF0000"/>
            </a:solidFill>
          </a:endParaRPr>
        </a:p>
      </dgm:t>
    </dgm:pt>
    <dgm:pt modelId="{5805A9F3-5C7E-48A7-9766-D79DA3BE8CD9}" type="parTrans" cxnId="{41AB9A62-A195-4097-ADEA-C64121C2DE6D}">
      <dgm:prSet/>
      <dgm:spPr/>
      <dgm:t>
        <a:bodyPr/>
        <a:lstStyle/>
        <a:p>
          <a:endParaRPr lang="hr-HR"/>
        </a:p>
      </dgm:t>
    </dgm:pt>
    <dgm:pt modelId="{38B39CEB-DDE4-4E34-8387-5BF077135DBF}" type="sibTrans" cxnId="{41AB9A62-A195-4097-ADEA-C64121C2DE6D}">
      <dgm:prSet/>
      <dgm:spPr/>
      <dgm:t>
        <a:bodyPr/>
        <a:lstStyle/>
        <a:p>
          <a:endParaRPr lang="hr-HR"/>
        </a:p>
      </dgm:t>
    </dgm:pt>
    <dgm:pt modelId="{A1663CEB-4C48-4A32-981B-D0666598EAD6}">
      <dgm:prSet custT="1"/>
      <dgm:spPr/>
      <dgm:t>
        <a:bodyPr/>
        <a:lstStyle/>
        <a:p>
          <a:pPr rtl="0"/>
          <a:r>
            <a:rPr lang="en-US" sz="1800" b="1" dirty="0" err="1" smtClean="0">
              <a:solidFill>
                <a:schemeClr val="tx1"/>
              </a:solidFill>
            </a:rPr>
            <a:t>Mjera</a:t>
          </a:r>
          <a:r>
            <a:rPr lang="en-US" sz="1800" b="1" dirty="0" smtClean="0">
              <a:solidFill>
                <a:schemeClr val="tx1"/>
              </a:solidFill>
            </a:rPr>
            <a:t> 101. </a:t>
          </a:r>
          <a:r>
            <a:rPr lang="hr-HR" sz="1800" b="1" dirty="0" smtClean="0">
              <a:solidFill>
                <a:schemeClr val="tx1"/>
              </a:solidFill>
            </a:rPr>
            <a:t>,</a:t>
          </a:r>
          <a:r>
            <a:rPr lang="en-US" sz="1800" b="1" dirty="0" smtClean="0">
              <a:solidFill>
                <a:schemeClr val="tx1"/>
              </a:solidFill>
            </a:rPr>
            <a:t> 103. – 60,1%</a:t>
          </a:r>
          <a:endParaRPr lang="hr-HR" sz="1800" b="1" dirty="0">
            <a:solidFill>
              <a:schemeClr val="tx1"/>
            </a:solidFill>
          </a:endParaRPr>
        </a:p>
      </dgm:t>
    </dgm:pt>
    <dgm:pt modelId="{4CA5AE33-1FDF-4A99-B61D-900ED14DA77E}" type="parTrans" cxnId="{E1A150AA-AF3B-42D8-AD05-718D21F06E11}">
      <dgm:prSet/>
      <dgm:spPr/>
      <dgm:t>
        <a:bodyPr/>
        <a:lstStyle/>
        <a:p>
          <a:endParaRPr lang="hr-HR"/>
        </a:p>
      </dgm:t>
    </dgm:pt>
    <dgm:pt modelId="{41CFE805-78C2-4145-BE7B-BC9E39957BAA}" type="sibTrans" cxnId="{E1A150AA-AF3B-42D8-AD05-718D21F06E11}">
      <dgm:prSet/>
      <dgm:spPr/>
      <dgm:t>
        <a:bodyPr/>
        <a:lstStyle/>
        <a:p>
          <a:endParaRPr lang="hr-HR"/>
        </a:p>
      </dgm:t>
    </dgm:pt>
    <dgm:pt modelId="{FA07F68E-40C0-416B-B508-F4D0736544F9}">
      <dgm:prSet custT="1"/>
      <dgm:spPr/>
      <dgm:t>
        <a:bodyPr/>
        <a:lstStyle/>
        <a:p>
          <a:pPr rtl="0"/>
          <a:r>
            <a:rPr lang="en-US" sz="1800" b="1" dirty="0" err="1" smtClean="0">
              <a:solidFill>
                <a:schemeClr val="tx1"/>
              </a:solidFill>
            </a:rPr>
            <a:t>Mjera</a:t>
          </a:r>
          <a:r>
            <a:rPr lang="en-US" sz="1800" b="1" dirty="0" smtClean="0">
              <a:solidFill>
                <a:schemeClr val="tx1"/>
              </a:solidFill>
            </a:rPr>
            <a:t> 302.– 51,4%</a:t>
          </a:r>
          <a:endParaRPr lang="hr-HR" sz="1800" b="1" dirty="0">
            <a:solidFill>
              <a:schemeClr val="tx1"/>
            </a:solidFill>
          </a:endParaRPr>
        </a:p>
      </dgm:t>
    </dgm:pt>
    <dgm:pt modelId="{800B26CB-1EA0-42E9-9EF7-0DF85B0B4E35}" type="parTrans" cxnId="{0908051C-E01D-4197-B072-D5E30F3ED102}">
      <dgm:prSet/>
      <dgm:spPr/>
      <dgm:t>
        <a:bodyPr/>
        <a:lstStyle/>
        <a:p>
          <a:endParaRPr lang="hr-HR"/>
        </a:p>
      </dgm:t>
    </dgm:pt>
    <dgm:pt modelId="{2572B4D9-E089-454C-9005-2825A26F686E}" type="sibTrans" cxnId="{0908051C-E01D-4197-B072-D5E30F3ED102}">
      <dgm:prSet/>
      <dgm:spPr/>
      <dgm:t>
        <a:bodyPr/>
        <a:lstStyle/>
        <a:p>
          <a:endParaRPr lang="hr-HR"/>
        </a:p>
      </dgm:t>
    </dgm:pt>
    <dgm:pt modelId="{7A58F002-3D26-4AB7-B50E-9D6ADBBA879D}">
      <dgm:prSet custT="1"/>
      <dgm:spPr/>
      <dgm:t>
        <a:bodyPr/>
        <a:lstStyle/>
        <a:p>
          <a:pPr rtl="0"/>
          <a:r>
            <a:rPr lang="en-US" sz="1800" b="1" dirty="0" err="1" smtClean="0">
              <a:solidFill>
                <a:schemeClr val="tx1"/>
              </a:solidFill>
            </a:rPr>
            <a:t>Mjera</a:t>
          </a:r>
          <a:r>
            <a:rPr lang="en-US" sz="1800" b="1" dirty="0" smtClean="0">
              <a:solidFill>
                <a:schemeClr val="tx1"/>
              </a:solidFill>
            </a:rPr>
            <a:t> 301. – 59% </a:t>
          </a:r>
          <a:endParaRPr lang="hr-HR" sz="1800" b="1" dirty="0">
            <a:solidFill>
              <a:schemeClr val="tx1"/>
            </a:solidFill>
          </a:endParaRPr>
        </a:p>
      </dgm:t>
    </dgm:pt>
    <dgm:pt modelId="{02FEE864-AC32-49E7-BE38-37101430AE31}" type="parTrans" cxnId="{A04E9D8E-2595-4491-A732-41CF8F09A696}">
      <dgm:prSet/>
      <dgm:spPr/>
      <dgm:t>
        <a:bodyPr/>
        <a:lstStyle/>
        <a:p>
          <a:endParaRPr lang="hr-HR"/>
        </a:p>
      </dgm:t>
    </dgm:pt>
    <dgm:pt modelId="{FB875D7A-A25D-4B0D-B254-CAEE234FCB38}" type="sibTrans" cxnId="{A04E9D8E-2595-4491-A732-41CF8F09A696}">
      <dgm:prSet/>
      <dgm:spPr/>
      <dgm:t>
        <a:bodyPr/>
        <a:lstStyle/>
        <a:p>
          <a:endParaRPr lang="hr-HR"/>
        </a:p>
      </dgm:t>
    </dgm:pt>
    <dgm:pt modelId="{0A01F5C4-31BB-4793-8D6F-EADCE10D5BFB}">
      <dgm:prSet custT="1"/>
      <dgm:spPr/>
      <dgm:t>
        <a:bodyPr/>
        <a:lstStyle/>
        <a:p>
          <a:pPr rtl="0"/>
          <a:endParaRPr lang="hr-HR" sz="2000" dirty="0">
            <a:latin typeface="+mn-lt"/>
          </a:endParaRPr>
        </a:p>
      </dgm:t>
    </dgm:pt>
    <dgm:pt modelId="{BFE9F9B9-2D60-4F5C-956F-76DEF5FA2F3C}" type="parTrans" cxnId="{6DCB883E-5883-48A4-AA8E-4E9E8C58E1D0}">
      <dgm:prSet/>
      <dgm:spPr/>
      <dgm:t>
        <a:bodyPr/>
        <a:lstStyle/>
        <a:p>
          <a:endParaRPr lang="hr-HR"/>
        </a:p>
      </dgm:t>
    </dgm:pt>
    <dgm:pt modelId="{8CAEB556-F345-4B1A-9C15-95EA5E08E955}" type="sibTrans" cxnId="{6DCB883E-5883-48A4-AA8E-4E9E8C58E1D0}">
      <dgm:prSet/>
      <dgm:spPr/>
      <dgm:t>
        <a:bodyPr/>
        <a:lstStyle/>
        <a:p>
          <a:endParaRPr lang="hr-HR"/>
        </a:p>
      </dgm:t>
    </dgm:pt>
    <dgm:pt modelId="{0FE5FE33-F0D3-4234-A7B1-735BDCA7623F}">
      <dgm:prSet custT="1"/>
      <dgm:spPr/>
      <dgm:t>
        <a:bodyPr/>
        <a:lstStyle/>
        <a:p>
          <a:pPr rtl="0"/>
          <a:r>
            <a:rPr lang="hr-HR" sz="2000" b="1" dirty="0" smtClean="0">
              <a:solidFill>
                <a:schemeClr val="bg1"/>
              </a:solidFill>
            </a:rPr>
            <a:t>1. NATJEČAJ ERDF MINPO </a:t>
          </a:r>
          <a:r>
            <a:rPr lang="hr-HR" sz="2000" b="1" dirty="0" smtClean="0">
              <a:solidFill>
                <a:srgbClr val="FF0000"/>
              </a:solidFill>
            </a:rPr>
            <a:t>“SMETUR”- 7 PROJEKATA</a:t>
          </a:r>
          <a:r>
            <a:rPr lang="hr-HR" sz="2000" b="1" dirty="0" smtClean="0">
              <a:solidFill>
                <a:schemeClr val="bg1"/>
              </a:solidFill>
            </a:rPr>
            <a:t> U IZNOSU OD </a:t>
          </a:r>
          <a:r>
            <a:rPr lang="hr-HR" sz="2000" b="1" dirty="0" smtClean="0">
              <a:solidFill>
                <a:srgbClr val="FF0000"/>
              </a:solidFill>
            </a:rPr>
            <a:t>106 MLN KN</a:t>
          </a:r>
          <a:endParaRPr lang="hr-HR" sz="2000" b="1" dirty="0">
            <a:solidFill>
              <a:srgbClr val="FF0000"/>
            </a:solidFill>
          </a:endParaRPr>
        </a:p>
      </dgm:t>
    </dgm:pt>
    <dgm:pt modelId="{73924CC4-FD49-4AA3-BD6C-2B22D8A02DBC}" type="parTrans" cxnId="{738B0D5A-914B-4161-9E76-1C665F23D648}">
      <dgm:prSet/>
      <dgm:spPr/>
      <dgm:t>
        <a:bodyPr/>
        <a:lstStyle/>
        <a:p>
          <a:endParaRPr lang="hr-HR"/>
        </a:p>
      </dgm:t>
    </dgm:pt>
    <dgm:pt modelId="{FD91D42D-7636-4607-96EF-B78CCAD760AB}" type="sibTrans" cxnId="{738B0D5A-914B-4161-9E76-1C665F23D648}">
      <dgm:prSet/>
      <dgm:spPr/>
      <dgm:t>
        <a:bodyPr/>
        <a:lstStyle/>
        <a:p>
          <a:endParaRPr lang="hr-HR"/>
        </a:p>
      </dgm:t>
    </dgm:pt>
    <dgm:pt modelId="{40471F58-C6CA-4DE8-A62E-F23ECC397126}" type="pres">
      <dgm:prSet presAssocID="{2480DC84-7889-41DB-96B4-20F55AB35E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E1E33A3-948C-4354-90DD-BFE4BDA5F063}" type="pres">
      <dgm:prSet presAssocID="{B066833C-0D07-46BA-B206-9BE7A421C804}" presName="parentText" presStyleLbl="node1" presStyleIdx="0" presStyleCnt="3" custLinFactNeighborX="-588" custLinFactNeighborY="-2958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4F9887E-13AC-418E-BAA2-E8B300E637DB}" type="pres">
      <dgm:prSet presAssocID="{B066833C-0D07-46BA-B206-9BE7A421C804}" presName="childText" presStyleLbl="revTx" presStyleIdx="0" presStyleCnt="2" custLinFactNeighborX="858" custLinFactNeighborY="1390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237EE61-00DB-458F-9BB4-EC7A84EEC302}" type="pres">
      <dgm:prSet presAssocID="{C854250E-9EC0-4B4E-84C5-CAE5E4C8494F}" presName="parentText" presStyleLbl="node1" presStyleIdx="1" presStyleCnt="3" custLinFactNeighborY="-7945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8BA7BC2-5057-4AD4-9740-FD5BB8902AB1}" type="pres">
      <dgm:prSet presAssocID="{C854250E-9EC0-4B4E-84C5-CAE5E4C8494F}" presName="childText" presStyleLbl="revTx" presStyleIdx="1" presStyleCnt="2" custScaleY="78034" custLinFactNeighborX="7563" custLinFactNeighborY="-4296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6E0C0D6-118C-4E02-B40D-92B25BF512A8}" type="pres">
      <dgm:prSet presAssocID="{0FE5FE33-F0D3-4234-A7B1-735BDCA7623F}" presName="parentText" presStyleLbl="node1" presStyleIdx="2" presStyleCnt="3" custLinFactNeighborX="-840" custLinFactNeighborY="3682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A04E9D8E-2595-4491-A732-41CF8F09A696}" srcId="{C854250E-9EC0-4B4E-84C5-CAE5E4C8494F}" destId="{7A58F002-3D26-4AB7-B50E-9D6ADBBA879D}" srcOrd="2" destOrd="0" parTransId="{02FEE864-AC32-49E7-BE38-37101430AE31}" sibTransId="{FB875D7A-A25D-4B0D-B254-CAEE234FCB38}"/>
    <dgm:cxn modelId="{738B0D5A-914B-4161-9E76-1C665F23D648}" srcId="{2480DC84-7889-41DB-96B4-20F55AB35E0C}" destId="{0FE5FE33-F0D3-4234-A7B1-735BDCA7623F}" srcOrd="2" destOrd="0" parTransId="{73924CC4-FD49-4AA3-BD6C-2B22D8A02DBC}" sibTransId="{FD91D42D-7636-4607-96EF-B78CCAD760AB}"/>
    <dgm:cxn modelId="{B7310F02-1FAF-4EDF-9E07-49E6F3BCDB03}" type="presOf" srcId="{7A58F002-3D26-4AB7-B50E-9D6ADBBA879D}" destId="{48BA7BC2-5057-4AD4-9740-FD5BB8902AB1}" srcOrd="0" destOrd="2" presId="urn:microsoft.com/office/officeart/2005/8/layout/vList2"/>
    <dgm:cxn modelId="{ECC949A0-A156-4499-B3C8-E4394040D6DA}" type="presOf" srcId="{FA07F68E-40C0-416B-B508-F4D0736544F9}" destId="{48BA7BC2-5057-4AD4-9740-FD5BB8902AB1}" srcOrd="0" destOrd="1" presId="urn:microsoft.com/office/officeart/2005/8/layout/vList2"/>
    <dgm:cxn modelId="{517B4DCE-FB87-45F8-A852-9BA5F3287B0F}" srcId="{2480DC84-7889-41DB-96B4-20F55AB35E0C}" destId="{B066833C-0D07-46BA-B206-9BE7A421C804}" srcOrd="0" destOrd="0" parTransId="{F63BAFBC-FA6C-4C8F-9156-47455752F5F8}" sibTransId="{2345FA5A-034A-402F-A9FF-6654124A839E}"/>
    <dgm:cxn modelId="{354A092B-51D8-4103-9376-49EAB79A2CD0}" type="presOf" srcId="{0FE5FE33-F0D3-4234-A7B1-735BDCA7623F}" destId="{B6E0C0D6-118C-4E02-B40D-92B25BF512A8}" srcOrd="0" destOrd="0" presId="urn:microsoft.com/office/officeart/2005/8/layout/vList2"/>
    <dgm:cxn modelId="{C630741B-F2C5-44F7-89AC-70D135209478}" type="presOf" srcId="{2480DC84-7889-41DB-96B4-20F55AB35E0C}" destId="{40471F58-C6CA-4DE8-A62E-F23ECC397126}" srcOrd="0" destOrd="0" presId="urn:microsoft.com/office/officeart/2005/8/layout/vList2"/>
    <dgm:cxn modelId="{0908051C-E01D-4197-B072-D5E30F3ED102}" srcId="{C854250E-9EC0-4B4E-84C5-CAE5E4C8494F}" destId="{FA07F68E-40C0-416B-B508-F4D0736544F9}" srcOrd="1" destOrd="0" parTransId="{800B26CB-1EA0-42E9-9EF7-0DF85B0B4E35}" sibTransId="{2572B4D9-E089-454C-9005-2825A26F686E}"/>
    <dgm:cxn modelId="{41AB9A62-A195-4097-ADEA-C64121C2DE6D}" srcId="{2480DC84-7889-41DB-96B4-20F55AB35E0C}" destId="{C854250E-9EC0-4B4E-84C5-CAE5E4C8494F}" srcOrd="1" destOrd="0" parTransId="{5805A9F3-5C7E-48A7-9766-D79DA3BE8CD9}" sibTransId="{38B39CEB-DDE4-4E34-8387-5BF077135DBF}"/>
    <dgm:cxn modelId="{05D63713-AFEB-4DE4-A513-106B468E1E77}" type="presOf" srcId="{B066833C-0D07-46BA-B206-9BE7A421C804}" destId="{1E1E33A3-948C-4354-90DD-BFE4BDA5F063}" srcOrd="0" destOrd="0" presId="urn:microsoft.com/office/officeart/2005/8/layout/vList2"/>
    <dgm:cxn modelId="{3C6E8D2C-FA10-49FB-9402-44CC85ECFF31}" type="presOf" srcId="{0A01F5C4-31BB-4793-8D6F-EADCE10D5BFB}" destId="{F4F9887E-13AC-418E-BAA2-E8B300E637DB}" srcOrd="0" destOrd="0" presId="urn:microsoft.com/office/officeart/2005/8/layout/vList2"/>
    <dgm:cxn modelId="{2EB06529-20B6-4C63-B788-E198794B4DEF}" type="presOf" srcId="{C854250E-9EC0-4B4E-84C5-CAE5E4C8494F}" destId="{4237EE61-00DB-458F-9BB4-EC7A84EEC302}" srcOrd="0" destOrd="0" presId="urn:microsoft.com/office/officeart/2005/8/layout/vList2"/>
    <dgm:cxn modelId="{6DCB883E-5883-48A4-AA8E-4E9E8C58E1D0}" srcId="{B066833C-0D07-46BA-B206-9BE7A421C804}" destId="{0A01F5C4-31BB-4793-8D6F-EADCE10D5BFB}" srcOrd="0" destOrd="0" parTransId="{BFE9F9B9-2D60-4F5C-956F-76DEF5FA2F3C}" sibTransId="{8CAEB556-F345-4B1A-9C15-95EA5E08E955}"/>
    <dgm:cxn modelId="{72F5AB59-C03E-4A65-8B29-6B7D1A7534E5}" type="presOf" srcId="{A1663CEB-4C48-4A32-981B-D0666598EAD6}" destId="{48BA7BC2-5057-4AD4-9740-FD5BB8902AB1}" srcOrd="0" destOrd="0" presId="urn:microsoft.com/office/officeart/2005/8/layout/vList2"/>
    <dgm:cxn modelId="{E1A150AA-AF3B-42D8-AD05-718D21F06E11}" srcId="{C854250E-9EC0-4B4E-84C5-CAE5E4C8494F}" destId="{A1663CEB-4C48-4A32-981B-D0666598EAD6}" srcOrd="0" destOrd="0" parTransId="{4CA5AE33-1FDF-4A99-B61D-900ED14DA77E}" sibTransId="{41CFE805-78C2-4145-BE7B-BC9E39957BAA}"/>
    <dgm:cxn modelId="{0978030D-2676-424B-A5A7-5963306235F8}" type="presParOf" srcId="{40471F58-C6CA-4DE8-A62E-F23ECC397126}" destId="{1E1E33A3-948C-4354-90DD-BFE4BDA5F063}" srcOrd="0" destOrd="0" presId="urn:microsoft.com/office/officeart/2005/8/layout/vList2"/>
    <dgm:cxn modelId="{238650FC-A8D5-438F-8CF4-B7FF2F0DD730}" type="presParOf" srcId="{40471F58-C6CA-4DE8-A62E-F23ECC397126}" destId="{F4F9887E-13AC-418E-BAA2-E8B300E637DB}" srcOrd="1" destOrd="0" presId="urn:microsoft.com/office/officeart/2005/8/layout/vList2"/>
    <dgm:cxn modelId="{EC911CA8-2B41-49EC-8B19-9BCA38C1C572}" type="presParOf" srcId="{40471F58-C6CA-4DE8-A62E-F23ECC397126}" destId="{4237EE61-00DB-458F-9BB4-EC7A84EEC302}" srcOrd="2" destOrd="0" presId="urn:microsoft.com/office/officeart/2005/8/layout/vList2"/>
    <dgm:cxn modelId="{22646FE6-7E66-4AE8-9FA8-1A77EEFB5E2A}" type="presParOf" srcId="{40471F58-C6CA-4DE8-A62E-F23ECC397126}" destId="{48BA7BC2-5057-4AD4-9740-FD5BB8902AB1}" srcOrd="3" destOrd="0" presId="urn:microsoft.com/office/officeart/2005/8/layout/vList2"/>
    <dgm:cxn modelId="{86B83CEA-480F-4364-A031-60FE97299C4D}" type="presParOf" srcId="{40471F58-C6CA-4DE8-A62E-F23ECC397126}" destId="{B6E0C0D6-118C-4E02-B40D-92B25BF512A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1E33A3-948C-4354-90DD-BFE4BDA5F063}">
      <dsp:nvSpPr>
        <dsp:cNvPr id="0" name=""/>
        <dsp:cNvSpPr/>
      </dsp:nvSpPr>
      <dsp:spPr>
        <a:xfrm>
          <a:off x="0" y="0"/>
          <a:ext cx="8501122" cy="1065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2200" b="1" kern="1200" dirty="0" smtClean="0">
              <a:latin typeface="+mn-lt"/>
            </a:rPr>
            <a:t>DO SADA FINANCIRANO </a:t>
          </a:r>
          <a:r>
            <a:rPr lang="hr-HR" sz="2200" b="1" kern="1200" dirty="0" smtClean="0">
              <a:solidFill>
                <a:srgbClr val="FF0000"/>
              </a:solidFill>
              <a:latin typeface="+mn-lt"/>
            </a:rPr>
            <a:t>375</a:t>
          </a:r>
          <a:r>
            <a:rPr lang="ta-IN" sz="2200" b="1" kern="1200" dirty="0" smtClean="0">
              <a:solidFill>
                <a:srgbClr val="FF0000"/>
              </a:solidFill>
              <a:latin typeface="+mn-lt"/>
            </a:rPr>
            <a:t> PROJEKATA </a:t>
          </a:r>
          <a:r>
            <a:rPr lang="ta-IN" sz="2200" b="1" kern="1200" dirty="0" smtClean="0">
              <a:latin typeface="+mn-lt"/>
            </a:rPr>
            <a:t>KANDIDATA ZA EU </a:t>
          </a:r>
          <a:r>
            <a:rPr lang="hr-HR" sz="2200" b="1" kern="1200" dirty="0" smtClean="0">
              <a:latin typeface="+mn-lt"/>
            </a:rPr>
            <a:t>PRETPRISTUPNE FONDOVE </a:t>
          </a:r>
          <a:r>
            <a:rPr lang="ta-IN" sz="2200" b="1" kern="1200" dirty="0" smtClean="0">
              <a:latin typeface="+mn-lt"/>
            </a:rPr>
            <a:t>U IZNOSU </a:t>
          </a:r>
          <a:r>
            <a:rPr lang="ta-IN" sz="2200" b="1" kern="1200" dirty="0" smtClean="0">
              <a:solidFill>
                <a:srgbClr val="FF0000"/>
              </a:solidFill>
              <a:latin typeface="+mn-lt"/>
            </a:rPr>
            <a:t>1,</a:t>
          </a:r>
          <a:r>
            <a:rPr lang="hr-HR" sz="2200" b="1" kern="1200" dirty="0" smtClean="0">
              <a:solidFill>
                <a:srgbClr val="FF0000"/>
              </a:solidFill>
              <a:latin typeface="+mn-lt"/>
            </a:rPr>
            <a:t>71</a:t>
          </a:r>
          <a:r>
            <a:rPr lang="ta-IN" sz="2200" b="1" kern="1200" dirty="0" smtClean="0">
              <a:solidFill>
                <a:srgbClr val="FF0000"/>
              </a:solidFill>
              <a:latin typeface="+mn-lt"/>
            </a:rPr>
            <a:t> MLRD KUNA </a:t>
          </a:r>
          <a:endParaRPr lang="hr-HR" sz="2200" kern="1200" dirty="0">
            <a:solidFill>
              <a:srgbClr val="FF0000"/>
            </a:solidFill>
            <a:latin typeface="+mn-lt"/>
          </a:endParaRPr>
        </a:p>
      </dsp:txBody>
      <dsp:txXfrm>
        <a:off x="0" y="0"/>
        <a:ext cx="8501122" cy="1065997"/>
      </dsp:txXfrm>
    </dsp:sp>
    <dsp:sp modelId="{F4F9887E-13AC-418E-BAA2-E8B300E637DB}">
      <dsp:nvSpPr>
        <dsp:cNvPr id="0" name=""/>
        <dsp:cNvSpPr/>
      </dsp:nvSpPr>
      <dsp:spPr>
        <a:xfrm>
          <a:off x="0" y="1240442"/>
          <a:ext cx="8501122" cy="942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11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hr-HR" sz="2000" kern="1200" dirty="0">
            <a:latin typeface="+mn-lt"/>
          </a:endParaRPr>
        </a:p>
      </dsp:txBody>
      <dsp:txXfrm>
        <a:off x="0" y="1240442"/>
        <a:ext cx="8501122" cy="942998"/>
      </dsp:txXfrm>
    </dsp:sp>
    <dsp:sp modelId="{4237EE61-00DB-458F-9BB4-EC7A84EEC302}">
      <dsp:nvSpPr>
        <dsp:cNvPr id="0" name=""/>
        <dsp:cNvSpPr/>
      </dsp:nvSpPr>
      <dsp:spPr>
        <a:xfrm>
          <a:off x="0" y="1285884"/>
          <a:ext cx="8501122" cy="1065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b="0" kern="1200" dirty="0" smtClean="0"/>
            <a:t>SREDSTVIMA HBOR-A  </a:t>
          </a:r>
          <a:r>
            <a:rPr lang="en-US" sz="2200" b="0" kern="1200" dirty="0" smtClean="0"/>
            <a:t>KREDITIRANO </a:t>
          </a:r>
          <a:r>
            <a:rPr lang="en-US" sz="2200" b="1" kern="1200" dirty="0" smtClean="0">
              <a:solidFill>
                <a:srgbClr val="FF0000"/>
              </a:solidFill>
            </a:rPr>
            <a:t>57%</a:t>
          </a:r>
          <a:r>
            <a:rPr lang="en-US" sz="2200" b="1" kern="1200" dirty="0" smtClean="0"/>
            <a:t> </a:t>
          </a:r>
          <a:r>
            <a:rPr lang="hr-HR" sz="2200" b="1" kern="1200" dirty="0" smtClean="0"/>
            <a:t>OD </a:t>
          </a:r>
          <a:r>
            <a:rPr lang="en-US" sz="2200" b="1" kern="1200" dirty="0" smtClean="0"/>
            <a:t>UKUPNO DO SADA ODOBRENIH PROJEKATA</a:t>
          </a:r>
          <a:r>
            <a:rPr lang="en-US" sz="2200" b="0" kern="1200" dirty="0" smtClean="0"/>
            <a:t> PO </a:t>
          </a:r>
          <a:r>
            <a:rPr lang="en-US" sz="2200" b="1" kern="1200" dirty="0" smtClean="0">
              <a:solidFill>
                <a:srgbClr val="FF0000"/>
              </a:solidFill>
            </a:rPr>
            <a:t>IPARD</a:t>
          </a:r>
          <a:r>
            <a:rPr lang="hr-HR" sz="2200" b="1" kern="1200" dirty="0" smtClean="0">
              <a:solidFill>
                <a:srgbClr val="FF0000"/>
              </a:solidFill>
            </a:rPr>
            <a:t> PROGRAMU</a:t>
          </a:r>
          <a:r>
            <a:rPr lang="en-US" sz="2200" b="1" kern="1200" dirty="0" smtClean="0">
              <a:solidFill>
                <a:srgbClr val="FF0000"/>
              </a:solidFill>
            </a:rPr>
            <a:t> </a:t>
          </a:r>
          <a:endParaRPr lang="hr-HR" sz="2200" b="1" kern="1200" dirty="0">
            <a:solidFill>
              <a:srgbClr val="FF0000"/>
            </a:solidFill>
          </a:endParaRPr>
        </a:p>
      </dsp:txBody>
      <dsp:txXfrm>
        <a:off x="0" y="1285884"/>
        <a:ext cx="8501122" cy="1065997"/>
      </dsp:txXfrm>
    </dsp:sp>
    <dsp:sp modelId="{48BA7BC2-5057-4AD4-9740-FD5BB8902AB1}">
      <dsp:nvSpPr>
        <dsp:cNvPr id="0" name=""/>
        <dsp:cNvSpPr/>
      </dsp:nvSpPr>
      <dsp:spPr>
        <a:xfrm>
          <a:off x="0" y="2643205"/>
          <a:ext cx="8501122" cy="735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11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b="1" kern="1200" dirty="0" err="1" smtClean="0">
              <a:solidFill>
                <a:schemeClr val="tx1"/>
              </a:solidFill>
            </a:rPr>
            <a:t>Mjera</a:t>
          </a:r>
          <a:r>
            <a:rPr lang="en-US" sz="1800" b="1" kern="1200" dirty="0" smtClean="0">
              <a:solidFill>
                <a:schemeClr val="tx1"/>
              </a:solidFill>
            </a:rPr>
            <a:t> 101. </a:t>
          </a:r>
          <a:r>
            <a:rPr lang="hr-HR" sz="1800" b="1" kern="1200" dirty="0" smtClean="0">
              <a:solidFill>
                <a:schemeClr val="tx1"/>
              </a:solidFill>
            </a:rPr>
            <a:t>,</a:t>
          </a:r>
          <a:r>
            <a:rPr lang="en-US" sz="1800" b="1" kern="1200" dirty="0" smtClean="0">
              <a:solidFill>
                <a:schemeClr val="tx1"/>
              </a:solidFill>
            </a:rPr>
            <a:t> 103. – 60,1%</a:t>
          </a:r>
          <a:endParaRPr lang="hr-HR" sz="1800" b="1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b="1" kern="1200" dirty="0" err="1" smtClean="0">
              <a:solidFill>
                <a:schemeClr val="tx1"/>
              </a:solidFill>
            </a:rPr>
            <a:t>Mjera</a:t>
          </a:r>
          <a:r>
            <a:rPr lang="en-US" sz="1800" b="1" kern="1200" dirty="0" smtClean="0">
              <a:solidFill>
                <a:schemeClr val="tx1"/>
              </a:solidFill>
            </a:rPr>
            <a:t> 302.– 51,4%</a:t>
          </a:r>
          <a:endParaRPr lang="hr-HR" sz="1800" b="1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b="1" kern="1200" dirty="0" err="1" smtClean="0">
              <a:solidFill>
                <a:schemeClr val="tx1"/>
              </a:solidFill>
            </a:rPr>
            <a:t>Mjera</a:t>
          </a:r>
          <a:r>
            <a:rPr lang="en-US" sz="1800" b="1" kern="1200" dirty="0" smtClean="0">
              <a:solidFill>
                <a:schemeClr val="tx1"/>
              </a:solidFill>
            </a:rPr>
            <a:t> 301. – 59% </a:t>
          </a:r>
          <a:endParaRPr lang="hr-HR" sz="1800" b="1" kern="1200" dirty="0">
            <a:solidFill>
              <a:schemeClr val="tx1"/>
            </a:solidFill>
          </a:endParaRPr>
        </a:p>
      </dsp:txBody>
      <dsp:txXfrm>
        <a:off x="0" y="2643205"/>
        <a:ext cx="8501122" cy="735859"/>
      </dsp:txXfrm>
    </dsp:sp>
    <dsp:sp modelId="{B6E0C0D6-118C-4E02-B40D-92B25BF512A8}">
      <dsp:nvSpPr>
        <dsp:cNvPr id="0" name=""/>
        <dsp:cNvSpPr/>
      </dsp:nvSpPr>
      <dsp:spPr>
        <a:xfrm>
          <a:off x="0" y="3863224"/>
          <a:ext cx="8501122" cy="1065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>
              <a:solidFill>
                <a:schemeClr val="bg1"/>
              </a:solidFill>
            </a:rPr>
            <a:t>1. NATJEČAJ ERDF MINPO </a:t>
          </a:r>
          <a:r>
            <a:rPr lang="hr-HR" sz="2000" b="1" kern="1200" dirty="0" smtClean="0">
              <a:solidFill>
                <a:srgbClr val="FF0000"/>
              </a:solidFill>
            </a:rPr>
            <a:t>“SMETUR”- 7 PROJEKATA</a:t>
          </a:r>
          <a:r>
            <a:rPr lang="hr-HR" sz="2000" b="1" kern="1200" dirty="0" smtClean="0">
              <a:solidFill>
                <a:schemeClr val="bg1"/>
              </a:solidFill>
            </a:rPr>
            <a:t> U IZNOSU OD </a:t>
          </a:r>
          <a:r>
            <a:rPr lang="hr-HR" sz="2000" b="1" kern="1200" dirty="0" smtClean="0">
              <a:solidFill>
                <a:srgbClr val="FF0000"/>
              </a:solidFill>
            </a:rPr>
            <a:t>106 MLN KN</a:t>
          </a:r>
          <a:endParaRPr lang="hr-HR" sz="2000" b="1" kern="1200" dirty="0">
            <a:solidFill>
              <a:srgbClr val="FF0000"/>
            </a:solidFill>
          </a:endParaRPr>
        </a:p>
      </dsp:txBody>
      <dsp:txXfrm>
        <a:off x="0" y="3863224"/>
        <a:ext cx="8501122" cy="1065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9"/>
            <a:ext cx="2974551" cy="499824"/>
          </a:xfrm>
          <a:prstGeom prst="rect">
            <a:avLst/>
          </a:prstGeom>
        </p:spPr>
        <p:txBody>
          <a:bodyPr vert="horz" lIns="95894" tIns="47948" rIns="95894" bIns="47948" rtlCol="0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8217" y="9"/>
            <a:ext cx="2974551" cy="499824"/>
          </a:xfrm>
          <a:prstGeom prst="rect">
            <a:avLst/>
          </a:prstGeom>
        </p:spPr>
        <p:txBody>
          <a:bodyPr vert="horz" lIns="95894" tIns="47948" rIns="95894" bIns="47948" rtlCol="0"/>
          <a:lstStyle>
            <a:lvl1pPr algn="r">
              <a:defRPr sz="1300"/>
            </a:lvl1pPr>
          </a:lstStyle>
          <a:p>
            <a:fld id="{13B1D30F-6F2A-4A1A-A26C-F152D5781F41}" type="datetimeFigureOut">
              <a:rPr lang="hr-HR" smtClean="0"/>
              <a:pPr/>
              <a:t>20.2.2015.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9494930"/>
            <a:ext cx="2974551" cy="499824"/>
          </a:xfrm>
          <a:prstGeom prst="rect">
            <a:avLst/>
          </a:prstGeom>
        </p:spPr>
        <p:txBody>
          <a:bodyPr vert="horz" lIns="95894" tIns="47948" rIns="95894" bIns="47948" rtlCol="0" anchor="b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8217" y="9494930"/>
            <a:ext cx="2974551" cy="499824"/>
          </a:xfrm>
          <a:prstGeom prst="rect">
            <a:avLst/>
          </a:prstGeom>
        </p:spPr>
        <p:txBody>
          <a:bodyPr vert="horz" lIns="95894" tIns="47948" rIns="95894" bIns="47948" rtlCol="0" anchor="b"/>
          <a:lstStyle>
            <a:lvl1pPr algn="r">
              <a:defRPr sz="1300"/>
            </a:lvl1pPr>
          </a:lstStyle>
          <a:p>
            <a:fld id="{722E3011-BCCB-4F38-A7A0-746ECFE48EF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8027581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9"/>
            <a:ext cx="2974551" cy="499824"/>
          </a:xfrm>
          <a:prstGeom prst="rect">
            <a:avLst/>
          </a:prstGeom>
        </p:spPr>
        <p:txBody>
          <a:bodyPr vert="horz" lIns="95894" tIns="47948" rIns="95894" bIns="47948" rtlCol="0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17" y="9"/>
            <a:ext cx="2974551" cy="499824"/>
          </a:xfrm>
          <a:prstGeom prst="rect">
            <a:avLst/>
          </a:prstGeom>
        </p:spPr>
        <p:txBody>
          <a:bodyPr vert="horz" lIns="95894" tIns="47948" rIns="95894" bIns="47948" rtlCol="0"/>
          <a:lstStyle>
            <a:lvl1pPr algn="r">
              <a:defRPr sz="1300"/>
            </a:lvl1pPr>
          </a:lstStyle>
          <a:p>
            <a:fld id="{48D40D91-F12E-45CD-8EB0-3ED8E4AA27A9}" type="datetimeFigureOut">
              <a:rPr lang="hr-HR" smtClean="0"/>
              <a:pPr/>
              <a:t>20.2.2015.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50888"/>
            <a:ext cx="4997450" cy="3748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94" tIns="47948" rIns="95894" bIns="47948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7" y="4748339"/>
            <a:ext cx="5491480" cy="4498420"/>
          </a:xfrm>
          <a:prstGeom prst="rect">
            <a:avLst/>
          </a:prstGeom>
        </p:spPr>
        <p:txBody>
          <a:bodyPr vert="horz" lIns="95894" tIns="47948" rIns="95894" bIns="479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9494930"/>
            <a:ext cx="2974551" cy="499824"/>
          </a:xfrm>
          <a:prstGeom prst="rect">
            <a:avLst/>
          </a:prstGeom>
        </p:spPr>
        <p:txBody>
          <a:bodyPr vert="horz" lIns="95894" tIns="47948" rIns="95894" bIns="47948" rtlCol="0" anchor="b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17" y="9494930"/>
            <a:ext cx="2974551" cy="499824"/>
          </a:xfrm>
          <a:prstGeom prst="rect">
            <a:avLst/>
          </a:prstGeom>
        </p:spPr>
        <p:txBody>
          <a:bodyPr vert="horz" lIns="95894" tIns="47948" rIns="95894" bIns="47948" rtlCol="0" anchor="b"/>
          <a:lstStyle>
            <a:lvl1pPr algn="r">
              <a:defRPr sz="1300"/>
            </a:lvl1pPr>
          </a:lstStyle>
          <a:p>
            <a:fld id="{856EE9FB-DBD1-4D7B-95C4-FAD413F8B42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8487891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EE9FB-DBD1-4D7B-95C4-FAD413F8B42E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860711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87458C-B095-4E2C-AC63-89E467350D45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hr-HR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r-HR" smtClean="0"/>
              <a:t>-</a:t>
            </a:r>
          </a:p>
        </p:txBody>
      </p:sp>
      <p:sp>
        <p:nvSpPr>
          <p:cNvPr id="34821" name="Notes Placeholder 5"/>
          <p:cNvSpPr>
            <a:spLocks noGrp="1"/>
          </p:cNvSpPr>
          <p:nvPr/>
        </p:nvSpPr>
        <p:spPr bwMode="auto">
          <a:xfrm>
            <a:off x="686276" y="4748096"/>
            <a:ext cx="5491807" cy="449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38" tIns="47769" rIns="95538" bIns="47769"/>
          <a:lstStyle/>
          <a:p>
            <a:pPr eaLnBrk="0" hangingPunct="0">
              <a:spcBef>
                <a:spcPct val="30000"/>
              </a:spcBef>
            </a:pPr>
            <a:endParaRPr lang="hr-H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EE9FB-DBD1-4D7B-95C4-FAD413F8B42E}" type="slidenum">
              <a:rPr lang="hr-HR" smtClean="0"/>
              <a:pPr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448082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EE9FB-DBD1-4D7B-95C4-FAD413F8B42E}" type="slidenum">
              <a:rPr lang="hr-HR" smtClean="0"/>
              <a:pPr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724337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31863" y="749300"/>
            <a:ext cx="5000625" cy="37496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hr-HR" b="1" dirty="0" smtClean="0"/>
              <a:t>IPARD Mjere 101. i 103.</a:t>
            </a:r>
            <a:endParaRPr lang="vi-VN" b="1" dirty="0" smtClean="0"/>
          </a:p>
          <a:p>
            <a:r>
              <a:rPr lang="vi-VN" b="1" dirty="0" smtClean="0"/>
              <a:t>Mjera 101</a:t>
            </a:r>
            <a:r>
              <a:rPr lang="hr-HR" b="1" dirty="0" smtClean="0"/>
              <a:t>. </a:t>
            </a:r>
            <a:r>
              <a:rPr lang="hr-HR" dirty="0" smtClean="0"/>
              <a:t>- </a:t>
            </a:r>
            <a:r>
              <a:rPr lang="vi-VN" dirty="0" smtClean="0"/>
              <a:t>Ulaganje u poljoprivredna gospodarstva u svrhu restrukturiranja i dostizanja standarda EU </a:t>
            </a:r>
            <a:r>
              <a:rPr lang="hr-HR" dirty="0" smtClean="0"/>
              <a:t>– primarna poljoprivreda</a:t>
            </a:r>
          </a:p>
          <a:p>
            <a:r>
              <a:rPr lang="hr-HR" b="1" dirty="0" smtClean="0"/>
              <a:t>Mjera 103.</a:t>
            </a:r>
            <a:r>
              <a:rPr lang="hr-HR" dirty="0" smtClean="0"/>
              <a:t>	- Ulaganje u preradu i trženje poljoprivrednih i ribljih proizvoda radi restrukturiranja i dostizanja standarda EU – prerađivački kapaciteti</a:t>
            </a:r>
          </a:p>
          <a:p>
            <a:endParaRPr lang="hr-HR" dirty="0" smtClean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89653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07550" indent="-272135" defTabSz="89653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088538" indent="-217707" defTabSz="89653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23954" indent="-217707" defTabSz="89653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959369" indent="-217707" defTabSz="89653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394785" indent="-217707" defTabSz="8965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830199" indent="-217707" defTabSz="8965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265615" indent="-217707" defTabSz="8965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701030" indent="-217707" defTabSz="8965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hr-HR" smtClean="0"/>
              <a:t>-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653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07550" indent="-272135" defTabSz="89653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088538" indent="-217707" defTabSz="89653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23954" indent="-217707" defTabSz="89653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959369" indent="-217707" defTabSz="89653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394785" indent="-217707" defTabSz="8965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830199" indent="-217707" defTabSz="8965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265615" indent="-217707" defTabSz="8965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701030" indent="-217707" defTabSz="8965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723EE93D-15EA-4A4D-B7AA-E89D66DB5D16}" type="slidenum">
              <a:rPr lang="hr-HR" smtClean="0"/>
              <a:pPr eaLnBrk="1" hangingPunct="1"/>
              <a:t>2</a:t>
            </a:fld>
            <a:endParaRPr lang="hr-H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Povećanje gospodarske aktivnosti i konkurentnosti malih i srednjih poduzeća</a:t>
            </a:r>
          </a:p>
          <a:p>
            <a:r>
              <a:rPr lang="hr-HR" b="1" dirty="0"/>
              <a:t>Fond:</a:t>
            </a:r>
            <a:r>
              <a:rPr lang="hr-HR" dirty="0"/>
              <a:t> Europski fond za regionalni razvoj</a:t>
            </a:r>
          </a:p>
          <a:p>
            <a:r>
              <a:rPr lang="hr-HR" b="1" dirty="0"/>
              <a:t>Operativni program:</a:t>
            </a:r>
            <a:r>
              <a:rPr lang="hr-HR" dirty="0"/>
              <a:t> Operativni program za regionalnu konkurentnost 2007.-2013.</a:t>
            </a:r>
          </a:p>
          <a:p>
            <a:r>
              <a:rPr lang="hr-HR" b="1" dirty="0"/>
              <a:t>Tip natječaja:</a:t>
            </a:r>
            <a:r>
              <a:rPr lang="hr-HR" dirty="0"/>
              <a:t> Otvoreni poziv na dostavu projektnih prijedloga (bespovratna sredstva)</a:t>
            </a:r>
          </a:p>
          <a:p>
            <a:r>
              <a:rPr lang="hr-HR" b="1" dirty="0"/>
              <a:t>Status:</a:t>
            </a:r>
            <a:r>
              <a:rPr lang="hr-HR" dirty="0"/>
              <a:t> zatvoren od 24.2.2014.</a:t>
            </a:r>
          </a:p>
          <a:p>
            <a:r>
              <a:rPr lang="hr-HR" b="1" dirty="0"/>
              <a:t>Nadležno tijelo:</a:t>
            </a:r>
            <a:r>
              <a:rPr lang="hr-HR" dirty="0"/>
              <a:t> Ministarstvo poduzetništva i obrta</a:t>
            </a:r>
          </a:p>
          <a:p>
            <a:endParaRPr lang="hr-HR" dirty="0" smtClean="0"/>
          </a:p>
          <a:p>
            <a:r>
              <a:rPr lang="vi-VN" b="1" dirty="0"/>
              <a:t>rijave za "Povećanje gospodarske aktivnosti i konkurentnosti malih i srednjih poduzeća" primat će se do 24. veljače umjesto 21. veljače.</a:t>
            </a:r>
            <a:endParaRPr lang="vi-VN" dirty="0"/>
          </a:p>
          <a:p>
            <a:r>
              <a:rPr lang="vi-VN" dirty="0"/>
              <a:t>Potpore ovog javnog poziva pružit će se za dvije vrste projekata koji predstavljaju različite sektore hrvatskog gospodarstva, te će shodno tome biti podijeljene u dva dijela kako bi se jednaka podrška pružila subjektima oba sektora i to:  1. Konkurentnost malih i srednjih poduzeća (MSP) te 2. Konkurentnost turizma.</a:t>
            </a:r>
          </a:p>
          <a:p>
            <a:r>
              <a:rPr lang="vi-VN" dirty="0"/>
              <a:t>Prvi dio javnog poziva koji se odnosi na konkurentnost MSP ima za cilj povećanje ekonomske aktivnosti primjenom sveobuhvatnog pristupa strateškim potrebama MSP-a kroz projekte projekte čiji je cilj poboljšati tehnološku strukturu poduzeća, olakšati pristup financiranju za proizvodna ulaganja, te ojačati održivost i konkurentnost poduzeća.</a:t>
            </a:r>
          </a:p>
          <a:p>
            <a:r>
              <a:rPr lang="vi-VN" dirty="0"/>
              <a:t>Drugi dio koji se odnosi na konkurentnost u turizmu ima za cilj doprinijeti održivom razvoju turizma povećanjem konkurentnosti turističkog sektora. Financijska podrška će biti pružena malim i srednjim poduzećima koji ulažu u izgradnju, preuređenje i poboljšanje kvalitete smještaja malih i srednjih hotela kao i u razvoj dodatne turističke ponude te jačanje komercijalne vrijednosti prirodnih i kulturnih resursa, a u skladu s održivošću i ekološkim standardima određenima nacionalnim strategijama.</a:t>
            </a:r>
          </a:p>
          <a:p>
            <a:r>
              <a:rPr lang="hr-HR" dirty="0" smtClean="0"/>
              <a:t>najniži iznos bespovratnih sredstava koji se može dodijeliti iznosi 3.800.000 kn</a:t>
            </a:r>
          </a:p>
          <a:p>
            <a:r>
              <a:rPr lang="hr-HR" dirty="0" smtClean="0"/>
              <a:t> najviši iznos bespovratnih sredstava koji se može dodijeliti iznosi 26.000.000 kn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EE9FB-DBD1-4D7B-95C4-FAD413F8B42E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87458C-B095-4E2C-AC63-89E467350D45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hr-HR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r-HR" smtClean="0"/>
              <a:t>-</a:t>
            </a:r>
          </a:p>
        </p:txBody>
      </p:sp>
      <p:sp>
        <p:nvSpPr>
          <p:cNvPr id="34821" name="Notes Placeholder 5"/>
          <p:cNvSpPr>
            <a:spLocks noGrp="1"/>
          </p:cNvSpPr>
          <p:nvPr/>
        </p:nvSpPr>
        <p:spPr bwMode="auto">
          <a:xfrm>
            <a:off x="686272" y="4748093"/>
            <a:ext cx="5491807" cy="449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81" tIns="46090" rIns="92181" bIns="46090"/>
          <a:lstStyle/>
          <a:p>
            <a:pPr eaLnBrk="0" hangingPunct="0">
              <a:spcBef>
                <a:spcPct val="30000"/>
              </a:spcBef>
            </a:pPr>
            <a:endParaRPr lang="hr-HR" sz="1200">
              <a:latin typeface="Calibri" pitchFamily="34" charset="0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EE9FB-DBD1-4D7B-95C4-FAD413F8B42E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20331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EE9FB-DBD1-4D7B-95C4-FAD413F8B42E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86694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EE9FB-DBD1-4D7B-95C4-FAD413F8B42E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80288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33450" y="749300"/>
            <a:ext cx="4997450" cy="37496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</a:defRPr>
            </a:lvl1pPr>
            <a:lvl2pPr marL="779169" indent="-29762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</a:defRPr>
            </a:lvl2pPr>
            <a:lvl3pPr marL="1200523" indent="-2374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1682071" indent="-2374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163616" indent="-2374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645164" indent="-2374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3126710" indent="-2374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608255" indent="-2374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4089804" indent="-2374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8B5EDD-8777-4FF4-BE48-1BD9C0D6C474}" type="slidenum">
              <a:rPr lang="hr-HR" altLang="sr-Latn-R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hr-HR" altLang="sr-Latn-R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EE9FB-DBD1-4D7B-95C4-FAD413F8B42E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58003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91437" tIns="45719" rIns="91437" bIns="45719"/>
          <a:lstStyle>
            <a:lvl1pPr marL="0" indent="0">
              <a:buNone/>
              <a:defRPr sz="1800"/>
            </a:lvl1pPr>
            <a:lvl2pPr marL="742930" indent="-285743">
              <a:buClr>
                <a:schemeClr val="tx1"/>
              </a:buClr>
              <a:buFont typeface="Wingdings" pitchFamily="2" charset="2"/>
              <a:buChar char="w"/>
              <a:defRPr sz="1800"/>
            </a:lvl2pPr>
            <a:lvl3pPr marL="1142970" indent="-228594">
              <a:buClr>
                <a:schemeClr val="tx1"/>
              </a:buClr>
              <a:buFont typeface="Wingdings" pitchFamily="2" charset="2"/>
              <a:buChar char="w"/>
              <a:defRPr sz="1800"/>
            </a:lvl3pPr>
            <a:lvl4pPr marL="1600158" indent="-228594">
              <a:buClr>
                <a:schemeClr val="tx1"/>
              </a:buClr>
              <a:buFont typeface="Wingdings" pitchFamily="2" charset="2"/>
              <a:buChar char="w"/>
              <a:defRPr sz="1800"/>
            </a:lvl4pPr>
            <a:lvl5pPr marL="2057346" indent="-228594">
              <a:buClr>
                <a:schemeClr val="tx1"/>
              </a:buClr>
              <a:buFont typeface="Wingdings" pitchFamily="2" charset="2"/>
              <a:buChar char="w"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276601" y="188914"/>
            <a:ext cx="5472113" cy="431800"/>
          </a:xfrm>
          <a:prstGeom prst="rect">
            <a:avLst/>
          </a:prstGeom>
        </p:spPr>
        <p:txBody>
          <a:bodyPr lIns="91437" tIns="45719" rIns="91437" bIns="45719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071E6A-B2C4-479D-BA57-3A337CDBFDC4}" type="slidenum">
              <a:rPr lang="hr-HR">
                <a:solidFill>
                  <a:prstClr val="white"/>
                </a:solidFill>
              </a:rPr>
              <a:pPr/>
              <a:t>‹#›</a:t>
            </a:fld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1823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anchor="ctr"/>
          <a:lstStyle/>
          <a:p>
            <a:pPr algn="ctr">
              <a:defRPr/>
            </a:pPr>
            <a:endParaRPr lang="hr-HR">
              <a:solidFill>
                <a:srgbClr val="0066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221164"/>
            <a:ext cx="9144000" cy="2305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anchor="ctr"/>
          <a:lstStyle/>
          <a:p>
            <a:pPr algn="ctr">
              <a:defRPr/>
            </a:pPr>
            <a:endParaRPr lang="hr-HR">
              <a:solidFill>
                <a:prstClr val="white"/>
              </a:solidFill>
            </a:endParaRPr>
          </a:p>
        </p:txBody>
      </p:sp>
      <p:sp>
        <p:nvSpPr>
          <p:cNvPr id="6" name="TextBox 17"/>
          <p:cNvSpPr txBox="1">
            <a:spLocks noChangeArrowheads="1"/>
          </p:cNvSpPr>
          <p:nvPr/>
        </p:nvSpPr>
        <p:spPr bwMode="auto">
          <a:xfrm>
            <a:off x="250828" y="6597651"/>
            <a:ext cx="8713788" cy="200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9" rIns="91437" bIns="4571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r-HR" sz="700" smtClean="0">
                <a:solidFill>
                  <a:srgbClr val="A6A6A6"/>
                </a:solidFill>
                <a:cs typeface="Arial" charset="0"/>
              </a:rPr>
              <a:t>Hrvatska banka za obnovu i razvitak | </a:t>
            </a:r>
            <a:r>
              <a:rPr lang="en-US" sz="700" smtClean="0">
                <a:solidFill>
                  <a:srgbClr val="A6A6A6"/>
                </a:solidFill>
                <a:cs typeface="Arial" charset="0"/>
              </a:rPr>
              <a:t>Strossmayerov trg 9, 10000 Zagreb |e-mail: hbor@hbor.hr | Tel: 01 4591 666, fax: 01 4591 721</a:t>
            </a:r>
            <a:endParaRPr lang="hr-HR" sz="700" smtClean="0">
              <a:solidFill>
                <a:srgbClr val="A6A6A6"/>
              </a:solidFill>
              <a:cs typeface="Arial" charset="0"/>
            </a:endParaRPr>
          </a:p>
        </p:txBody>
      </p:sp>
      <p:pic>
        <p:nvPicPr>
          <p:cNvPr id="7" name="Picture 4" descr="Z:\Design\HBOR\ppt\poljoprivreda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9" y="392114"/>
            <a:ext cx="1296987" cy="12969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Z:\Design\HBOR\ppt\elementi\poduzetnistvo_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3866" y="392114"/>
            <a:ext cx="1295400" cy="12954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Z:\Design\HBOR\ppt\turizam_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6803" y="392114"/>
            <a:ext cx="1296988" cy="12969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Z:\Design\HBOR\ppt\otoci_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9738" y="392114"/>
            <a:ext cx="1296987" cy="1296988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iva.sunjic\Desktop\romb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34266" y="392115"/>
            <a:ext cx="1295400" cy="12985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0" y="6480176"/>
            <a:ext cx="9144000" cy="44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prstClr val="white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68315" y="419101"/>
            <a:ext cx="2760662" cy="12747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468316" y="4581527"/>
            <a:ext cx="8424862" cy="1655763"/>
          </a:xfrm>
          <a:prstGeom prst="rect">
            <a:avLst/>
          </a:prstGeom>
        </p:spPr>
        <p:txBody>
          <a:bodyPr lIns="91437" tIns="45719" rIns="91437" bIns="45719"/>
          <a:lstStyle>
            <a:lvl1pPr marL="0" indent="0">
              <a:buNone/>
              <a:defRPr sz="2400"/>
            </a:lvl1pPr>
            <a:lvl2pPr>
              <a:defRPr sz="2400"/>
            </a:lvl2pPr>
            <a:lvl3pPr marL="914377" indent="0">
              <a:buNone/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468316" y="3068639"/>
            <a:ext cx="8135937" cy="936626"/>
          </a:xfrm>
          <a:prstGeom prst="rect">
            <a:avLst/>
          </a:prstGeom>
        </p:spPr>
        <p:txBody>
          <a:bodyPr lIns="91437" tIns="45719" rIns="91437" bIns="45719"/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2591" y="6381751"/>
            <a:ext cx="2060575" cy="365125"/>
          </a:xfrm>
          <a:prstGeom prst="rect">
            <a:avLst/>
          </a:prstGeom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</a:defRPr>
            </a:lvl1pPr>
          </a:lstStyle>
          <a:p>
            <a:fld id="{CF890390-CA33-41CD-B7D2-C60FD1944AB6}" type="slidenum">
              <a:rPr lang="hr-HR">
                <a:solidFill>
                  <a:prstClr val="white"/>
                </a:solidFill>
              </a:rPr>
              <a:pPr/>
              <a:t>‹#›</a:t>
            </a:fld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677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90390-CA33-41CD-B7D2-C60FD1944AB6}" type="slidenum">
              <a:rPr lang="hr-HR" smtClean="0">
                <a:solidFill>
                  <a:prstClr val="white"/>
                </a:solidFill>
              </a:rPr>
              <a:pPr/>
              <a:t>‹#›</a:t>
            </a:fld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154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91437" tIns="45719" rIns="91437" bIns="45719"/>
          <a:lstStyle>
            <a:lvl1pPr marL="0" indent="0">
              <a:buNone/>
              <a:defRPr sz="1800"/>
            </a:lvl1pPr>
            <a:lvl2pPr marL="742930" indent="-285743">
              <a:buClr>
                <a:schemeClr val="tx1"/>
              </a:buClr>
              <a:buFont typeface="Wingdings" pitchFamily="2" charset="2"/>
              <a:buChar char="w"/>
              <a:defRPr sz="1800"/>
            </a:lvl2pPr>
            <a:lvl3pPr marL="1142970" indent="-228594">
              <a:buClr>
                <a:schemeClr val="tx1"/>
              </a:buClr>
              <a:buFont typeface="Wingdings" pitchFamily="2" charset="2"/>
              <a:buChar char="w"/>
              <a:defRPr sz="1800"/>
            </a:lvl3pPr>
            <a:lvl4pPr marL="1600158" indent="-228594">
              <a:buClr>
                <a:schemeClr val="tx1"/>
              </a:buClr>
              <a:buFont typeface="Wingdings" pitchFamily="2" charset="2"/>
              <a:buChar char="w"/>
              <a:defRPr sz="1800"/>
            </a:lvl4pPr>
            <a:lvl5pPr marL="2057346" indent="-228594">
              <a:buClr>
                <a:schemeClr val="tx1"/>
              </a:buClr>
              <a:buFont typeface="Wingdings" pitchFamily="2" charset="2"/>
              <a:buChar char="w"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276601" y="188914"/>
            <a:ext cx="5472113" cy="431800"/>
          </a:xfrm>
          <a:prstGeom prst="rect">
            <a:avLst/>
          </a:prstGeom>
        </p:spPr>
        <p:txBody>
          <a:bodyPr lIns="91437" tIns="45719" rIns="91437" bIns="45719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071E6A-B2C4-479D-BA57-3A337CDBFDC4}" type="slidenum">
              <a:rPr lang="hr-HR">
                <a:solidFill>
                  <a:prstClr val="white"/>
                </a:solidFill>
              </a:rPr>
              <a:pPr/>
              <a:t>‹#›</a:t>
            </a:fld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7007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slov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anchor="ctr"/>
          <a:lstStyle/>
          <a:p>
            <a:pPr algn="ctr">
              <a:defRPr/>
            </a:pPr>
            <a:endParaRPr lang="hr-HR">
              <a:solidFill>
                <a:srgbClr val="0066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221164"/>
            <a:ext cx="9144000" cy="2305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anchor="ctr"/>
          <a:lstStyle/>
          <a:p>
            <a:pPr algn="ctr">
              <a:defRPr/>
            </a:pPr>
            <a:endParaRPr lang="hr-HR">
              <a:solidFill>
                <a:prstClr val="white"/>
              </a:solidFill>
            </a:endParaRPr>
          </a:p>
        </p:txBody>
      </p:sp>
      <p:sp>
        <p:nvSpPr>
          <p:cNvPr id="6" name="TextBox 17"/>
          <p:cNvSpPr txBox="1">
            <a:spLocks noChangeArrowheads="1"/>
          </p:cNvSpPr>
          <p:nvPr/>
        </p:nvSpPr>
        <p:spPr bwMode="auto">
          <a:xfrm>
            <a:off x="250828" y="6597651"/>
            <a:ext cx="8713788" cy="200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9" rIns="91437" bIns="4571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r-HR" sz="700" smtClean="0">
                <a:solidFill>
                  <a:srgbClr val="A6A6A6"/>
                </a:solidFill>
                <a:cs typeface="Arial" charset="0"/>
              </a:rPr>
              <a:t>Hrvatska banka za obnovu i razvitak | </a:t>
            </a:r>
            <a:r>
              <a:rPr lang="en-US" sz="700" smtClean="0">
                <a:solidFill>
                  <a:srgbClr val="A6A6A6"/>
                </a:solidFill>
                <a:cs typeface="Arial" charset="0"/>
              </a:rPr>
              <a:t>Strossmayerov trg 9, 10000 Zagreb |e-mail: hbor@hbor.hr | Tel: 01 4591 666, fax: 01 4591 721</a:t>
            </a:r>
            <a:endParaRPr lang="hr-HR" sz="700" smtClean="0">
              <a:solidFill>
                <a:srgbClr val="A6A6A6"/>
              </a:solidFill>
              <a:cs typeface="Arial" charset="0"/>
            </a:endParaRPr>
          </a:p>
        </p:txBody>
      </p:sp>
      <p:pic>
        <p:nvPicPr>
          <p:cNvPr id="7" name="Picture 4" descr="Z:\Design\HBOR\ppt\poljoprivreda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9" y="392114"/>
            <a:ext cx="1296987" cy="12969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Z:\Design\HBOR\ppt\elementi\poduzetnistvo_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3866" y="392114"/>
            <a:ext cx="1295400" cy="12954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Z:\Design\HBOR\ppt\turizam_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6803" y="392114"/>
            <a:ext cx="1296988" cy="12969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Z:\Design\HBOR\ppt\otoci_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9738" y="392114"/>
            <a:ext cx="1296987" cy="1296988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iva.sunjic\Desktop\romb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34266" y="392115"/>
            <a:ext cx="1295400" cy="12985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0" y="6480176"/>
            <a:ext cx="9144000" cy="44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prstClr val="white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68315" y="419101"/>
            <a:ext cx="2760662" cy="12747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468316" y="4581527"/>
            <a:ext cx="8424862" cy="1655763"/>
          </a:xfrm>
          <a:prstGeom prst="rect">
            <a:avLst/>
          </a:prstGeom>
        </p:spPr>
        <p:txBody>
          <a:bodyPr lIns="91437" tIns="45719" rIns="91437" bIns="45719"/>
          <a:lstStyle>
            <a:lvl1pPr marL="0" indent="0">
              <a:buNone/>
              <a:defRPr sz="2400"/>
            </a:lvl1pPr>
            <a:lvl2pPr>
              <a:defRPr sz="2400"/>
            </a:lvl2pPr>
            <a:lvl3pPr marL="914377" indent="0">
              <a:buNone/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468316" y="3068639"/>
            <a:ext cx="8135937" cy="936626"/>
          </a:xfrm>
          <a:prstGeom prst="rect">
            <a:avLst/>
          </a:prstGeom>
        </p:spPr>
        <p:txBody>
          <a:bodyPr lIns="91437" tIns="45719" rIns="91437" bIns="45719"/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2591" y="6381751"/>
            <a:ext cx="2060575" cy="365125"/>
          </a:xfrm>
          <a:prstGeom prst="rect">
            <a:avLst/>
          </a:prstGeom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</a:defRPr>
            </a:lvl1pPr>
          </a:lstStyle>
          <a:p>
            <a:fld id="{CF890390-CA33-41CD-B7D2-C60FD1944AB6}" type="slidenum">
              <a:rPr lang="hr-HR">
                <a:solidFill>
                  <a:prstClr val="white"/>
                </a:solidFill>
              </a:rPr>
              <a:pPr/>
              <a:t>‹#›</a:t>
            </a:fld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7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90390-CA33-41CD-B7D2-C60FD1944AB6}" type="slidenum">
              <a:rPr lang="hr-HR" smtClean="0">
                <a:solidFill>
                  <a:prstClr val="white"/>
                </a:solidFill>
              </a:rPr>
              <a:pPr/>
              <a:t>‹#›</a:t>
            </a:fld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17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251520" y="1268760"/>
            <a:ext cx="8640959" cy="47525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table</a:t>
            </a:r>
            <a:endParaRPr lang="hr-HR" noProof="0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979712" y="188913"/>
            <a:ext cx="6769001" cy="431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1746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0"/>
            <a:ext cx="822960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84C0E-FE59-4A42-84B4-BB7C67903A1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659558413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hr-HR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5177"/>
            <a:ext cx="9144000" cy="5759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hr-H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480176"/>
            <a:ext cx="9144000" cy="44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prstClr val="white"/>
              </a:solidFill>
            </a:endParaRPr>
          </a:p>
        </p:txBody>
      </p:sp>
      <p:pic>
        <p:nvPicPr>
          <p:cNvPr id="12" name="Picture 11" descr="C:\Users\iva.sunjic\Desktop\rom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459791" y="6299200"/>
            <a:ext cx="452437" cy="45243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1"/>
          <p:cNvSpPr txBox="1"/>
          <p:nvPr/>
        </p:nvSpPr>
        <p:spPr>
          <a:xfrm>
            <a:off x="250825" y="6597651"/>
            <a:ext cx="6408738" cy="200053"/>
          </a:xfrm>
          <a:prstGeom prst="rect">
            <a:avLst/>
          </a:prstGeom>
          <a:noFill/>
        </p:spPr>
        <p:txBody>
          <a:bodyPr lIns="91437" tIns="45719" rIns="91437" bIns="45719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r-HR" sz="700" dirty="0" smtClean="0">
                <a:solidFill>
                  <a:prstClr val="white"/>
                </a:solidFill>
              </a:rPr>
              <a:t>Hrvatska banka za obnovu i razvitak | </a:t>
            </a:r>
            <a:r>
              <a:rPr lang="en-US" sz="700" dirty="0" err="1" smtClean="0">
                <a:solidFill>
                  <a:prstClr val="white"/>
                </a:solidFill>
              </a:rPr>
              <a:t>Strossmayerov</a:t>
            </a:r>
            <a:r>
              <a:rPr lang="en-US" sz="700" dirty="0" smtClean="0">
                <a:solidFill>
                  <a:prstClr val="white"/>
                </a:solidFill>
              </a:rPr>
              <a:t> </a:t>
            </a:r>
            <a:r>
              <a:rPr lang="en-US" sz="700" dirty="0" err="1">
                <a:solidFill>
                  <a:prstClr val="white"/>
                </a:solidFill>
              </a:rPr>
              <a:t>trg</a:t>
            </a:r>
            <a:r>
              <a:rPr lang="en-US" sz="700" dirty="0">
                <a:solidFill>
                  <a:prstClr val="white"/>
                </a:solidFill>
              </a:rPr>
              <a:t> 9, 10000 Zagreb |e-mail: hbor@hbor.hr | Tel: 01 4591 666, fax: 01 4591 721</a:t>
            </a:r>
            <a:endParaRPr lang="hr-HR" sz="700" dirty="0">
              <a:solidFill>
                <a:prstClr val="white"/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2591" y="6381751"/>
            <a:ext cx="2060575" cy="365125"/>
          </a:xfrm>
          <a:prstGeom prst="rect">
            <a:avLst/>
          </a:prstGeom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890390-CA33-41CD-B7D2-C60FD1944AB6}" type="slidenum">
              <a:rPr lang="hr-HR">
                <a:solidFill>
                  <a:prstClr val="white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r-HR">
              <a:solidFill>
                <a:prstClr val="white"/>
              </a:solidFill>
              <a:cs typeface="Arial" charset="0"/>
            </a:endParaRPr>
          </a:p>
        </p:txBody>
      </p:sp>
      <p:pic>
        <p:nvPicPr>
          <p:cNvPr id="103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4"/>
            <a:ext cx="898525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14982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61" r:id="rId4"/>
    <p:sldLayoutId id="2147483662" r:id="rId5"/>
    <p:sldLayoutId id="2147483665" r:id="rId6"/>
    <p:sldLayoutId id="2147483680" r:id="rId7"/>
    <p:sldLayoutId id="2147483682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0" indent="-28574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58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6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2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98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8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2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bor.h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euinfo@hbor.h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7544" y="5301208"/>
            <a:ext cx="8424862" cy="792088"/>
          </a:xfrm>
        </p:spPr>
        <p:txBody>
          <a:bodyPr/>
          <a:lstStyle/>
          <a:p>
            <a:pPr algn="ctr"/>
            <a:r>
              <a:rPr lang="hr-HR" sz="1800" i="1" dirty="0" smtClean="0"/>
              <a:t>Ministarstvo poljoprivrede</a:t>
            </a:r>
          </a:p>
          <a:p>
            <a:pPr algn="ctr"/>
            <a:r>
              <a:rPr lang="hr-HR" sz="1800" i="1" dirty="0" smtClean="0"/>
              <a:t>22. siječnja 2015. godine</a:t>
            </a:r>
            <a:endParaRPr lang="hr-HR" sz="1800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67544" y="2060848"/>
            <a:ext cx="8135937" cy="1872208"/>
          </a:xfrm>
        </p:spPr>
        <p:txBody>
          <a:bodyPr/>
          <a:lstStyle/>
          <a:p>
            <a:pPr algn="ctr"/>
            <a:endParaRPr lang="hr-HR" b="1" dirty="0" smtClean="0"/>
          </a:p>
          <a:p>
            <a:pPr algn="ctr"/>
            <a:r>
              <a:rPr lang="hr-HR" b="1" dirty="0" smtClean="0"/>
              <a:t>RURALNI RAZVOJ</a:t>
            </a:r>
          </a:p>
          <a:p>
            <a:pPr algn="ctr"/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xmlns="" val="21059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66FCFB-68E3-45C4-B48B-8665534B2000}" type="slidenum">
              <a:rPr lang="hr-HR" smtClean="0"/>
              <a:pPr>
                <a:defRPr/>
              </a:pPr>
              <a:t>10</a:t>
            </a:fld>
            <a:endParaRPr lang="hr-HR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3671887" y="188913"/>
            <a:ext cx="5472113" cy="431800"/>
          </a:xfrm>
          <a:prstGeom prst="rect">
            <a:avLst/>
          </a:prstGeom>
        </p:spPr>
        <p:txBody>
          <a:bodyPr/>
          <a:lstStyle>
            <a:lvl1pPr marL="0" indent="0" algn="r" eaLnBrk="1" hangingPunct="1">
              <a:spcBef>
                <a:spcPct val="20000"/>
              </a:spcBef>
              <a:buFont typeface="Arial" charset="0"/>
              <a:buNone/>
              <a:defRPr sz="2400">
                <a:solidFill>
                  <a:schemeClr val="bg1"/>
                </a:solidFill>
                <a:latin typeface="+mn-lt"/>
                <a:cs typeface="+mn-cs"/>
              </a:defRPr>
            </a:lvl1pPr>
            <a:lvl2pPr marL="742950" indent="-285750" eaLnBrk="1" hangingPunct="1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  <a:cs typeface="+mn-cs"/>
              </a:defRPr>
            </a:lvl2pPr>
            <a:lvl3pPr marL="1143000" indent="-228600" eaLnBrk="1" hangingPunct="1">
              <a:spcBef>
                <a:spcPct val="20000"/>
              </a:spcBef>
              <a:buFont typeface="Arial" charset="0"/>
              <a:buChar char="•"/>
              <a:defRPr sz="2400">
                <a:latin typeface="+mn-lt"/>
                <a:cs typeface="+mn-cs"/>
              </a:defRPr>
            </a:lvl3pPr>
            <a:lvl4pPr marL="1600200" indent="-228600" eaLnBrk="1" hangingPunct="1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  <a:cs typeface="+mn-cs"/>
              </a:defRPr>
            </a:lvl4pPr>
            <a:lvl5pPr marL="2057400" indent="-228600" eaLnBrk="1" hangingPunct="1">
              <a:spcBef>
                <a:spcPct val="20000"/>
              </a:spcBef>
              <a:buFont typeface="Arial" charset="0"/>
              <a:buChar char="»"/>
              <a:defRPr sz="2000">
                <a:latin typeface="+mn-lt"/>
                <a:cs typeface="+mn-cs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9pPr>
          </a:lstStyle>
          <a:p>
            <a:endParaRPr lang="hr-HR" sz="2000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6089313" y="7269163"/>
            <a:ext cx="0" cy="384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874038" y="7269163"/>
            <a:ext cx="0" cy="384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842038" y="7272338"/>
            <a:ext cx="0" cy="374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669625" y="7250113"/>
            <a:ext cx="0" cy="369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6089313" y="7269163"/>
            <a:ext cx="0" cy="384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874038" y="7269163"/>
            <a:ext cx="0" cy="384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8842038" y="7272338"/>
            <a:ext cx="0" cy="374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3669625" y="7250113"/>
            <a:ext cx="0" cy="369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55576" y="2815200"/>
            <a:ext cx="7560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600" b="1" dirty="0" smtClean="0"/>
              <a:t>PREPORUKE EU KORISNICIMA</a:t>
            </a:r>
          </a:p>
        </p:txBody>
      </p:sp>
    </p:spTree>
    <p:extLst>
      <p:ext uri="{BB962C8B-B14F-4D97-AF65-F5344CB8AC3E}">
        <p14:creationId xmlns:p14="http://schemas.microsoft.com/office/powerpoint/2010/main" xmlns="" val="260443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hr-HR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32591" y="6381751"/>
            <a:ext cx="2060575" cy="365125"/>
          </a:xfrm>
          <a:prstGeom prst="rect">
            <a:avLst/>
          </a:prstGeom>
        </p:spPr>
        <p:txBody>
          <a:bodyPr/>
          <a:lstStyle/>
          <a:p>
            <a:fld id="{82071E6A-B2C4-479D-BA57-3A337CDBFDC4}" type="slidenum">
              <a:rPr lang="hr-HR" smtClean="0">
                <a:solidFill>
                  <a:prstClr val="white"/>
                </a:solidFill>
              </a:rPr>
              <a:pPr/>
              <a:t>11</a:t>
            </a:fld>
            <a:endParaRPr lang="hr-HR">
              <a:solidFill>
                <a:prstClr val="white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7544" y="908720"/>
            <a:ext cx="8229600" cy="4894312"/>
          </a:xfrm>
          <a:prstGeom prst="rect">
            <a:avLst/>
          </a:prstGeom>
        </p:spPr>
        <p:txBody>
          <a:bodyPr/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0" indent="-28574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58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2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1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98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sz="2000" b="1" dirty="0" smtClean="0">
              <a:solidFill>
                <a:schemeClr val="tx2"/>
              </a:solidFill>
            </a:endParaRPr>
          </a:p>
          <a:p>
            <a:r>
              <a:rPr lang="hr-HR" sz="2000" b="1" dirty="0" smtClean="0"/>
              <a:t>U ŠTO RANIJOJ FAZI KONTAKTIRATI HBOR/POSLOVNU BANKU KAKO BI SE NA VRIJEME UKLJUČILI SVI SUDIONICI KOJI ĆE FINANCIRATI PROJEKT</a:t>
            </a:r>
          </a:p>
          <a:p>
            <a:pPr marL="0" indent="0">
              <a:buNone/>
            </a:pPr>
            <a:endParaRPr lang="hr-HR" sz="2000" b="1" dirty="0" smtClean="0"/>
          </a:p>
          <a:p>
            <a:r>
              <a:rPr lang="hr-HR" sz="2000" b="1" dirty="0" smtClean="0"/>
              <a:t>UTVRDITI TOČAN IZNOS POTREBNIH SREDSTAVA </a:t>
            </a:r>
            <a:r>
              <a:rPr lang="hr-HR" sz="2000" b="1" dirty="0"/>
              <a:t>I</a:t>
            </a:r>
            <a:r>
              <a:rPr lang="hr-HR" sz="2000" b="1" dirty="0" smtClean="0"/>
              <a:t> CJELOKUPNU FINANCIJSKU KONSTRUKCIJU PROJEKTA:</a:t>
            </a:r>
          </a:p>
          <a:p>
            <a:r>
              <a:rPr lang="hr-HR" sz="1800" dirty="0" smtClean="0"/>
              <a:t>potreban iznos za sufinanciranje prihvatljivih izdataka</a:t>
            </a:r>
          </a:p>
          <a:p>
            <a:r>
              <a:rPr lang="hr-HR" sz="1800" dirty="0" smtClean="0"/>
              <a:t>nužne izdatke koji su neprihvatljivi po pojedinom natječaju</a:t>
            </a:r>
          </a:p>
          <a:p>
            <a:r>
              <a:rPr lang="hr-HR" sz="1800" dirty="0" smtClean="0"/>
              <a:t>uzeti u obzir način isplate EU bespovratnih sredstava</a:t>
            </a:r>
          </a:p>
          <a:p>
            <a:r>
              <a:rPr lang="hr-HR" sz="1800" dirty="0" smtClean="0"/>
              <a:t>u slučaju korištenja predujma voditi računa o ishođenju avansne garancije</a:t>
            </a:r>
          </a:p>
          <a:p>
            <a:endParaRPr lang="hr-HR" sz="2000" b="1" dirty="0"/>
          </a:p>
          <a:p>
            <a:r>
              <a:rPr lang="hr-HR" sz="2000" b="1" dirty="0" smtClean="0"/>
              <a:t>OBRATITI PAŽNJU NA DOZVOLJENE INTENZITETE DRŽAVNIH POTPORA (!)</a:t>
            </a:r>
            <a:endParaRPr lang="hr-HR" sz="2000" b="1" dirty="0"/>
          </a:p>
          <a:p>
            <a:endParaRPr lang="hr-HR" sz="2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142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32591" y="6381751"/>
            <a:ext cx="2060575" cy="365125"/>
          </a:xfrm>
          <a:prstGeom prst="rect">
            <a:avLst/>
          </a:prstGeom>
        </p:spPr>
        <p:txBody>
          <a:bodyPr/>
          <a:lstStyle/>
          <a:p>
            <a:fld id="{82071E6A-B2C4-479D-BA57-3A337CDBFDC4}" type="slidenum">
              <a:rPr lang="hr-HR" smtClean="0">
                <a:solidFill>
                  <a:prstClr val="white"/>
                </a:solidFill>
              </a:rPr>
              <a:pPr/>
              <a:t>12</a:t>
            </a:fld>
            <a:endParaRPr lang="hr-HR">
              <a:solidFill>
                <a:prstClr val="white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3528" y="980728"/>
            <a:ext cx="8229600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0" indent="-28574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58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2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1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98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hr-HR" sz="3200" b="1" dirty="0" smtClean="0"/>
          </a:p>
          <a:p>
            <a:pPr marL="0" indent="0" algn="ctr">
              <a:buNone/>
            </a:pPr>
            <a:endParaRPr lang="hr-HR" sz="3200" b="1" dirty="0"/>
          </a:p>
          <a:p>
            <a:pPr marL="0" indent="0" algn="ctr">
              <a:buNone/>
            </a:pPr>
            <a:r>
              <a:rPr lang="hr-HR" sz="3200" b="1" dirty="0" smtClean="0"/>
              <a:t>HVALA NA PAŽNJI!</a:t>
            </a:r>
          </a:p>
          <a:p>
            <a:pPr algn="ctr" eaLnBrk="1" hangingPunct="1">
              <a:lnSpc>
                <a:spcPct val="80000"/>
              </a:lnSpc>
              <a:buClr>
                <a:srgbClr val="5F5F5F"/>
              </a:buClr>
              <a:buNone/>
            </a:pPr>
            <a:r>
              <a:rPr lang="hr-HR" sz="2400" dirty="0" smtClean="0">
                <a:solidFill>
                  <a:schemeClr val="tx2"/>
                </a:solidFill>
              </a:rPr>
              <a:t>		</a:t>
            </a:r>
            <a:endParaRPr lang="hr-HR" sz="2400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80000"/>
              </a:lnSpc>
              <a:buClr>
                <a:srgbClr val="5F5F5F"/>
              </a:buClr>
              <a:buNone/>
            </a:pPr>
            <a:r>
              <a:rPr lang="en-US" sz="2400" dirty="0" smtClean="0">
                <a:solidFill>
                  <a:schemeClr val="tx2"/>
                </a:solidFill>
                <a:hlinkClick r:id="rId3"/>
              </a:rPr>
              <a:t>www.hbor.hr</a:t>
            </a:r>
            <a:endParaRPr lang="en-US" sz="2400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80000"/>
              </a:lnSpc>
              <a:buClr>
                <a:srgbClr val="5F5F5F"/>
              </a:buClr>
              <a:buNone/>
            </a:pPr>
            <a:r>
              <a:rPr lang="en-US" sz="2400" dirty="0" err="1"/>
              <a:t>Strossmayerov</a:t>
            </a:r>
            <a:r>
              <a:rPr lang="en-US" sz="2400" dirty="0"/>
              <a:t> </a:t>
            </a:r>
            <a:r>
              <a:rPr lang="en-US" sz="2400" dirty="0" err="1"/>
              <a:t>trg</a:t>
            </a:r>
            <a:r>
              <a:rPr lang="en-US" sz="2400" dirty="0"/>
              <a:t> 9</a:t>
            </a:r>
          </a:p>
          <a:p>
            <a:pPr algn="ctr" eaLnBrk="1" hangingPunct="1">
              <a:lnSpc>
                <a:spcPct val="80000"/>
              </a:lnSpc>
              <a:buClr>
                <a:srgbClr val="5F5F5F"/>
              </a:buClr>
              <a:buNone/>
            </a:pPr>
            <a:r>
              <a:rPr lang="en-US" sz="2400" dirty="0"/>
              <a:t>10000 Zagreb, </a:t>
            </a:r>
            <a:r>
              <a:rPr lang="hr-HR" sz="2400" dirty="0"/>
              <a:t>Croatia</a:t>
            </a:r>
          </a:p>
          <a:p>
            <a:pPr marL="0" indent="0">
              <a:buNone/>
            </a:pPr>
            <a:r>
              <a:rPr lang="hr-HR" sz="2400" dirty="0" smtClean="0"/>
              <a:t>			     </a:t>
            </a:r>
            <a:r>
              <a:rPr lang="hr-HR" sz="2400" b="1" dirty="0"/>
              <a:t> </a:t>
            </a:r>
            <a:r>
              <a:rPr lang="hr-HR" sz="2400" b="1" u="sng" dirty="0" err="1" smtClean="0">
                <a:hlinkClick r:id="rId4"/>
              </a:rPr>
              <a:t>euinfo</a:t>
            </a:r>
            <a:r>
              <a:rPr lang="hr-HR" sz="2400" b="1" u="sng" dirty="0" smtClean="0">
                <a:hlinkClick r:id="rId4"/>
              </a:rPr>
              <a:t>@</a:t>
            </a:r>
            <a:r>
              <a:rPr lang="hr-HR" sz="2400" b="1" u="sng" dirty="0" err="1" smtClean="0">
                <a:hlinkClick r:id="rId4"/>
              </a:rPr>
              <a:t>hbor.hr</a:t>
            </a:r>
            <a:endParaRPr lang="hr-HR" sz="2400" b="1" u="sng" dirty="0" smtClean="0"/>
          </a:p>
          <a:p>
            <a:pPr marL="0" indent="0" algn="ctr">
              <a:buNone/>
            </a:pPr>
            <a:r>
              <a:rPr lang="hr-HR" sz="2400" dirty="0" smtClean="0"/>
              <a:t>hbor@</a:t>
            </a:r>
            <a:r>
              <a:rPr lang="hr-HR" sz="2400" dirty="0" err="1" smtClean="0"/>
              <a:t>hbor.hr</a:t>
            </a:r>
            <a:endParaRPr lang="hr-HR" sz="2400" dirty="0" smtClean="0"/>
          </a:p>
          <a:p>
            <a:pPr>
              <a:buFont typeface="Wingdings" panose="05000000000000000000" pitchFamily="2" charset="2"/>
              <a:buChar char="ü"/>
            </a:pP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2112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051720" y="-171400"/>
            <a:ext cx="6923087" cy="1143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r-HR" sz="2400" b="1" i="1" dirty="0" smtClean="0">
                <a:solidFill>
                  <a:schemeClr val="bg1"/>
                </a:solidFill>
              </a:rPr>
              <a:t/>
            </a:r>
            <a:br>
              <a:rPr lang="hr-HR" sz="2400" b="1" i="1" dirty="0" smtClean="0">
                <a:solidFill>
                  <a:schemeClr val="bg1"/>
                </a:solidFill>
              </a:rPr>
            </a:br>
            <a:r>
              <a:rPr lang="hr-HR" sz="2200" b="1" dirty="0" smtClean="0">
                <a:solidFill>
                  <a:schemeClr val="bg1"/>
                </a:solidFill>
              </a:rPr>
              <a:t>HBOR I EU PRETPRISTUPNI FONDOVI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67544" y="1052736"/>
            <a:ext cx="8229600" cy="547260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000" dirty="0" smtClean="0"/>
              <a:t>Od 2006. godine - financijsko praćenje korisnika EU projekata kroz specijalizirane programe kreditiranja </a:t>
            </a:r>
          </a:p>
          <a:p>
            <a:pPr marL="0" indent="0">
              <a:buNone/>
            </a:pPr>
            <a:endParaRPr lang="hr-HR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sz="2000" i="1" u="sng" dirty="0" smtClean="0"/>
              <a:t>6 Programa kreditiranja: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000" dirty="0" smtClean="0"/>
              <a:t>PK korisnika </a:t>
            </a:r>
            <a:r>
              <a:rPr lang="hr-HR" sz="2000" b="1" dirty="0" smtClean="0"/>
              <a:t>SAPARD</a:t>
            </a:r>
            <a:r>
              <a:rPr lang="hr-HR" sz="2000" dirty="0" smtClean="0"/>
              <a:t> programa - </a:t>
            </a:r>
            <a:r>
              <a:rPr lang="hr-HR" sz="1100" i="1" dirty="0" smtClean="0"/>
              <a:t>zatvoren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000" dirty="0" smtClean="0"/>
              <a:t>PK korisnika </a:t>
            </a:r>
            <a:r>
              <a:rPr lang="hr-HR" sz="2000" b="1" dirty="0" smtClean="0"/>
              <a:t>IPARD Mjere 101</a:t>
            </a:r>
            <a:r>
              <a:rPr lang="hr-HR" sz="2000" b="1" dirty="0"/>
              <a:t>. </a:t>
            </a:r>
            <a:r>
              <a:rPr lang="hr-HR" sz="2000" b="1" dirty="0" smtClean="0"/>
              <a:t>i 103.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000" dirty="0" smtClean="0"/>
              <a:t>PK korisnika </a:t>
            </a:r>
            <a:r>
              <a:rPr lang="hr-HR" sz="2000" b="1" dirty="0" smtClean="0"/>
              <a:t>IPARD Mjere 301</a:t>
            </a:r>
            <a:r>
              <a:rPr lang="hr-HR" sz="2000" dirty="0" smtClean="0"/>
              <a:t>. - Poboljšanje i razvoj ruralne infrastrukture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000" dirty="0" smtClean="0"/>
              <a:t>PK korisnika </a:t>
            </a:r>
            <a:r>
              <a:rPr lang="hr-HR" sz="2000" b="1" dirty="0" smtClean="0"/>
              <a:t>IPARD Mjere 302.- </a:t>
            </a:r>
            <a:r>
              <a:rPr lang="hr-HR" sz="2000" dirty="0" smtClean="0"/>
              <a:t>Razvoj ruralnih gospodarskih aktivnosti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000" dirty="0" smtClean="0"/>
              <a:t>PK korisnika </a:t>
            </a:r>
            <a:r>
              <a:rPr lang="hr-HR" sz="2000" b="1" dirty="0" smtClean="0"/>
              <a:t>IPA MSP </a:t>
            </a:r>
            <a:r>
              <a:rPr lang="hr-HR" sz="2000" b="1" dirty="0"/>
              <a:t>darovnice </a:t>
            </a:r>
            <a:r>
              <a:rPr lang="hr-HR" sz="2000" dirty="0" smtClean="0"/>
              <a:t>(„Potpora </a:t>
            </a:r>
            <a:r>
              <a:rPr lang="hr-HR" sz="2000" dirty="0"/>
              <a:t>povećanju konkurentnosti malog </a:t>
            </a:r>
            <a:r>
              <a:rPr lang="hr-HR" sz="2000" dirty="0" smtClean="0"/>
              <a:t>i  </a:t>
            </a:r>
            <a:r>
              <a:rPr lang="hr-HR" sz="2000" dirty="0"/>
              <a:t>srednjeg poduzetništva u Republici Hrvatskoj“ -  IPA III </a:t>
            </a:r>
            <a:r>
              <a:rPr lang="hr-HR" sz="2000" dirty="0" smtClean="0"/>
              <a:t>C)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000" dirty="0" smtClean="0"/>
              <a:t>PK korisnika programa </a:t>
            </a:r>
            <a:r>
              <a:rPr lang="hr-HR" sz="2000" b="1" dirty="0" smtClean="0"/>
              <a:t>IPA/SF</a:t>
            </a:r>
            <a:endParaRPr lang="hr-HR" sz="2000" b="1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6732240" y="6381328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hr-HR" sz="1000" dirty="0" smtClean="0">
                <a:solidFill>
                  <a:schemeClr val="bg1"/>
                </a:solidFill>
                <a:latin typeface="Arial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xmlns="" val="12341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113184"/>
            <a:ext cx="8229600" cy="13716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hr-HR" sz="22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PRETPRISTUPNI FONDOVI - REZULTATI</a:t>
            </a:r>
            <a:endParaRPr lang="en-US" sz="22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9309527"/>
              </p:ext>
            </p:extLst>
          </p:nvPr>
        </p:nvGraphicFramePr>
        <p:xfrm>
          <a:off x="285720" y="928670"/>
          <a:ext cx="850112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E84C0E-FE59-4A42-84B4-BB7C67903A13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003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640763" cy="5256584"/>
          </a:xfrm>
        </p:spPr>
        <p:txBody>
          <a:bodyPr/>
          <a:lstStyle/>
          <a:p>
            <a:pPr marL="34292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hr-HR" sz="2400" dirty="0" smtClean="0"/>
              <a:t>Financijsko razdoblje </a:t>
            </a:r>
            <a:r>
              <a:rPr lang="hr-HR" sz="2400" b="1" dirty="0" smtClean="0"/>
              <a:t>2014.-2020. </a:t>
            </a:r>
            <a:r>
              <a:rPr lang="hr-HR" sz="2400" dirty="0" smtClean="0"/>
              <a:t>– alokacija </a:t>
            </a:r>
            <a:r>
              <a:rPr lang="hr-HR" sz="2400" b="1" dirty="0" smtClean="0"/>
              <a:t>10 </a:t>
            </a:r>
            <a:r>
              <a:rPr lang="hr-HR" sz="2400" b="1" dirty="0" err="1" smtClean="0"/>
              <a:t>mlrd</a:t>
            </a:r>
            <a:r>
              <a:rPr lang="hr-HR" sz="2400" b="1" dirty="0" smtClean="0"/>
              <a:t> EUR </a:t>
            </a:r>
            <a:r>
              <a:rPr lang="hr-HR" sz="2400" dirty="0" smtClean="0"/>
              <a:t>iz:</a:t>
            </a:r>
          </a:p>
          <a:p>
            <a:pPr marL="21" indent="0" eaLnBrk="1" hangingPunct="1">
              <a:buNone/>
              <a:defRPr/>
            </a:pPr>
            <a:r>
              <a:rPr lang="hr-HR" sz="2400" dirty="0"/>
              <a:t> </a:t>
            </a:r>
            <a:r>
              <a:rPr lang="hr-HR" sz="2400" dirty="0" smtClean="0"/>
              <a:t>-  </a:t>
            </a:r>
            <a:r>
              <a:rPr lang="hr-HR" sz="2400" b="1" dirty="0" smtClean="0"/>
              <a:t>Europskog fonda za regionalni razvoj</a:t>
            </a:r>
          </a:p>
          <a:p>
            <a:pPr marL="342921" indent="-342900" eaLnBrk="1" hangingPunct="1">
              <a:buFontTx/>
              <a:buChar char="-"/>
              <a:defRPr/>
            </a:pPr>
            <a:r>
              <a:rPr lang="hr-HR" sz="2400" b="1" dirty="0" smtClean="0"/>
              <a:t>Kohezijskog fonda</a:t>
            </a:r>
          </a:p>
          <a:p>
            <a:pPr marL="342921" indent="-342900" eaLnBrk="1" hangingPunct="1">
              <a:buFontTx/>
              <a:buChar char="-"/>
              <a:defRPr/>
            </a:pPr>
            <a:endParaRPr lang="hr-HR" sz="2400" dirty="0" smtClean="0"/>
          </a:p>
          <a:p>
            <a:pPr marL="342921" indent="-342900" eaLnBrk="1" hangingPunct="1">
              <a:buFontTx/>
              <a:buChar char="-"/>
              <a:defRPr/>
            </a:pPr>
            <a:r>
              <a:rPr lang="hr-HR" sz="2400" b="1" dirty="0" smtClean="0"/>
              <a:t>Europskog socijalnog fonda</a:t>
            </a:r>
          </a:p>
          <a:p>
            <a:pPr marL="21" indent="0" eaLnBrk="1" hangingPunct="1">
              <a:buNone/>
              <a:defRPr/>
            </a:pPr>
            <a:endParaRPr lang="hr-HR" sz="2400" dirty="0" smtClean="0"/>
          </a:p>
          <a:p>
            <a:pPr marL="21" indent="0" eaLnBrk="1" hangingPunct="1">
              <a:buNone/>
              <a:defRPr/>
            </a:pPr>
            <a:endParaRPr lang="hr-HR" sz="2400" dirty="0"/>
          </a:p>
          <a:p>
            <a:pPr marL="342921" indent="-342900" eaLnBrk="1" hangingPunct="1">
              <a:buFontTx/>
              <a:buChar char="-"/>
              <a:defRPr/>
            </a:pPr>
            <a:r>
              <a:rPr lang="hr-HR" sz="2400" b="1" dirty="0" smtClean="0"/>
              <a:t>Europski </a:t>
            </a:r>
            <a:r>
              <a:rPr lang="hr-HR" sz="2400" b="1" dirty="0"/>
              <a:t>poljoprivredni fond </a:t>
            </a:r>
            <a:r>
              <a:rPr lang="hr-HR" sz="2400" b="1" dirty="0" smtClean="0"/>
              <a:t>za</a:t>
            </a:r>
          </a:p>
          <a:p>
            <a:pPr marL="21" indent="0" eaLnBrk="1" hangingPunct="1">
              <a:buNone/>
              <a:defRPr/>
            </a:pPr>
            <a:r>
              <a:rPr lang="hr-HR" sz="2400" b="1" dirty="0" smtClean="0"/>
              <a:t>     ruralni </a:t>
            </a:r>
            <a:r>
              <a:rPr lang="hr-HR" sz="2400" b="1" dirty="0"/>
              <a:t>razvoj</a:t>
            </a:r>
          </a:p>
          <a:p>
            <a:pPr marL="342921" indent="-342900" eaLnBrk="1" hangingPunct="1">
              <a:buFontTx/>
              <a:buChar char="-"/>
              <a:defRPr/>
            </a:pPr>
            <a:r>
              <a:rPr lang="hr-HR" sz="2400" b="1" dirty="0" smtClean="0"/>
              <a:t>Europski </a:t>
            </a:r>
            <a:r>
              <a:rPr lang="hr-HR" sz="2400" b="1" dirty="0"/>
              <a:t>pomorski i ribarski </a:t>
            </a:r>
            <a:r>
              <a:rPr lang="hr-HR" sz="2400" b="1" dirty="0" smtClean="0"/>
              <a:t>fond</a:t>
            </a:r>
          </a:p>
          <a:p>
            <a:pPr marL="342921" indent="-342900" eaLnBrk="1" hangingPunct="1">
              <a:buFontTx/>
              <a:buChar char="-"/>
              <a:defRPr/>
            </a:pPr>
            <a:r>
              <a:rPr lang="hr-HR" sz="2400" b="1" dirty="0" smtClean="0"/>
              <a:t>Europski poljoprivredni garancijski </a:t>
            </a:r>
          </a:p>
          <a:p>
            <a:pPr marL="21" indent="0" eaLnBrk="1" hangingPunct="1">
              <a:buNone/>
              <a:defRPr/>
            </a:pPr>
            <a:r>
              <a:rPr lang="hr-HR" sz="2400" b="1" dirty="0" smtClean="0"/>
              <a:t>     fond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hr-HR" sz="200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3131840" y="188913"/>
            <a:ext cx="6012160" cy="431800"/>
          </a:xfrm>
          <a:prstGeom prst="rect">
            <a:avLst/>
          </a:prstGeom>
        </p:spPr>
        <p:txBody>
          <a:bodyPr/>
          <a:lstStyle>
            <a:lvl1pPr marL="0" indent="0" algn="r" eaLnBrk="1" hangingPunct="1">
              <a:spcBef>
                <a:spcPct val="20000"/>
              </a:spcBef>
              <a:buFont typeface="Arial" charset="0"/>
              <a:buNone/>
              <a:defRPr sz="2400">
                <a:solidFill>
                  <a:schemeClr val="bg1"/>
                </a:solidFill>
                <a:latin typeface="+mn-lt"/>
                <a:cs typeface="+mn-cs"/>
              </a:defRPr>
            </a:lvl1pPr>
            <a:lvl2pPr marL="742950" indent="-285750" eaLnBrk="1" hangingPunct="1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  <a:cs typeface="+mn-cs"/>
              </a:defRPr>
            </a:lvl2pPr>
            <a:lvl3pPr marL="1143000" indent="-228600" eaLnBrk="1" hangingPunct="1">
              <a:spcBef>
                <a:spcPct val="20000"/>
              </a:spcBef>
              <a:buFont typeface="Arial" charset="0"/>
              <a:buChar char="•"/>
              <a:defRPr sz="2400">
                <a:latin typeface="+mn-lt"/>
                <a:cs typeface="+mn-cs"/>
              </a:defRPr>
            </a:lvl3pPr>
            <a:lvl4pPr marL="1600200" indent="-228600" eaLnBrk="1" hangingPunct="1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  <a:cs typeface="+mn-cs"/>
              </a:defRPr>
            </a:lvl4pPr>
            <a:lvl5pPr marL="2057400" indent="-228600" eaLnBrk="1" hangingPunct="1">
              <a:spcBef>
                <a:spcPct val="20000"/>
              </a:spcBef>
              <a:buFont typeface="Arial" charset="0"/>
              <a:buChar char="»"/>
              <a:defRPr sz="2000">
                <a:latin typeface="+mn-lt"/>
                <a:cs typeface="+mn-cs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9pPr>
          </a:lstStyle>
          <a:p>
            <a:pPr algn="l"/>
            <a:r>
              <a:rPr lang="hr-HR" sz="2200" b="1" dirty="0" smtClean="0"/>
              <a:t>EUROPSKI STRUKTURNI I INVESTICIJSKI FONDOVI</a:t>
            </a:r>
            <a:endParaRPr lang="hr-HR" sz="2200" b="1" dirty="0"/>
          </a:p>
        </p:txBody>
      </p:sp>
      <p:sp>
        <p:nvSpPr>
          <p:cNvPr id="2" name="Rounded Rectangle 1"/>
          <p:cNvSpPr/>
          <p:nvPr/>
        </p:nvSpPr>
        <p:spPr>
          <a:xfrm>
            <a:off x="5577520" y="1636316"/>
            <a:ext cx="30989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OP KONKURENTOST I KOHEZIJA</a:t>
            </a:r>
            <a:endParaRPr lang="hr-HR" b="1" dirty="0"/>
          </a:p>
        </p:txBody>
      </p:sp>
      <p:sp>
        <p:nvSpPr>
          <p:cNvPr id="7" name="Rounded Rectangle 6"/>
          <p:cNvSpPr/>
          <p:nvPr/>
        </p:nvSpPr>
        <p:spPr>
          <a:xfrm>
            <a:off x="5544604" y="2708920"/>
            <a:ext cx="313185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OP UČINKOVITI LJUDSKI RESURSI</a:t>
            </a:r>
            <a:endParaRPr lang="hr-HR" b="1" dirty="0"/>
          </a:p>
        </p:txBody>
      </p:sp>
      <p:sp>
        <p:nvSpPr>
          <p:cNvPr id="8" name="Rounded Rectangle 7"/>
          <p:cNvSpPr/>
          <p:nvPr/>
        </p:nvSpPr>
        <p:spPr>
          <a:xfrm>
            <a:off x="5630050" y="3933056"/>
            <a:ext cx="30989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PROGRAM RURALNOG RAZVOJA 2014.-2020.</a:t>
            </a:r>
            <a:endParaRPr lang="hr-HR" b="1" dirty="0"/>
          </a:p>
        </p:txBody>
      </p:sp>
      <p:sp>
        <p:nvSpPr>
          <p:cNvPr id="9" name="Rounded Rectangle 8"/>
          <p:cNvSpPr/>
          <p:nvPr/>
        </p:nvSpPr>
        <p:spPr>
          <a:xfrm>
            <a:off x="5630050" y="4797152"/>
            <a:ext cx="309893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OP ZA POMORSTVO I RIBARSTVO 2014.-2020.</a:t>
            </a:r>
            <a:endParaRPr lang="hr-HR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630050" y="5741640"/>
            <a:ext cx="3098936" cy="639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NAC. PROGRAM POMOĆI SEKTORU VINA 2014.-2018.</a:t>
            </a:r>
            <a:endParaRPr lang="hr-HR" b="1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732591" y="6381751"/>
            <a:ext cx="2060575" cy="365125"/>
          </a:xfrm>
        </p:spPr>
        <p:txBody>
          <a:bodyPr/>
          <a:lstStyle/>
          <a:p>
            <a:fld id="{82071E6A-B2C4-479D-BA57-3A337CDBFDC4}" type="slidenum">
              <a:rPr lang="hr-HR" smtClean="0">
                <a:solidFill>
                  <a:prstClr val="white"/>
                </a:solidFill>
              </a:rPr>
              <a:pPr/>
              <a:t>4</a:t>
            </a:fld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724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371600"/>
          </a:xfrm>
        </p:spPr>
        <p:txBody>
          <a:bodyPr/>
          <a:lstStyle/>
          <a:p>
            <a:pPr algn="r"/>
            <a:r>
              <a:rPr lang="hr-HR" sz="2200" b="1" dirty="0" smtClean="0">
                <a:solidFill>
                  <a:schemeClr val="bg1"/>
                </a:solidFill>
              </a:rPr>
              <a:t>HBOR i ESI FONDOVI</a:t>
            </a:r>
            <a:endParaRPr lang="hr-HR" sz="2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896544"/>
          </a:xfrm>
        </p:spPr>
        <p:txBody>
          <a:bodyPr/>
          <a:lstStyle/>
          <a:p>
            <a:pPr lvl="0"/>
            <a:r>
              <a:rPr lang="hr-HR" sz="2400" b="1" dirty="0" smtClean="0">
                <a:solidFill>
                  <a:srgbClr val="FF0000"/>
                </a:solidFill>
              </a:rPr>
              <a:t>CILJ HBOR-a: </a:t>
            </a:r>
          </a:p>
          <a:p>
            <a:pPr lvl="0"/>
            <a:r>
              <a:rPr lang="hr-HR" sz="2000" dirty="0" smtClean="0"/>
              <a:t>Olakšati i poticati apsorpciju ESI fondova te posredno doprinijeti održivom razvoju i uravnoteženom gospodarskom rastu</a:t>
            </a:r>
          </a:p>
          <a:p>
            <a:pPr lvl="0"/>
            <a:r>
              <a:rPr lang="hr-HR" sz="2000" dirty="0"/>
              <a:t>P</a:t>
            </a:r>
            <a:r>
              <a:rPr lang="hr-HR" sz="2000" dirty="0" smtClean="0"/>
              <a:t>ostati prepoznatljivi kao ključan i kvalitetan partner za EU sufinanciranje među korisnicima EU projekata te drugim relevantnim dionicima </a:t>
            </a:r>
          </a:p>
          <a:p>
            <a:pPr marL="0" lvl="0" indent="0">
              <a:buNone/>
            </a:pPr>
            <a:endParaRPr lang="hr-HR" sz="1500" b="1" dirty="0" smtClean="0">
              <a:solidFill>
                <a:srgbClr val="FF0000"/>
              </a:solidFill>
            </a:endParaRPr>
          </a:p>
          <a:p>
            <a:pPr lvl="0"/>
            <a:r>
              <a:rPr lang="hr-HR" sz="2400" b="1" dirty="0" smtClean="0">
                <a:solidFill>
                  <a:srgbClr val="FF0000"/>
                </a:solidFill>
              </a:rPr>
              <a:t>KAKO?</a:t>
            </a:r>
          </a:p>
          <a:p>
            <a:pPr lvl="0"/>
            <a:endParaRPr lang="hr-HR" sz="2400" b="1" dirty="0" smtClean="0">
              <a:solidFill>
                <a:srgbClr val="FF0000"/>
              </a:solidFill>
            </a:endParaRPr>
          </a:p>
          <a:p>
            <a:pPr lvl="0"/>
            <a:endParaRPr lang="hr-HR" sz="2400" dirty="0" smtClean="0">
              <a:solidFill>
                <a:schemeClr val="tx2"/>
              </a:solidFill>
            </a:endParaRPr>
          </a:p>
          <a:p>
            <a:pPr marL="914376" lvl="2" indent="0">
              <a:buNone/>
            </a:pPr>
            <a:endParaRPr lang="pl-PL" dirty="0" smtClean="0">
              <a:solidFill>
                <a:schemeClr val="tx2"/>
              </a:solidFill>
            </a:endParaRPr>
          </a:p>
          <a:p>
            <a:pPr lvl="2"/>
            <a:endParaRPr lang="pl-PL" dirty="0"/>
          </a:p>
        </p:txBody>
      </p:sp>
      <p:sp>
        <p:nvSpPr>
          <p:cNvPr id="5" name="Rectangle 4"/>
          <p:cNvSpPr/>
          <p:nvPr/>
        </p:nvSpPr>
        <p:spPr>
          <a:xfrm>
            <a:off x="539552" y="4005064"/>
            <a:ext cx="201622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1. KREDITNO POSLOVANJE</a:t>
            </a:r>
            <a:endParaRPr lang="hr-HR" b="1" dirty="0"/>
          </a:p>
        </p:txBody>
      </p:sp>
      <p:sp>
        <p:nvSpPr>
          <p:cNvPr id="6" name="Rectangle 5"/>
          <p:cNvSpPr/>
          <p:nvPr/>
        </p:nvSpPr>
        <p:spPr>
          <a:xfrm>
            <a:off x="3275856" y="4005064"/>
            <a:ext cx="208823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2. GARANTNO POSLOVANJE</a:t>
            </a:r>
            <a:endParaRPr lang="hr-HR" b="1" dirty="0"/>
          </a:p>
        </p:txBody>
      </p:sp>
      <p:sp>
        <p:nvSpPr>
          <p:cNvPr id="7" name="Rectangle 6"/>
          <p:cNvSpPr/>
          <p:nvPr/>
        </p:nvSpPr>
        <p:spPr>
          <a:xfrm>
            <a:off x="5940152" y="3979292"/>
            <a:ext cx="2127448" cy="1681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3.  INFORMATIVNA ULOGA I PARTNERSTVO S KLJUČNIM DIONICIMA</a:t>
            </a:r>
            <a:endParaRPr lang="hr-HR" b="1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071E6A-B2C4-479D-BA57-3A337CDBFDC4}" type="slidenum">
              <a:rPr lang="hr-HR" smtClean="0">
                <a:solidFill>
                  <a:prstClr val="white"/>
                </a:solidFill>
              </a:rPr>
              <a:pPr/>
              <a:t>5</a:t>
            </a:fld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6288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r-HR" sz="2400" b="1" dirty="0" smtClean="0">
                <a:solidFill>
                  <a:schemeClr val="bg1"/>
                </a:solidFill>
              </a:rPr>
              <a:t>FINANCIJSKA KONSTRUKCIJA EU PROJEKATA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894312"/>
          </a:xfrm>
        </p:spPr>
        <p:txBody>
          <a:bodyPr/>
          <a:lstStyle/>
          <a:p>
            <a:r>
              <a:rPr lang="hr-HR" sz="2000" b="1" dirty="0" smtClean="0"/>
              <a:t>Bespovratna </a:t>
            </a:r>
            <a:r>
              <a:rPr lang="hr-HR" sz="2000" b="1" dirty="0"/>
              <a:t>sredstva </a:t>
            </a:r>
            <a:r>
              <a:rPr lang="hr-HR" sz="2000" dirty="0"/>
              <a:t>iz fondova </a:t>
            </a:r>
            <a:r>
              <a:rPr lang="hr-HR" sz="2000" dirty="0" smtClean="0"/>
              <a:t>EU za sufinanciranje prihvatljivih izdataka </a:t>
            </a:r>
            <a:r>
              <a:rPr lang="hr-HR" sz="2000" b="1" dirty="0" smtClean="0"/>
              <a:t>u određenom postotku</a:t>
            </a:r>
          </a:p>
          <a:p>
            <a:r>
              <a:rPr lang="hr-HR" sz="2000" b="1" dirty="0" smtClean="0"/>
              <a:t>Kreditna  (vlastita) sredstva </a:t>
            </a:r>
            <a:r>
              <a:rPr lang="hr-HR" sz="2000" dirty="0" smtClean="0"/>
              <a:t>za financiranje preostalog dijela </a:t>
            </a:r>
            <a:r>
              <a:rPr lang="hr-HR" sz="2000" b="1" dirty="0" smtClean="0"/>
              <a:t>prihvatljivih izdataka</a:t>
            </a:r>
          </a:p>
          <a:p>
            <a:r>
              <a:rPr lang="hr-HR" sz="2000" b="1" dirty="0" smtClean="0"/>
              <a:t>Kreditna (vlastita) sredstva </a:t>
            </a:r>
            <a:r>
              <a:rPr lang="hr-HR" sz="2000" dirty="0" smtClean="0"/>
              <a:t>za  financiranje </a:t>
            </a:r>
            <a:r>
              <a:rPr lang="hr-HR" sz="2000" b="1" dirty="0" smtClean="0"/>
              <a:t>neprihvatljivih izdataka </a:t>
            </a:r>
            <a:r>
              <a:rPr lang="hr-HR" sz="2000" dirty="0" smtClean="0"/>
              <a:t>koji čine sastavni dio projekta</a:t>
            </a:r>
            <a:endParaRPr lang="hr-HR" sz="2000" dirty="0"/>
          </a:p>
          <a:p>
            <a:endParaRPr lang="hr-HR" sz="2000" dirty="0" smtClean="0"/>
          </a:p>
          <a:p>
            <a:r>
              <a:rPr lang="hr-HR" sz="2000" b="1" dirty="0" smtClean="0"/>
              <a:t>Isplata</a:t>
            </a:r>
            <a:r>
              <a:rPr lang="hr-HR" sz="2000" dirty="0" smtClean="0"/>
              <a:t> prihvatljivih troškova iz EU darovnice ( u većini slučajeva): </a:t>
            </a:r>
          </a:p>
          <a:p>
            <a:pPr marL="0" indent="0">
              <a:buNone/>
            </a:pPr>
            <a:endParaRPr lang="hr-HR" sz="2000" b="1" dirty="0" smtClean="0"/>
          </a:p>
          <a:p>
            <a:pPr marL="0" indent="0">
              <a:buNone/>
            </a:pPr>
            <a:r>
              <a:rPr lang="hr-HR" sz="2000" b="1" dirty="0" smtClean="0"/>
              <a:t>Dijelom avansno </a:t>
            </a:r>
            <a:r>
              <a:rPr lang="hr-HR" sz="2000" dirty="0" smtClean="0"/>
              <a:t>(postotak avansa ovisi o programu te ga je moguće ostvariti uz predočenje avansne garancije), </a:t>
            </a:r>
            <a:r>
              <a:rPr lang="hr-HR" sz="2000" b="1" dirty="0" smtClean="0"/>
              <a:t>ostatak tijekom ili nakon provedbe projekta.</a:t>
            </a: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hr-HR" sz="2000" b="1" dirty="0" smtClean="0">
                <a:solidFill>
                  <a:srgbClr val="FF0000"/>
                </a:solidFill>
              </a:rPr>
              <a:t>Osigurani novčani tijek preduvjet je za provedbu projekta!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E84C0E-FE59-4A42-84B4-BB7C67903A13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7427344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1835696" y="188914"/>
            <a:ext cx="6913019" cy="431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b="1" dirty="0" smtClean="0"/>
              <a:t>HBOR I ESI FONDOVI – (1) KREDITNO POSLOVANJE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 bwMode="auto">
          <a:xfrm>
            <a:off x="323528" y="980728"/>
            <a:ext cx="8425631" cy="525658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 indent="0" algn="r" eaLnBrk="1" hangingPunct="1">
              <a:lnSpc>
                <a:spcPct val="105000"/>
              </a:lnSpc>
              <a:spcBef>
                <a:spcPct val="0"/>
              </a:spcBef>
              <a:buClr>
                <a:srgbClr val="FF0000"/>
              </a:buClr>
              <a:buSzPct val="70000"/>
              <a:buNone/>
              <a:tabLst>
                <a:tab pos="87313" algn="l"/>
              </a:tabLst>
              <a:defRPr/>
            </a:pPr>
            <a:r>
              <a:rPr lang="hr-HR" sz="1200" b="1" i="1" dirty="0" smtClean="0">
                <a:solidFill>
                  <a:schemeClr val="tx2"/>
                </a:solidFill>
              </a:rPr>
              <a:t> </a:t>
            </a:r>
            <a:endParaRPr lang="hr-HR" sz="1200" b="1" i="1" dirty="0">
              <a:solidFill>
                <a:schemeClr val="tx2"/>
              </a:solidFill>
            </a:endParaRPr>
          </a:p>
          <a:p>
            <a:pPr eaLnBrk="1" hangingPunct="1">
              <a:lnSpc>
                <a:spcPts val="2500"/>
              </a:lnSpc>
              <a:buClr>
                <a:srgbClr val="2A62A8"/>
              </a:buClr>
              <a:buSzPct val="70000"/>
              <a:buFontTx/>
              <a:buChar char="-"/>
              <a:tabLst>
                <a:tab pos="87313" algn="l"/>
              </a:tabLst>
            </a:pPr>
            <a:r>
              <a:rPr lang="hr-HR" sz="2000" dirty="0" smtClean="0"/>
              <a:t> 3 SPECIJALIZIRANA PROGRAMA KREDITIRANJA:</a:t>
            </a:r>
          </a:p>
          <a:p>
            <a:pPr eaLnBrk="1" hangingPunct="1">
              <a:lnSpc>
                <a:spcPts val="2500"/>
              </a:lnSpc>
              <a:buClr>
                <a:srgbClr val="2A62A8"/>
              </a:buClr>
              <a:buSzPct val="70000"/>
              <a:buFontTx/>
              <a:buChar char="-"/>
              <a:tabLst>
                <a:tab pos="87313" algn="l"/>
              </a:tabLst>
            </a:pPr>
            <a:endParaRPr lang="hr-HR" sz="2000" dirty="0" smtClean="0">
              <a:solidFill>
                <a:schemeClr val="tx2"/>
              </a:solidFill>
            </a:endParaRPr>
          </a:p>
          <a:p>
            <a:pPr marL="1657350" lvl="4" indent="-342900" eaLnBrk="1" hangingPunct="1">
              <a:lnSpc>
                <a:spcPts val="2500"/>
              </a:lnSpc>
              <a:buFontTx/>
              <a:buChar char="-"/>
              <a:tabLst>
                <a:tab pos="87313" algn="l"/>
              </a:tabLst>
            </a:pPr>
            <a:endParaRPr lang="hr-HR" dirty="0" smtClean="0">
              <a:solidFill>
                <a:srgbClr val="C4BD97"/>
              </a:solidFill>
            </a:endParaRPr>
          </a:p>
          <a:p>
            <a:pPr eaLnBrk="1" hangingPunct="1">
              <a:lnSpc>
                <a:spcPts val="2500"/>
              </a:lnSpc>
              <a:buFontTx/>
              <a:buNone/>
              <a:tabLst>
                <a:tab pos="87313" algn="l"/>
              </a:tabLst>
            </a:pPr>
            <a:endParaRPr lang="hr-HR" sz="2000" b="1" dirty="0" smtClean="0">
              <a:solidFill>
                <a:srgbClr val="C4BD97"/>
              </a:solidFill>
            </a:endParaRPr>
          </a:p>
          <a:p>
            <a:pPr eaLnBrk="1" hangingPunct="1">
              <a:lnSpc>
                <a:spcPts val="2500"/>
              </a:lnSpc>
              <a:buFont typeface="Wingdings" pitchFamily="2" charset="2"/>
              <a:buNone/>
              <a:tabLst>
                <a:tab pos="87313" algn="l"/>
              </a:tabLst>
            </a:pPr>
            <a:endParaRPr lang="hr-HR" sz="2000" dirty="0" smtClean="0">
              <a:solidFill>
                <a:srgbClr val="17375E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718208"/>
              </p:ext>
            </p:extLst>
          </p:nvPr>
        </p:nvGraphicFramePr>
        <p:xfrm>
          <a:off x="683568" y="1988840"/>
          <a:ext cx="8064896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Program kreditiranja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ULAGANJA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chemeClr val="tx1"/>
                          </a:solidFill>
                        </a:rPr>
                        <a:t>PK</a:t>
                      </a:r>
                      <a:r>
                        <a:rPr lang="hr-HR" b="1" baseline="0" dirty="0" smtClean="0">
                          <a:solidFill>
                            <a:schemeClr val="tx1"/>
                          </a:solidFill>
                        </a:rPr>
                        <a:t> KORISNIKA JAVNOG SEKTORA</a:t>
                      </a:r>
                      <a:endParaRPr lang="hr-H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u="sng" dirty="0" smtClean="0">
                          <a:solidFill>
                            <a:schemeClr val="tx1"/>
                          </a:solidFill>
                        </a:rPr>
                        <a:t>Sva ulaganja javnog sektora </a:t>
                      </a:r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iz</a:t>
                      </a:r>
                      <a:r>
                        <a:rPr lang="hr-H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b="1" dirty="0" smtClean="0">
                          <a:solidFill>
                            <a:schemeClr val="tx1"/>
                          </a:solidFill>
                        </a:rPr>
                        <a:t>sredstava Europskog</a:t>
                      </a:r>
                      <a:r>
                        <a:rPr lang="hr-HR" b="1" baseline="0" dirty="0" smtClean="0">
                          <a:solidFill>
                            <a:schemeClr val="tx1"/>
                          </a:solidFill>
                        </a:rPr>
                        <a:t> fonda za regionalni razvoj i Kohezijskog fonda</a:t>
                      </a:r>
                      <a:endParaRPr lang="hr-H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chemeClr val="tx1"/>
                          </a:solidFill>
                        </a:rPr>
                        <a:t>PK EU KORISNIKA PRIVATNOG SEKTORA</a:t>
                      </a:r>
                      <a:endParaRPr lang="hr-H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u="sng" dirty="0" smtClean="0">
                          <a:solidFill>
                            <a:schemeClr val="tx1"/>
                          </a:solidFill>
                        </a:rPr>
                        <a:t>Sva ulaganja privatnog sektora </a:t>
                      </a:r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iz </a:t>
                      </a:r>
                      <a:r>
                        <a:rPr lang="hr-HR" b="1" dirty="0" smtClean="0">
                          <a:solidFill>
                            <a:schemeClr val="tx1"/>
                          </a:solidFill>
                        </a:rPr>
                        <a:t>Europskog fonda za regionalni razvoj i Europskog socijalnog fonda</a:t>
                      </a:r>
                      <a:endParaRPr lang="hr-H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chemeClr val="tx1"/>
                          </a:solidFill>
                        </a:rPr>
                        <a:t>PK EU KORISNIKA PROGRAMA RURALNOG RAZVOJA,</a:t>
                      </a:r>
                      <a:r>
                        <a:rPr lang="hr-HR" b="1" baseline="0" dirty="0" smtClean="0">
                          <a:solidFill>
                            <a:schemeClr val="tx1"/>
                          </a:solidFill>
                        </a:rPr>
                        <a:t> RIBARSTVA I VINSKE OMOTNICE</a:t>
                      </a:r>
                    </a:p>
                    <a:p>
                      <a:endParaRPr lang="hr-HR" b="1" baseline="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u="sng" dirty="0" smtClean="0">
                          <a:solidFill>
                            <a:schemeClr val="tx1"/>
                          </a:solidFill>
                        </a:rPr>
                        <a:t>Sva ulaganja korisnika </a:t>
                      </a:r>
                      <a:r>
                        <a:rPr lang="hr-HR" b="1" dirty="0" smtClean="0">
                          <a:solidFill>
                            <a:schemeClr val="tx1"/>
                          </a:solidFill>
                        </a:rPr>
                        <a:t>Programa ruralnog razvoja</a:t>
                      </a:r>
                      <a:r>
                        <a:rPr lang="hr-HR" b="1" baseline="0" dirty="0" smtClean="0">
                          <a:solidFill>
                            <a:schemeClr val="tx1"/>
                          </a:solidFill>
                        </a:rPr>
                        <a:t> 2014.-2020., </a:t>
                      </a:r>
                      <a:r>
                        <a:rPr lang="hr-HR" b="1" i="0" baseline="0" dirty="0" smtClean="0">
                          <a:solidFill>
                            <a:schemeClr val="tx1"/>
                          </a:solidFill>
                        </a:rPr>
                        <a:t>OP za ribarstvo, OP za pomorstvo i ribarstvo 2014.-2020., Nacionalnog programa pomoći sektoru vina 2014.-2020.</a:t>
                      </a:r>
                      <a:endParaRPr lang="hr-HR" b="1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732588" y="6381750"/>
            <a:ext cx="2060575" cy="365125"/>
          </a:xfrm>
        </p:spPr>
        <p:txBody>
          <a:bodyPr/>
          <a:lstStyle/>
          <a:p>
            <a:fld id="{82071E6A-B2C4-479D-BA57-3A337CDBFDC4}" type="slidenum">
              <a:rPr lang="hr-HR" smtClean="0">
                <a:solidFill>
                  <a:prstClr val="white"/>
                </a:solidFill>
              </a:rPr>
              <a:pPr/>
              <a:t>7</a:t>
            </a:fld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37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1691680" y="10840"/>
            <a:ext cx="7201148" cy="431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hr-HR" altLang="sr-Latn-RS" sz="2200" b="1" dirty="0" smtClean="0"/>
              <a:t>NOVI PROGRAM KREDITIRANJA EU KORISNIKA </a:t>
            </a:r>
            <a:r>
              <a:rPr lang="hr-HR" sz="2200" b="1" dirty="0" smtClean="0"/>
              <a:t>PROGRAMA </a:t>
            </a:r>
            <a:r>
              <a:rPr lang="hr-HR" sz="2200" b="1" dirty="0"/>
              <a:t>RURALNOG RAZVOJA, RIBARSTVA I VINSKE OMOTNICE</a:t>
            </a:r>
          </a:p>
          <a:p>
            <a:r>
              <a:rPr lang="hr-HR" altLang="sr-Latn-RS" sz="2200" b="1" dirty="0" smtClean="0"/>
              <a:t> </a:t>
            </a:r>
            <a:endParaRPr lang="hr-HR" altLang="sr-Latn-RS" sz="22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32234" y="548680"/>
            <a:ext cx="8425631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0" indent="-28574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58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2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1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98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57350" lvl="4" indent="-342900" eaLnBrk="1" hangingPunct="1">
              <a:lnSpc>
                <a:spcPts val="2500"/>
              </a:lnSpc>
              <a:buFontTx/>
              <a:buChar char="-"/>
              <a:tabLst>
                <a:tab pos="87313" algn="l"/>
              </a:tabLst>
            </a:pPr>
            <a:endParaRPr lang="hr-HR" dirty="0" smtClean="0">
              <a:solidFill>
                <a:srgbClr val="C4BD97"/>
              </a:solidFill>
            </a:endParaRPr>
          </a:p>
          <a:p>
            <a:pPr eaLnBrk="1" hangingPunct="1">
              <a:lnSpc>
                <a:spcPts val="2500"/>
              </a:lnSpc>
              <a:buFontTx/>
              <a:buNone/>
              <a:tabLst>
                <a:tab pos="87313" algn="l"/>
              </a:tabLst>
            </a:pPr>
            <a:endParaRPr lang="hr-HR" sz="2000" b="1" dirty="0" smtClean="0">
              <a:solidFill>
                <a:srgbClr val="C4BD97"/>
              </a:solidFill>
            </a:endParaRPr>
          </a:p>
          <a:p>
            <a:pPr eaLnBrk="1" hangingPunct="1">
              <a:lnSpc>
                <a:spcPts val="2500"/>
              </a:lnSpc>
              <a:buFont typeface="Wingdings" pitchFamily="2" charset="2"/>
              <a:buNone/>
              <a:tabLst>
                <a:tab pos="87313" algn="l"/>
              </a:tabLst>
            </a:pPr>
            <a:endParaRPr lang="hr-HR" sz="2000" dirty="0" smtClean="0">
              <a:solidFill>
                <a:srgbClr val="17375E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6737959"/>
              </p:ext>
            </p:extLst>
          </p:nvPr>
        </p:nvGraphicFramePr>
        <p:xfrm>
          <a:off x="188565" y="980728"/>
          <a:ext cx="8712968" cy="5372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5322"/>
                <a:gridCol w="6567646"/>
              </a:tblGrid>
              <a:tr h="432048">
                <a:tc>
                  <a:txBody>
                    <a:bodyPr/>
                    <a:lstStyle/>
                    <a:p>
                      <a:r>
                        <a:rPr lang="hr-HR" sz="1400" b="1" dirty="0" smtClean="0"/>
                        <a:t>Cilj</a:t>
                      </a:r>
                      <a:r>
                        <a:rPr lang="hr-HR" sz="1400" b="1" baseline="0" dirty="0" smtClean="0"/>
                        <a:t> </a:t>
                      </a:r>
                      <a:endParaRPr lang="hr-H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tx1"/>
                          </a:solidFill>
                        </a:rPr>
                        <a:t>Kreditiranje projekata koji se kandidiraju za sufinanciranje sredstvima Zajedničke poljoprivredne</a:t>
                      </a:r>
                      <a:r>
                        <a:rPr lang="hr-HR" sz="1400" b="1" baseline="0" dirty="0" smtClean="0">
                          <a:solidFill>
                            <a:schemeClr val="tx1"/>
                          </a:solidFill>
                        </a:rPr>
                        <a:t> i </a:t>
                      </a:r>
                      <a:r>
                        <a:rPr lang="hr-HR" sz="1400" b="1" baseline="0" dirty="0" err="1" smtClean="0">
                          <a:solidFill>
                            <a:schemeClr val="tx1"/>
                          </a:solidFill>
                        </a:rPr>
                        <a:t>ribarstvene</a:t>
                      </a:r>
                      <a:r>
                        <a:rPr lang="hr-HR" sz="1400" b="1" baseline="0" dirty="0" smtClean="0">
                          <a:solidFill>
                            <a:schemeClr val="tx1"/>
                          </a:solidFill>
                        </a:rPr>
                        <a:t> politike, odnosno sredstvima Europskog poljoprivrednog fonda za ruralni razvoj, Europskog garancijskog poljoprivrednog fonda te Europskog fonda za pomorstvo i ribarstvo.</a:t>
                      </a:r>
                      <a:endParaRPr lang="hr-H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264"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bg1"/>
                          </a:solidFill>
                        </a:rPr>
                        <a:t>Korisnici kredita</a:t>
                      </a:r>
                      <a:endParaRPr lang="hr-H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r-HR" sz="1400" b="1" baseline="0" dirty="0" smtClean="0">
                          <a:solidFill>
                            <a:schemeClr val="tx1"/>
                          </a:solidFill>
                        </a:rPr>
                        <a:t>Korisnici koji zadovoljavaju uvjete natječaja u okviru kojeg podnose zahtjev.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8757"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bg1"/>
                          </a:solidFill>
                        </a:rPr>
                        <a:t>Namjena</a:t>
                      </a:r>
                      <a:endParaRPr lang="hr-H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tx1"/>
                          </a:solidFill>
                        </a:rPr>
                        <a:t>Financiranje troškova provedbe projekta, koji obuhvaćaju:</a:t>
                      </a:r>
                    </a:p>
                    <a:p>
                      <a:r>
                        <a:rPr lang="hr-HR" sz="1400" b="1" dirty="0" smtClean="0">
                          <a:solidFill>
                            <a:schemeClr val="tx1"/>
                          </a:solidFill>
                        </a:rPr>
                        <a:t>- dio projekta koji će se financirati sredstvima ESI fondova - prihvatljivi izdaci </a:t>
                      </a:r>
                    </a:p>
                    <a:p>
                      <a:r>
                        <a:rPr lang="hr-HR" sz="1400" b="1" dirty="0" smtClean="0">
                          <a:solidFill>
                            <a:schemeClr val="tx1"/>
                          </a:solidFill>
                        </a:rPr>
                        <a:t>- izdatke koji su dio projekta, a koje nije moguće kandidirati za ESI fondove.</a:t>
                      </a:r>
                      <a:endParaRPr lang="hr-H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bg1"/>
                          </a:solidFill>
                        </a:rPr>
                        <a:t>Iznos</a:t>
                      </a:r>
                      <a:endParaRPr lang="hr-H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tx1"/>
                          </a:solidFill>
                        </a:rPr>
                        <a:t>Najniži iznos kredita je ograničen na 80.000,00 kuna. Najviši iznos kredita nije ograničen.</a:t>
                      </a:r>
                    </a:p>
                    <a:p>
                      <a:r>
                        <a:rPr lang="hr-HR" sz="1400" b="1" dirty="0" smtClean="0">
                          <a:solidFill>
                            <a:schemeClr val="tx1"/>
                          </a:solidFill>
                        </a:rPr>
                        <a:t>Krediti se odobravaju u kunama, uz valutnu klauzulu u EUR.</a:t>
                      </a:r>
                      <a:endParaRPr lang="hr-H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bg1"/>
                          </a:solidFill>
                        </a:rPr>
                        <a:t>Kamatna</a:t>
                      </a:r>
                      <a:r>
                        <a:rPr lang="hr-HR" sz="1400" b="1" baseline="0" dirty="0" smtClean="0">
                          <a:solidFill>
                            <a:schemeClr val="bg1"/>
                          </a:solidFill>
                        </a:rPr>
                        <a:t> stopa</a:t>
                      </a:r>
                      <a:endParaRPr lang="hr-H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tx1"/>
                          </a:solidFill>
                        </a:rPr>
                        <a:t>najmanje 3% godišnje</a:t>
                      </a:r>
                      <a:endParaRPr lang="hr-H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bg1"/>
                          </a:solidFill>
                        </a:rPr>
                        <a:t>Rok otplate</a:t>
                      </a:r>
                      <a:endParaRPr lang="hr-H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tx1"/>
                          </a:solidFill>
                        </a:rPr>
                        <a:t>Do 14 g., uključujući do 3 ili </a:t>
                      </a:r>
                      <a:r>
                        <a:rPr lang="hr-HR" sz="1400" b="1" baseline="0" dirty="0" smtClean="0">
                          <a:solidFill>
                            <a:schemeClr val="tx1"/>
                          </a:solidFill>
                        </a:rPr>
                        <a:t>5 (za podizanje i/ili restrukturiranje dugogodišnjih nasada) godina počeka</a:t>
                      </a:r>
                      <a:endParaRPr lang="hr-H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bg1"/>
                          </a:solidFill>
                        </a:rPr>
                        <a:t>Način kreditiranja</a:t>
                      </a:r>
                      <a:endParaRPr lang="hr-H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tx1"/>
                          </a:solidFill>
                        </a:rPr>
                        <a:t>Izravno i putem</a:t>
                      </a:r>
                      <a:r>
                        <a:rPr lang="hr-HR" sz="1400" b="1" baseline="0" dirty="0" smtClean="0">
                          <a:solidFill>
                            <a:schemeClr val="tx1"/>
                          </a:solidFill>
                        </a:rPr>
                        <a:t> poslovnih banaka</a:t>
                      </a:r>
                      <a:endParaRPr lang="hr-H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bg1"/>
                          </a:solidFill>
                        </a:rPr>
                        <a:t>Marža za poslovnu banku</a:t>
                      </a:r>
                      <a:endParaRPr lang="hr-H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tx1"/>
                          </a:solidFill>
                        </a:rPr>
                        <a:t>2/3 ukupne kamatne stope za krajnjeg korisnika</a:t>
                      </a:r>
                      <a:endParaRPr lang="hr-H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hr-HR" sz="1400" b="1" dirty="0" smtClean="0">
                          <a:solidFill>
                            <a:schemeClr val="bg1"/>
                          </a:solidFill>
                        </a:rPr>
                        <a:t>Ostalo</a:t>
                      </a:r>
                      <a:endParaRPr lang="hr-HR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1" dirty="0" smtClean="0">
                          <a:solidFill>
                            <a:schemeClr val="tx1"/>
                          </a:solidFill>
                        </a:rPr>
                        <a:t>Predviđena je mogućnost izdavanja bankarske garancije za povrat predujma iz EU darovnice</a:t>
                      </a:r>
                    </a:p>
                    <a:p>
                      <a:endParaRPr lang="hr-H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1"/>
          <p:cNvSpPr txBox="1">
            <a:spLocks/>
          </p:cNvSpPr>
          <p:nvPr/>
        </p:nvSpPr>
        <p:spPr>
          <a:xfrm>
            <a:off x="6732240" y="6381328"/>
            <a:ext cx="2060575" cy="365125"/>
          </a:xfrm>
          <a:prstGeom prst="rect">
            <a:avLst/>
          </a:prstGeom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>
            <a:defPPr>
              <a:defRPr lang="sr-Latn-RS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71E6A-B2C4-479D-BA57-3A337CDBFDC4}" type="slidenum">
              <a:rPr lang="hr-HR" smtClean="0"/>
              <a:pPr/>
              <a:t>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94360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907704" y="188640"/>
            <a:ext cx="6769000" cy="431800"/>
          </a:xfrm>
        </p:spPr>
        <p:txBody>
          <a:bodyPr/>
          <a:lstStyle/>
          <a:p>
            <a:r>
              <a:rPr lang="hr-HR" sz="2200" b="1" dirty="0" smtClean="0"/>
              <a:t>IZDAVANJE AVANSNE GARANCIJE</a:t>
            </a:r>
            <a:endParaRPr lang="hr-HR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32591" y="6381751"/>
            <a:ext cx="2060575" cy="365125"/>
          </a:xfrm>
          <a:prstGeom prst="rect">
            <a:avLst/>
          </a:prstGeom>
        </p:spPr>
        <p:txBody>
          <a:bodyPr/>
          <a:lstStyle/>
          <a:p>
            <a:fld id="{82071E6A-B2C4-479D-BA57-3A337CDBFDC4}" type="slidenum">
              <a:rPr lang="hr-HR" smtClean="0">
                <a:solidFill>
                  <a:prstClr val="white"/>
                </a:solidFill>
              </a:rPr>
              <a:pPr/>
              <a:t>9</a:t>
            </a:fld>
            <a:endParaRPr lang="hr-H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1052736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b="1" dirty="0" smtClean="0"/>
          </a:p>
          <a:p>
            <a:r>
              <a:rPr lang="hr-HR" b="1" dirty="0" smtClean="0"/>
              <a:t>IZDAVANJE BANKARSKE GARANCIJE ZA POVRAT PREDUJMA IZ EU DAROVNICE</a:t>
            </a:r>
            <a:endParaRPr lang="hr-HR" b="1" dirty="0"/>
          </a:p>
          <a:p>
            <a:endParaRPr lang="hr-HR" dirty="0"/>
          </a:p>
          <a:p>
            <a:pPr algn="just"/>
            <a:r>
              <a:rPr lang="hr-HR" dirty="0" smtClean="0"/>
              <a:t>Način </a:t>
            </a:r>
            <a:r>
              <a:rPr lang="hr-HR" dirty="0"/>
              <a:t>provedbe </a:t>
            </a:r>
            <a:r>
              <a:rPr lang="hr-HR" dirty="0" smtClean="0"/>
              <a:t>Mjera ruralnog razvoja uključuje </a:t>
            </a:r>
            <a:r>
              <a:rPr lang="hr-HR" dirty="0"/>
              <a:t>mogućnost isplate predujma iz EU </a:t>
            </a:r>
            <a:r>
              <a:rPr lang="hr-HR" dirty="0" smtClean="0"/>
              <a:t>bespovratnih sredstava korisniku </a:t>
            </a:r>
            <a:r>
              <a:rPr lang="hr-HR" dirty="0"/>
              <a:t>EU projekta uz predočenje bankarske garancije za povrat avansa.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 algn="just"/>
            <a:r>
              <a:rPr lang="hr-HR" b="1" dirty="0" smtClean="0"/>
              <a:t>HBOR </a:t>
            </a:r>
            <a:r>
              <a:rPr lang="hr-HR" b="1" dirty="0"/>
              <a:t>može na zahtjev investitora, koji će podnositi HBOR-u izravni zahtjev za </a:t>
            </a:r>
            <a:r>
              <a:rPr lang="hr-HR" b="1" dirty="0" smtClean="0"/>
              <a:t>kredit, </a:t>
            </a:r>
            <a:r>
              <a:rPr lang="hr-HR" b="1" dirty="0"/>
              <a:t>izdati bankarsku garanciju za povrat predujma iz EU darovnice u korist </a:t>
            </a:r>
            <a:r>
              <a:rPr lang="hr-HR" b="1" dirty="0" smtClean="0"/>
              <a:t>Agencije za plaćanja u poljoprivredi, ribarstvu i ruralnom razvoju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xmlns="" val="415526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HBOR_plavi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5079</TotalTime>
  <Words>888</Words>
  <Application>Microsoft Office PowerPoint</Application>
  <PresentationFormat>On-screen Show (4:3)</PresentationFormat>
  <Paragraphs>166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1_HBOR_plavi</vt:lpstr>
      <vt:lpstr>Slide 1</vt:lpstr>
      <vt:lpstr> HBOR I EU PRETPRISTUPNI FONDOVI </vt:lpstr>
      <vt:lpstr>PRETPRISTUPNI FONDOVI - REZULTATI</vt:lpstr>
      <vt:lpstr>Slide 4</vt:lpstr>
      <vt:lpstr>HBOR i ESI FONDOVI</vt:lpstr>
      <vt:lpstr>FINANCIJSKA KONSTRUKCIJA EU PROJEKATA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Bićanić Tomislav</dc:creator>
  <cp:lastModifiedBy>Martina Pajač</cp:lastModifiedBy>
  <cp:revision>455</cp:revision>
  <cp:lastPrinted>2014-11-28T08:34:38Z</cp:lastPrinted>
  <dcterms:created xsi:type="dcterms:W3CDTF">2014-02-20T10:37:30Z</dcterms:created>
  <dcterms:modified xsi:type="dcterms:W3CDTF">2015-02-20T14:16:03Z</dcterms:modified>
</cp:coreProperties>
</file>