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7" r:id="rId14"/>
    <p:sldId id="266" r:id="rId15"/>
    <p:sldId id="267" r:id="rId16"/>
    <p:sldId id="268" r:id="rId17"/>
    <p:sldId id="269" r:id="rId18"/>
    <p:sldId id="270" r:id="rId19"/>
    <p:sldId id="271" r:id="rId20"/>
    <p:sldId id="273" r:id="rId21"/>
    <p:sldId id="272" r:id="rId22"/>
    <p:sldId id="275" r:id="rId23"/>
    <p:sldId id="274" r:id="rId24"/>
    <p:sldId id="276" r:id="rId25"/>
    <p:sldId id="258" r:id="rId2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BC33"/>
    <a:srgbClr val="585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7518" y="562526"/>
            <a:ext cx="7632442" cy="2387600"/>
          </a:xfrm>
        </p:spPr>
        <p:txBody>
          <a:bodyPr anchor="b"/>
          <a:lstStyle>
            <a:lvl1pPr algn="l">
              <a:defRPr sz="60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37516" y="4152122"/>
            <a:ext cx="7632444" cy="1105678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12" y="5257800"/>
            <a:ext cx="2350013" cy="117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5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6.4.2018.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131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6.4.2018.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8218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6.4.2018.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841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1268963"/>
          </a:xfrm>
          <a:prstGeom prst="rect">
            <a:avLst/>
          </a:prstGeom>
          <a:solidFill>
            <a:srgbClr val="96B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02" y="242596"/>
            <a:ext cx="11523306" cy="81176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2192000" cy="4777274"/>
          </a:xfrm>
          <a:noFill/>
        </p:spPr>
        <p:txBody>
          <a:bodyPr/>
          <a:lstStyle>
            <a:lvl1pPr marL="269875" indent="0"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167" y="6195062"/>
            <a:ext cx="4071833" cy="54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98" y="6105398"/>
            <a:ext cx="478537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268963"/>
          </a:xfrm>
          <a:prstGeom prst="rect">
            <a:avLst/>
          </a:prstGeom>
          <a:solidFill>
            <a:srgbClr val="96B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5902" y="242596"/>
            <a:ext cx="11523306" cy="81176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hr-HR" dirty="0" smtClean="0"/>
              <a:t>Hvala na pažnji!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167" y="6213724"/>
            <a:ext cx="4071833" cy="54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02" y="6124060"/>
            <a:ext cx="478537" cy="719329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 userDrawn="1"/>
        </p:nvSpPr>
        <p:spPr>
          <a:xfrm>
            <a:off x="7557796" y="1778014"/>
            <a:ext cx="4222666" cy="3905250"/>
          </a:xfrm>
          <a:prstGeom prst="rect">
            <a:avLst/>
          </a:prstGeom>
          <a:solidFill>
            <a:srgbClr val="96BC33"/>
          </a:solidFill>
        </p:spPr>
        <p:txBody>
          <a:bodyPr vert="horz" lIns="360000" tIns="45720" rIns="432000" bIns="45720" rtlCol="0" anchor="ctr">
            <a:normAutofit fontScale="70000" lnSpcReduction="20000"/>
          </a:bodyPr>
          <a:lstStyle>
            <a:lvl1pPr marL="269875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hr-HR" b="1" cap="all" dirty="0" smtClean="0">
                <a:solidFill>
                  <a:schemeClr val="bg1"/>
                </a:solidFill>
              </a:rPr>
              <a:t>Agencija za plaćanja u poljoprivredi, ribarstvu i ruralnom razvoju  </a:t>
            </a:r>
          </a:p>
          <a:p>
            <a:pPr marL="271463">
              <a:lnSpc>
                <a:spcPct val="120000"/>
              </a:lnSpc>
              <a:buFont typeface="Arial" panose="020B0604020202020204" pitchFamily="34" charset="0"/>
              <a:buNone/>
            </a:pPr>
            <a:endParaRPr lang="hr-HR" sz="1400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Ulica grada Vukovara 269d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10 000 Zagreb</a:t>
            </a:r>
          </a:p>
          <a:p>
            <a:endParaRPr lang="hr-HR" sz="1400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+385 1 6002 700 (centrala) 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+385 1 6002 742 (informiranje</a:t>
            </a:r>
            <a:r>
              <a:rPr lang="hr-HR" dirty="0" smtClean="0">
                <a:solidFill>
                  <a:schemeClr val="bg1"/>
                </a:solidFill>
              </a:rPr>
              <a:t>)</a:t>
            </a:r>
          </a:p>
          <a:p>
            <a:endParaRPr lang="hr-HR" sz="1400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www.apprrr.hr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info@apprrr.hr</a:t>
            </a:r>
            <a:endParaRPr lang="hr-HR" sz="2600" dirty="0">
              <a:solidFill>
                <a:schemeClr val="bg1"/>
              </a:solidFill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 userDrawn="1"/>
        </p:nvPicPr>
        <p:blipFill rotWithShape="1">
          <a:blip r:embed="rId4"/>
          <a:srcRect r="6389"/>
          <a:stretch/>
        </p:blipFill>
        <p:spPr>
          <a:xfrm>
            <a:off x="478537" y="1743886"/>
            <a:ext cx="5929438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28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6.4.2018.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705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6.4.2018.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128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6.4.2018.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193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6.4.2018.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656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6.4.2018.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135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6.4.2018.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498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13A0C-3612-4ECC-8C30-362E3DB22A98}" type="datetimeFigureOut">
              <a:rPr lang="hr-HR" smtClean="0"/>
              <a:t>6.4.2018.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766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mps.hr/ribarstv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agronet.apprrr.hr/Forms/CommonForms/TenderOffer.asp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8661" y="1335412"/>
            <a:ext cx="7632442" cy="2387600"/>
          </a:xfrm>
        </p:spPr>
        <p:txBody>
          <a:bodyPr>
            <a:normAutofit fontScale="90000"/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hr-HR" altLang="sr-Latn-RS" sz="3200" b="1" dirty="0" smtClean="0">
                <a:solidFill>
                  <a:prstClr val="black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+mn-cs"/>
              </a:rPr>
              <a:t/>
            </a:r>
            <a:br>
              <a:rPr lang="hr-HR" altLang="sr-Latn-RS" sz="3200" b="1" dirty="0" smtClean="0">
                <a:solidFill>
                  <a:prstClr val="black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+mn-cs"/>
              </a:rPr>
            </a:br>
            <a:r>
              <a:rPr lang="hr-HR" altLang="sr-Latn-RS" sz="3200" b="1" dirty="0" smtClean="0">
                <a:solidFill>
                  <a:prstClr val="black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+mn-cs"/>
              </a:rPr>
              <a:t/>
            </a:r>
            <a:br>
              <a:rPr lang="hr-HR" altLang="sr-Latn-RS" sz="3200" b="1" dirty="0" smtClean="0">
                <a:solidFill>
                  <a:prstClr val="black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+mn-cs"/>
              </a:rPr>
            </a:br>
            <a:r>
              <a:rPr lang="hr-HR" altLang="sr-Latn-RS" sz="20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/>
            </a:r>
            <a:br>
              <a:rPr lang="hr-HR" altLang="sr-Latn-RS" sz="20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hr-HR" altLang="sr-Latn-RS" sz="67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Prikupljanje </a:t>
            </a:r>
            <a:r>
              <a:rPr lang="hr-HR" altLang="sr-Latn-RS" sz="6700" b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ponuda</a:t>
            </a:r>
            <a:r>
              <a:rPr lang="hr-HR" altLang="sr-Latn-RS" sz="2000" dirty="0" smtClean="0">
                <a:solidFill>
                  <a:prstClr val="black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+mn-cs"/>
              </a:rPr>
              <a:t/>
            </a:r>
            <a:br>
              <a:rPr lang="hr-HR" altLang="sr-Latn-RS" sz="2000" dirty="0" smtClean="0">
                <a:solidFill>
                  <a:prstClr val="black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+mn-cs"/>
              </a:rPr>
            </a:br>
            <a:r>
              <a:rPr lang="hr-HR" altLang="sr-Latn-RS" sz="3600" b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Služba </a:t>
            </a:r>
            <a:r>
              <a:rPr lang="hr-HR" altLang="sr-Latn-RS" sz="36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za analize u ribarstvu (SAR)</a:t>
            </a:r>
            <a:r>
              <a:rPr lang="hr-HR" altLang="sr-Latn-RS" sz="36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/>
            </a:r>
            <a:br>
              <a:rPr lang="hr-HR" altLang="sr-Latn-RS" sz="36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hr-HR" altLang="sr-Latn-RS" sz="3200" dirty="0" smtClean="0">
                <a:solidFill>
                  <a:prstClr val="black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+mn-cs"/>
              </a:rPr>
              <a:t/>
            </a:r>
            <a:br>
              <a:rPr lang="hr-HR" altLang="sr-Latn-RS" sz="3200" dirty="0" smtClean="0">
                <a:solidFill>
                  <a:prstClr val="black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+mn-cs"/>
              </a:rPr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r-HR" altLang="sr-Latn-R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Split, 07. ožujka </a:t>
            </a:r>
            <a:r>
              <a:rPr lang="hr-HR" altLang="sr-Latn-R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2018.</a:t>
            </a:r>
          </a:p>
          <a:p>
            <a:r>
              <a:rPr lang="hr-HR" dirty="0" smtClean="0"/>
              <a:t>		</a:t>
            </a:r>
            <a:r>
              <a:rPr lang="hr-HR" smtClean="0"/>
              <a:t>         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336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ŠTO RADI AGENCIJA?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Font typeface="Arial" panose="020B0604020202020204" pitchFamily="34" charset="0"/>
              <a:buNone/>
            </a:pPr>
            <a:r>
              <a:rPr lang="hr-HR" sz="2600" dirty="0">
                <a:solidFill>
                  <a:schemeClr val="tx1"/>
                </a:solidFill>
              </a:rPr>
              <a:t>Ukoliko je korektno primijenjen model tri ponude, na način da su uključeni neovisni ponuditelji s različitim proizvođačima i modelima proizvoda, </a:t>
            </a:r>
            <a:r>
              <a:rPr lang="hr-HR" sz="2600" dirty="0" smtClean="0">
                <a:solidFill>
                  <a:schemeClr val="tx1"/>
                </a:solidFill>
              </a:rPr>
              <a:t>priznajemo </a:t>
            </a:r>
            <a:r>
              <a:rPr lang="hr-HR" sz="2600" dirty="0">
                <a:solidFill>
                  <a:schemeClr val="tx1"/>
                </a:solidFill>
              </a:rPr>
              <a:t>cijenu najniže ponude kao referentnu </a:t>
            </a:r>
            <a:r>
              <a:rPr lang="hr-HR" sz="2600" dirty="0" smtClean="0">
                <a:solidFill>
                  <a:schemeClr val="tx1"/>
                </a:solidFill>
              </a:rPr>
              <a:t>cijenu.</a:t>
            </a:r>
            <a:endParaRPr lang="hr-HR" sz="2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2600" dirty="0">
                <a:solidFill>
                  <a:schemeClr val="tx1"/>
                </a:solidFill>
              </a:rPr>
              <a:t>Za ponude do 35.000,00 kuna, cijene s provjeravaju </a:t>
            </a:r>
            <a:r>
              <a:rPr lang="hr-HR" sz="2600" dirty="0" smtClean="0">
                <a:solidFill>
                  <a:schemeClr val="tx1"/>
                </a:solidFill>
              </a:rPr>
              <a:t>prema </a:t>
            </a:r>
            <a:r>
              <a:rPr lang="hr-HR" sz="2600" dirty="0">
                <a:solidFill>
                  <a:schemeClr val="tx1"/>
                </a:solidFill>
              </a:rPr>
              <a:t>cijenama iz baze referentnih cijena ili iz drugih izvora (druge ponude, Web izvori, cjenici </a:t>
            </a:r>
            <a:r>
              <a:rPr lang="hr-HR" sz="2600" dirty="0" smtClean="0">
                <a:solidFill>
                  <a:schemeClr val="tx1"/>
                </a:solidFill>
              </a:rPr>
              <a:t>i sl</a:t>
            </a:r>
            <a:r>
              <a:rPr lang="hr-HR" sz="2600" dirty="0">
                <a:solidFill>
                  <a:schemeClr val="tx1"/>
                </a:solidFill>
              </a:rPr>
              <a:t>.)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tx1"/>
                </a:solidFill>
              </a:rPr>
              <a:t>Agencija zadržava pravu umanjenja prijavljenih cijena prema referentnim cijenama iz baze ili drugog izvora.</a:t>
            </a:r>
            <a:r>
              <a:rPr lang="hr-HR" sz="2600" dirty="0"/>
              <a:t/>
            </a:r>
            <a:br>
              <a:rPr lang="hr-HR" sz="2600" dirty="0"/>
            </a:br>
            <a:r>
              <a:rPr lang="hr-HR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8949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b="1" dirty="0">
                <a:cs typeface="Arial" panose="020B0604020202020204" pitchFamily="34" charset="0"/>
              </a:rPr>
              <a:t>Prikupljanje ponuda putem </a:t>
            </a:r>
            <a:r>
              <a:rPr lang="hr-HR" altLang="sr-Latn-RS" b="1" dirty="0" smtClean="0">
                <a:cs typeface="Arial" panose="020B0604020202020204" pitchFamily="34" charset="0"/>
              </a:rPr>
              <a:t>AGRONETA</a:t>
            </a:r>
            <a:br>
              <a:rPr lang="hr-HR" altLang="sr-Latn-RS" b="1" dirty="0" smtClean="0">
                <a:cs typeface="Arial" panose="020B0604020202020204" pitchFamily="34" charset="0"/>
              </a:rPr>
            </a:br>
            <a:r>
              <a:rPr lang="hr-HR" altLang="sr-Latn-RS" sz="3100" dirty="0">
                <a:ea typeface="ＭＳ Ｐゴシック" panose="020B0600070205080204" pitchFamily="34" charset="-128"/>
              </a:rPr>
              <a:t>Objava poziva za prikupljanje ponuda</a:t>
            </a:r>
            <a:endParaRPr lang="hr-H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endParaRPr lang="hr-HR" altLang="sr-Latn-RS" sz="1800" dirty="0" smtClean="0"/>
          </a:p>
          <a:p>
            <a:pPr marL="358775" indent="-88900">
              <a:buFont typeface="Arial" charset="0"/>
              <a:buChar char="•"/>
              <a:defRPr/>
            </a:pPr>
            <a:r>
              <a:rPr lang="hr-HR" altLang="sr-Latn-RS" sz="1800" dirty="0" smtClean="0"/>
              <a:t> </a:t>
            </a:r>
            <a:r>
              <a:rPr lang="hr-HR" altLang="sr-Latn-RS" sz="1800" dirty="0" smtClean="0">
                <a:solidFill>
                  <a:schemeClr val="tx1"/>
                </a:solidFill>
              </a:rPr>
              <a:t>korisnik </a:t>
            </a:r>
            <a:r>
              <a:rPr lang="hr-HR" altLang="sr-Latn-RS" sz="1800" dirty="0">
                <a:solidFill>
                  <a:schemeClr val="tx1"/>
                </a:solidFill>
              </a:rPr>
              <a:t>je obavezan koristiti </a:t>
            </a:r>
            <a:r>
              <a:rPr lang="hr-HR" altLang="sr-Latn-RS" sz="1800" b="1" dirty="0">
                <a:solidFill>
                  <a:schemeClr val="tx1"/>
                </a:solidFill>
              </a:rPr>
              <a:t>Uputu za prikupljanje ponuda i provođenja postupka jednostavne nabave </a:t>
            </a:r>
            <a:r>
              <a:rPr lang="hr-HR" altLang="sr-Latn-RS" sz="1800" dirty="0">
                <a:solidFill>
                  <a:schemeClr val="tx1"/>
                </a:solidFill>
              </a:rPr>
              <a:t>koja je dostupna na sa mrežnim stranicama Agencije za plaćanja (www.apprrr.hr) ili Upravljačkog tijela </a:t>
            </a:r>
            <a:r>
              <a:rPr lang="hr-HR" altLang="sr-Latn-RS" sz="1800" dirty="0"/>
              <a:t>(</a:t>
            </a:r>
            <a:r>
              <a:rPr lang="hr-HR" altLang="sr-Latn-RS" sz="1800" dirty="0">
                <a:hlinkClick r:id="rId2"/>
              </a:rPr>
              <a:t>www.mps.hr/ribarstvo</a:t>
            </a:r>
            <a:r>
              <a:rPr lang="hr-HR" altLang="sr-Latn-RS" sz="1800" dirty="0" smtClean="0"/>
              <a:t>).</a:t>
            </a:r>
          </a:p>
          <a:p>
            <a:pPr>
              <a:buFont typeface="Arial" charset="0"/>
              <a:buChar char="•"/>
              <a:defRPr/>
            </a:pPr>
            <a:r>
              <a:rPr lang="hr-HR" sz="1800" dirty="0"/>
              <a:t> </a:t>
            </a:r>
            <a:r>
              <a:rPr lang="hr-HR" sz="1800" dirty="0" smtClean="0">
                <a:solidFill>
                  <a:schemeClr val="tx1"/>
                </a:solidFill>
              </a:rPr>
              <a:t>Preduvjet </a:t>
            </a:r>
            <a:r>
              <a:rPr lang="hr-HR" sz="1800" dirty="0">
                <a:solidFill>
                  <a:schemeClr val="tx1"/>
                </a:solidFill>
              </a:rPr>
              <a:t>je da je korisnik registriran u Evidenciji korisnika i da ima korisničko ime i lozinku za pristup AGRONET-u</a:t>
            </a:r>
          </a:p>
          <a:p>
            <a:pPr marL="0">
              <a:buNone/>
              <a:defRPr/>
            </a:pPr>
            <a:r>
              <a:rPr lang="hr-HR" sz="1800" dirty="0" smtClean="0"/>
              <a:t>        </a:t>
            </a:r>
            <a:r>
              <a:rPr lang="hr-HR" sz="1800" dirty="0" smtClean="0">
                <a:solidFill>
                  <a:schemeClr val="tx1"/>
                </a:solidFill>
              </a:rPr>
              <a:t>Postupak</a:t>
            </a:r>
            <a:r>
              <a:rPr lang="hr-HR" sz="1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charset="0"/>
              <a:buChar char="–"/>
              <a:defRPr/>
            </a:pPr>
            <a:r>
              <a:rPr lang="hr-HR" sz="1400" dirty="0">
                <a:solidFill>
                  <a:schemeClr val="tx1"/>
                </a:solidFill>
              </a:rPr>
              <a:t>Na web stranici APPRRR-a potrebno je klikom miša odabrati „</a:t>
            </a:r>
            <a:r>
              <a:rPr lang="hr-HR" sz="1400" dirty="0" err="1">
                <a:solidFill>
                  <a:schemeClr val="tx1"/>
                </a:solidFill>
              </a:rPr>
              <a:t>Agronet</a:t>
            </a:r>
            <a:r>
              <a:rPr lang="hr-HR" sz="1400" dirty="0">
                <a:solidFill>
                  <a:schemeClr val="tx1"/>
                </a:solidFill>
              </a:rPr>
              <a:t>“ za pokretanje aplikacije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113" y="3341915"/>
            <a:ext cx="4488316" cy="2541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973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b="1" dirty="0">
                <a:cs typeface="Arial" panose="020B0604020202020204" pitchFamily="34" charset="0"/>
              </a:rPr>
              <a:t>Prikupljanje ponuda putem </a:t>
            </a:r>
            <a:r>
              <a:rPr lang="hr-HR" altLang="sr-Latn-RS" b="1" dirty="0" smtClean="0">
                <a:cs typeface="Arial" panose="020B0604020202020204" pitchFamily="34" charset="0"/>
              </a:rPr>
              <a:t>AGRONETA</a:t>
            </a:r>
            <a:br>
              <a:rPr lang="hr-HR" altLang="sr-Latn-RS" b="1" dirty="0" smtClean="0">
                <a:cs typeface="Arial" panose="020B0604020202020204" pitchFamily="34" charset="0"/>
              </a:rPr>
            </a:br>
            <a:r>
              <a:rPr lang="hr-HR" altLang="sr-Latn-RS" sz="3100" dirty="0">
                <a:ea typeface="ＭＳ Ｐゴシック" panose="020B0600070205080204" pitchFamily="34" charset="-128"/>
              </a:rPr>
              <a:t>Objava poziva za prikupljanje ponuda</a:t>
            </a:r>
            <a:endParaRPr lang="hr-H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endParaRPr lang="hr-HR" altLang="sr-Latn-RS" sz="1800" dirty="0" smtClean="0"/>
          </a:p>
          <a:p>
            <a:pPr>
              <a:buFont typeface="Arial" charset="0"/>
              <a:buChar char="•"/>
              <a:defRPr/>
            </a:pPr>
            <a:r>
              <a:rPr lang="hr-HR" altLang="sr-Latn-RS" sz="1800" dirty="0" smtClean="0"/>
              <a:t> </a:t>
            </a:r>
            <a:endParaRPr lang="hr-HR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732" y="1268963"/>
            <a:ext cx="4424363" cy="502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191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altLang="sr-Latn-RS" b="1" dirty="0">
                <a:cs typeface="Arial" panose="020B0604020202020204" pitchFamily="34" charset="0"/>
              </a:rPr>
              <a:t>Prikupljanje ponuda putem </a:t>
            </a:r>
            <a:r>
              <a:rPr lang="hr-HR" altLang="sr-Latn-RS" b="1" dirty="0" smtClean="0">
                <a:cs typeface="Arial" panose="020B0604020202020204" pitchFamily="34" charset="0"/>
              </a:rPr>
              <a:t>AGRONETA</a:t>
            </a:r>
            <a:br>
              <a:rPr lang="hr-HR" altLang="sr-Latn-RS" b="1" dirty="0" smtClean="0">
                <a:cs typeface="Arial" panose="020B0604020202020204" pitchFamily="34" charset="0"/>
              </a:rPr>
            </a:br>
            <a:r>
              <a:rPr lang="hr-HR" altLang="sr-Latn-RS" sz="3100" dirty="0">
                <a:ea typeface="ＭＳ Ｐゴシック" panose="020B0600070205080204" pitchFamily="34" charset="-128"/>
              </a:rPr>
              <a:t>Objava poziva za prikupljanje ponuda</a:t>
            </a:r>
            <a:endParaRPr lang="hr-H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endParaRPr lang="hr-HR" altLang="sr-Latn-RS" sz="1800" dirty="0" smtClean="0"/>
          </a:p>
          <a:p>
            <a:r>
              <a:rPr lang="hr-HR" altLang="sr-Latn-RS" sz="1800" dirty="0" smtClean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Postupak: </a:t>
            </a:r>
          </a:p>
          <a:p>
            <a:pPr marL="804863" indent="-534988">
              <a:buNone/>
            </a:pPr>
            <a:r>
              <a:rPr lang="hr-HR" sz="2000" dirty="0" smtClean="0">
                <a:solidFill>
                  <a:schemeClr val="tx1"/>
                </a:solidFill>
              </a:rPr>
              <a:t>         Otvara </a:t>
            </a:r>
            <a:r>
              <a:rPr lang="hr-HR" sz="2000" dirty="0">
                <a:solidFill>
                  <a:schemeClr val="tx1"/>
                </a:solidFill>
              </a:rPr>
              <a:t>se lista uključenih modula. Potrebno je odabrati modul u kojem će biti objavljen Poziv za prikupljanje ponuda</a:t>
            </a:r>
            <a:r>
              <a:rPr lang="hr-HR" sz="2000" dirty="0"/>
              <a:t>. </a:t>
            </a:r>
          </a:p>
          <a:p>
            <a:pPr>
              <a:buFont typeface="Arial" charset="0"/>
              <a:buChar char="•"/>
              <a:defRPr/>
            </a:pPr>
            <a:endParaRPr lang="hr-HR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100" y="2534104"/>
            <a:ext cx="896620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85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45" y="207186"/>
            <a:ext cx="11523306" cy="811764"/>
          </a:xfrm>
        </p:spPr>
        <p:txBody>
          <a:bodyPr>
            <a:noAutofit/>
          </a:bodyPr>
          <a:lstStyle/>
          <a:p>
            <a:pPr algn="ctr"/>
            <a:r>
              <a:rPr lang="hr-HR" altLang="sr-Latn-RS" sz="4000" b="1" dirty="0">
                <a:cs typeface="Arial" panose="020B0604020202020204" pitchFamily="34" charset="0"/>
              </a:rPr>
              <a:t>Prikupljanje ponuda putem AGRONETA</a:t>
            </a:r>
            <a:br>
              <a:rPr lang="hr-HR" altLang="sr-Latn-RS" sz="4000" b="1" dirty="0">
                <a:cs typeface="Arial" panose="020B0604020202020204" pitchFamily="34" charset="0"/>
              </a:rPr>
            </a:br>
            <a:r>
              <a:rPr lang="hr-HR" altLang="sr-Latn-RS" sz="2800" b="1" dirty="0">
                <a:cs typeface="Arial" panose="020B0604020202020204" pitchFamily="34" charset="0"/>
              </a:rPr>
              <a:t>Objava poziva za prikupljanje ponuda</a:t>
            </a:r>
            <a:endParaRPr lang="hr-HR" sz="2800" b="1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  <a:defRPr/>
            </a:pPr>
            <a:r>
              <a:rPr lang="hr-HR" dirty="0" smtClean="0">
                <a:solidFill>
                  <a:schemeClr val="tx1"/>
                </a:solidFill>
              </a:rPr>
              <a:t>    Postupak</a:t>
            </a:r>
            <a:r>
              <a:rPr lang="hr-HR" dirty="0">
                <a:solidFill>
                  <a:schemeClr val="tx1"/>
                </a:solidFill>
              </a:rPr>
              <a:t>:</a:t>
            </a:r>
          </a:p>
          <a:p>
            <a:pPr>
              <a:buFont typeface="Arial" charset="0"/>
              <a:buChar char="•"/>
              <a:defRPr/>
            </a:pPr>
            <a:r>
              <a:rPr lang="hr-HR" sz="2000" dirty="0">
                <a:solidFill>
                  <a:schemeClr val="tx1"/>
                </a:solidFill>
              </a:rPr>
              <a:t>Odabirom modula Ribarstvo, otvara se početna stranica AGRONET aplikacije modula Ribarstvo. Potrebno je kliknuti na karticu „Ponude“ u glavnom izborniku</a:t>
            </a:r>
          </a:p>
          <a:p>
            <a:pPr>
              <a:buFont typeface="Arial" charset="0"/>
              <a:buChar char="•"/>
              <a:defRPr/>
            </a:pPr>
            <a:endParaRPr lang="hr-HR" dirty="0"/>
          </a:p>
          <a:p>
            <a:endParaRPr lang="hr-HR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139" y="2970667"/>
            <a:ext cx="874395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654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altLang="sr-Latn-RS" sz="4000" b="1" dirty="0">
                <a:cs typeface="Arial" panose="020B0604020202020204" pitchFamily="34" charset="0"/>
              </a:rPr>
              <a:t>Prikupljanje ponuda putem AGRONETA</a:t>
            </a:r>
            <a:br>
              <a:rPr lang="hr-HR" altLang="sr-Latn-RS" sz="4000" b="1" dirty="0">
                <a:cs typeface="Arial" panose="020B0604020202020204" pitchFamily="34" charset="0"/>
              </a:rPr>
            </a:br>
            <a:r>
              <a:rPr lang="hr-HR" altLang="sr-Latn-RS" sz="2800" b="1" dirty="0">
                <a:cs typeface="Arial" panose="020B0604020202020204" pitchFamily="34" charset="0"/>
              </a:rPr>
              <a:t>Objava poziva za prikupljanje ponuda</a:t>
            </a:r>
            <a:endParaRPr lang="hr-HR" sz="2800" b="1" dirty="0">
              <a:cs typeface="Arial" panose="020B0604020202020204" pitchFamily="34" charset="0"/>
            </a:endParaRPr>
          </a:p>
        </p:txBody>
      </p:sp>
      <p:pic>
        <p:nvPicPr>
          <p:cNvPr id="4" name="Pictur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447" y="1562327"/>
            <a:ext cx="5677277" cy="477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510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altLang="sr-Latn-RS" dirty="0" smtClean="0"/>
              <a:t>Pregled </a:t>
            </a:r>
            <a:r>
              <a:rPr lang="hr-HR" altLang="sr-Latn-RS" dirty="0"/>
              <a:t>zaprimljenih </a:t>
            </a:r>
            <a:r>
              <a:rPr lang="hr-HR" altLang="sr-Latn-RS" dirty="0" smtClean="0"/>
              <a:t>ponuda</a:t>
            </a:r>
            <a:endParaRPr lang="hr-HR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705" y="2060803"/>
            <a:ext cx="902970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87827" y="1334478"/>
            <a:ext cx="10668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dirty="0"/>
              <a:t>Za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r-HR" dirty="0">
                <a:solidFill>
                  <a:srgbClr val="FF0000"/>
                </a:solidFill>
              </a:rPr>
              <a:t>unos novog Poziva za dostavu ponuda </a:t>
            </a:r>
            <a:r>
              <a:rPr lang="hr-HR" dirty="0"/>
              <a:t>potrebno je kliknuti na gumb „Unesi Poziv“.</a:t>
            </a:r>
          </a:p>
        </p:txBody>
      </p:sp>
    </p:spTree>
    <p:extLst>
      <p:ext uri="{BB962C8B-B14F-4D97-AF65-F5344CB8AC3E}">
        <p14:creationId xmlns:p14="http://schemas.microsoft.com/office/powerpoint/2010/main" val="2752889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altLang="sr-Latn-RS" dirty="0"/>
              <a:t>Pregled zaprimljenih ponuda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174625"/>
            <a:r>
              <a:rPr lang="hr-HR" altLang="sr-Latn-R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Ukoliko korisnik želi dobiti uvid u ponude koje su ponuditelji učitali temeljem objavljenog poziva za prikupljanje ponuda, u AGRONET-u na stranici pregleda poziva potrebno je kliknuti na ID željenog poziva, vezano na one pozive sa statusom „Objavljen“. </a:t>
            </a:r>
            <a:endParaRPr lang="hr-HR" altLang="sr-Latn-R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endParaRPr lang="hr-HR" altLang="sr-Latn-RS" dirty="0">
              <a:ea typeface="ＭＳ Ｐゴシック" panose="020B0600070205080204" pitchFamily="34" charset="-128"/>
            </a:endParaRPr>
          </a:p>
          <a:p>
            <a:endParaRPr lang="hr-HR" altLang="sr-Latn-RS" dirty="0" smtClean="0">
              <a:ea typeface="ＭＳ Ｐゴシック" panose="020B0600070205080204" pitchFamily="34" charset="-128"/>
            </a:endParaRPr>
          </a:p>
          <a:p>
            <a:endParaRPr lang="hr-HR" altLang="sr-Latn-RS" dirty="0">
              <a:ea typeface="ＭＳ Ｐゴシック" panose="020B0600070205080204" pitchFamily="34" charset="-128"/>
            </a:endParaRPr>
          </a:p>
          <a:p>
            <a:endParaRPr lang="hr-HR" altLang="sr-Latn-RS" dirty="0" smtClean="0">
              <a:ea typeface="ＭＳ Ｐゴシック" panose="020B0600070205080204" pitchFamily="34" charset="-128"/>
            </a:endParaRPr>
          </a:p>
          <a:p>
            <a:endParaRPr lang="hr-HR" altLang="sr-Latn-RS" dirty="0" smtClean="0">
              <a:ea typeface="ＭＳ Ｐゴシック" panose="020B0600070205080204" pitchFamily="34" charset="-128"/>
            </a:endParaRPr>
          </a:p>
          <a:p>
            <a:pPr marL="533400" indent="-174625"/>
            <a:r>
              <a:rPr lang="hr-HR" altLang="sr-Latn-R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Otvara se stranica s detaljima poziva i prihvatljivim ulaganjima. </a:t>
            </a:r>
          </a:p>
          <a:p>
            <a:endParaRPr lang="hr-HR" altLang="sr-Latn-RS" dirty="0">
              <a:ea typeface="ＭＳ Ｐゴシック" panose="020B0600070205080204" pitchFamily="34" charset="-128"/>
            </a:endParaRPr>
          </a:p>
          <a:p>
            <a:endParaRPr lang="hr-H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421" y="2722110"/>
            <a:ext cx="5970587" cy="209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9277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altLang="sr-Latn-RS" b="1" dirty="0">
                <a:cs typeface="Arial" panose="020B0604020202020204" pitchFamily="34" charset="0"/>
              </a:rPr>
              <a:t>Pregled zaprimljenih ponuda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indent="-87313">
              <a:defRPr/>
            </a:pPr>
            <a:r>
              <a:rPr lang="hr-HR" altLang="sr-Latn-RS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Nakon što korisnik objavi Poziv za prikupljanje ponuda isti je javno dostupan na web stranicama APPRRR na </a:t>
            </a:r>
            <a:r>
              <a:rPr lang="hr-HR" altLang="sr-Latn-RS" b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linku:</a:t>
            </a:r>
          </a:p>
          <a:p>
            <a:pPr>
              <a:buNone/>
              <a:defRPr/>
            </a:pPr>
            <a:r>
              <a:rPr lang="hr-HR" altLang="sr-Latn-RS" u="sng" dirty="0">
                <a:ea typeface="ＭＳ Ｐゴシック" panose="020B0600070205080204" pitchFamily="34" charset="-128"/>
                <a:hlinkClick r:id="rId2"/>
              </a:rPr>
              <a:t> </a:t>
            </a:r>
            <a:r>
              <a:rPr lang="hr-HR" altLang="sr-Latn-RS" u="sng" dirty="0" smtClean="0">
                <a:ea typeface="ＭＳ Ｐゴシック" panose="020B0600070205080204" pitchFamily="34" charset="-128"/>
                <a:hlinkClick r:id="rId2"/>
              </a:rPr>
              <a:t>https://agronet.apprrr.hr/Forms/CommonForms/TenderOffer.aspx</a:t>
            </a:r>
            <a:endParaRPr lang="hr-HR" altLang="sr-Latn-RS" u="sng" dirty="0" smtClean="0">
              <a:ea typeface="ＭＳ Ｐゴシック" panose="020B0600070205080204" pitchFamily="34" charset="-128"/>
            </a:endParaRPr>
          </a:p>
          <a:p>
            <a:pPr marL="0">
              <a:buNone/>
              <a:defRPr/>
            </a:pPr>
            <a:endParaRPr lang="hr-HR" altLang="sr-Latn-RS" dirty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hr-HR" altLang="sr-Latn-RS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„</a:t>
            </a:r>
            <a:r>
              <a:rPr lang="hr-HR" altLang="sr-Latn-RS" b="1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Banner</a:t>
            </a:r>
            <a:r>
              <a:rPr lang="hr-HR" altLang="sr-Latn-RS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” portala ponuda je vidljiv na naslovnoj web stranici APPRRR, </a:t>
            </a:r>
            <a:endParaRPr lang="hr-HR" altLang="sr-Latn-RS" b="1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>
              <a:buNone/>
              <a:defRPr/>
            </a:pPr>
            <a:r>
              <a:rPr lang="hr-HR" altLang="sr-Latn-RS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hr-HR" altLang="sr-Latn-RS" b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  klikom </a:t>
            </a:r>
            <a:r>
              <a:rPr lang="hr-HR" altLang="sr-Latn-RS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na koji se pristupa svim objavljenim </a:t>
            </a:r>
            <a:r>
              <a:rPr lang="hr-HR" altLang="sr-Latn-RS" b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Pozivima </a:t>
            </a:r>
            <a:r>
              <a:rPr lang="hr-HR" altLang="sr-Latn-RS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za prikupljanje ponuda</a:t>
            </a:r>
          </a:p>
          <a:p>
            <a:endParaRPr lang="hr-HR" dirty="0"/>
          </a:p>
        </p:txBody>
      </p:sp>
      <p:pic>
        <p:nvPicPr>
          <p:cNvPr id="4" name="Picture 7" descr="C:\Users\alen.dumanic.DMSSA\Desktop\banner port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1733" y="1971803"/>
            <a:ext cx="1387475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 rot="16200000">
            <a:off x="10877339" y="5026443"/>
            <a:ext cx="576263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0735257" y="5529389"/>
            <a:ext cx="860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dirty="0" err="1"/>
              <a:t>Banner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79060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altLang="sr-Latn-RS" dirty="0"/>
              <a:t>Pregled zaprimljenih ponuda</a:t>
            </a:r>
            <a:endParaRPr lang="hr-HR" dirty="0"/>
          </a:p>
        </p:txBody>
      </p:sp>
      <p:pic>
        <p:nvPicPr>
          <p:cNvPr id="4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45927" y="1268413"/>
            <a:ext cx="5900146" cy="4778375"/>
          </a:xfrm>
        </p:spPr>
      </p:pic>
    </p:spTree>
    <p:extLst>
      <p:ext uri="{BB962C8B-B14F-4D97-AF65-F5344CB8AC3E}">
        <p14:creationId xmlns:p14="http://schemas.microsoft.com/office/powerpoint/2010/main" val="254957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02" y="242595"/>
            <a:ext cx="11523306" cy="1026367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b="1" dirty="0" smtClean="0"/>
              <a:t>Postupci </a:t>
            </a:r>
            <a:r>
              <a:rPr lang="hr-HR" sz="3600" b="1" dirty="0"/>
              <a:t>prikupljanja ponuda za korisnike koji nisu obveznici provedbe javne nabave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buNone/>
              <a:defRPr/>
            </a:pPr>
            <a:endParaRPr lang="hr-HR" sz="4000" i="1" dirty="0" smtClean="0"/>
          </a:p>
          <a:p>
            <a:pPr>
              <a:spcBef>
                <a:spcPts val="0"/>
              </a:spcBef>
              <a:buNone/>
              <a:defRPr/>
            </a:pPr>
            <a:endParaRPr lang="hr-HR" sz="4000" i="1" dirty="0" smtClean="0"/>
          </a:p>
          <a:p>
            <a:pPr algn="just">
              <a:spcBef>
                <a:spcPts val="0"/>
              </a:spcBef>
              <a:buNone/>
              <a:defRPr/>
            </a:pPr>
            <a:r>
              <a:rPr lang="hr-HR" sz="4000" dirty="0" smtClean="0">
                <a:solidFill>
                  <a:schemeClr val="tx1"/>
                </a:solidFill>
              </a:rPr>
              <a:t>U </a:t>
            </a:r>
            <a:r>
              <a:rPr lang="hr-HR" sz="4000" dirty="0">
                <a:solidFill>
                  <a:schemeClr val="tx1"/>
                </a:solidFill>
              </a:rPr>
              <a:t>svrhu osiguranja opravdanosti visine troškova korisnik je dužan prikupiti i odabrati ponude za prihvatljive troškove vodeći se načelima ekonomičnosti, djelotvornosti i učinkovitosti.”-</a:t>
            </a:r>
            <a:r>
              <a:rPr lang="hr-HR" sz="4000" i="1" dirty="0">
                <a:solidFill>
                  <a:schemeClr val="tx1"/>
                </a:solidFill>
              </a:rPr>
              <a:t> </a:t>
            </a:r>
            <a:r>
              <a:rPr lang="hr-HR" sz="4000" dirty="0">
                <a:solidFill>
                  <a:schemeClr val="tx1"/>
                </a:solidFill>
              </a:rPr>
              <a:t>natječaj, prilog </a:t>
            </a:r>
            <a:r>
              <a:rPr lang="hr-HR" sz="4000" dirty="0" smtClean="0">
                <a:solidFill>
                  <a:schemeClr val="tx1"/>
                </a:solidFill>
              </a:rPr>
              <a:t>III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hr-HR" sz="4000" dirty="0" smtClean="0"/>
          </a:p>
          <a:p>
            <a:pPr algn="just">
              <a:spcBef>
                <a:spcPts val="0"/>
              </a:spcBef>
              <a:defRPr/>
            </a:pPr>
            <a:r>
              <a:rPr lang="hr-HR" sz="4000" dirty="0" smtClean="0">
                <a:solidFill>
                  <a:schemeClr val="tx1"/>
                </a:solidFill>
              </a:rPr>
              <a:t>Prije </a:t>
            </a:r>
            <a:r>
              <a:rPr lang="hr-HR" sz="4000" dirty="0">
                <a:solidFill>
                  <a:schemeClr val="tx1"/>
                </a:solidFill>
              </a:rPr>
              <a:t>podnošenja Zahtjeva za potporu korisnik je dužan:</a:t>
            </a:r>
          </a:p>
          <a:p>
            <a:pPr algn="just">
              <a:spcBef>
                <a:spcPts val="0"/>
              </a:spcBef>
              <a:defRPr/>
            </a:pPr>
            <a:endParaRPr lang="hr-HR" sz="4000" dirty="0"/>
          </a:p>
          <a:p>
            <a:pPr algn="just">
              <a:spcBef>
                <a:spcPts val="0"/>
              </a:spcBef>
              <a:buNone/>
              <a:defRPr/>
            </a:pPr>
            <a:r>
              <a:rPr lang="hr-HR" sz="4000" b="1" i="1" u="sng" dirty="0">
                <a:solidFill>
                  <a:schemeClr val="tx1"/>
                </a:solidFill>
              </a:rPr>
              <a:t>Za predmete nabave vrijednosti do 35.000,00 kuna (bez PDV-a):</a:t>
            </a:r>
            <a:endParaRPr lang="hr-HR" sz="4000" u="sng" dirty="0">
              <a:solidFill>
                <a:schemeClr val="tx1"/>
              </a:solidFill>
            </a:endParaRPr>
          </a:p>
          <a:p>
            <a:pPr marL="358775" indent="-88900" algn="just">
              <a:spcBef>
                <a:spcPts val="0"/>
              </a:spcBef>
              <a:buNone/>
              <a:defRPr/>
            </a:pPr>
            <a:r>
              <a:rPr lang="hr-HR" sz="4000" dirty="0">
                <a:solidFill>
                  <a:schemeClr val="tx1"/>
                </a:solidFill>
              </a:rPr>
              <a:t>- prikupiti jednu originalnu ponudu za svaki predmet nabave manji od 35.000,00 kuna (bez PDV-a), u tiskanom ili elektroničkom obliku na CD-u/DVD-u.</a:t>
            </a:r>
          </a:p>
          <a:p>
            <a:pPr algn="just">
              <a:spcBef>
                <a:spcPts val="0"/>
              </a:spcBef>
              <a:defRPr/>
            </a:pPr>
            <a:endParaRPr lang="hr-HR" sz="4000" dirty="0"/>
          </a:p>
          <a:p>
            <a:pPr algn="just">
              <a:spcBef>
                <a:spcPts val="0"/>
              </a:spcBef>
              <a:defRPr/>
            </a:pPr>
            <a:r>
              <a:rPr lang="hr-HR" sz="4000" b="1" i="1" u="sng" dirty="0">
                <a:solidFill>
                  <a:schemeClr val="tx1"/>
                </a:solidFill>
              </a:rPr>
              <a:t>Za predmete nabave jednake ili veće vrijednosti 35.000,00 kuna (bez PDV-a):</a:t>
            </a:r>
          </a:p>
          <a:p>
            <a:pPr marL="358775" indent="-88900" algn="just">
              <a:spcBef>
                <a:spcPts val="0"/>
              </a:spcBef>
              <a:buNone/>
              <a:defRPr/>
            </a:pPr>
            <a:r>
              <a:rPr lang="hr-HR" sz="4000" dirty="0">
                <a:solidFill>
                  <a:schemeClr val="tx1"/>
                </a:solidFill>
              </a:rPr>
              <a:t>- prikupiti </a:t>
            </a:r>
            <a:r>
              <a:rPr lang="hr-HR" sz="4000" b="1" dirty="0">
                <a:solidFill>
                  <a:schemeClr val="tx1"/>
                </a:solidFill>
              </a:rPr>
              <a:t>najmanje 3 sadržajno usporedive ponude </a:t>
            </a:r>
            <a:r>
              <a:rPr lang="hr-HR" sz="4000" dirty="0">
                <a:solidFill>
                  <a:schemeClr val="tx1"/>
                </a:solidFill>
              </a:rPr>
              <a:t>za svaki predmet nabave čija vrijednost nabave je jednaka ili prelazi  35.000,00 kn (bez PDV-a) odnosno 2 sadržajno usporedive ponude i račun za trošak koji je nastao od 1. rujna 2017. godine, a čija vrijednost je jednaka ili prelazi 35.000,00 kn (bez PDV-a).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1172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Pregled zaprimljenih ponuda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hr-HR" altLang="sr-Latn-RS" sz="1800" dirty="0" smtClean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hr-HR" altLang="sr-Latn-RS" sz="18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Ponuditelji </a:t>
            </a:r>
            <a:r>
              <a:rPr lang="hr-HR" altLang="sr-Latn-RS" sz="18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ponude učitavaju putem forme koja se otvara klikom na odabrani poziv i nakon toga ulaganje</a:t>
            </a:r>
          </a:p>
          <a:p>
            <a:pPr marL="0">
              <a:buNone/>
              <a:defRPr/>
            </a:pPr>
            <a:endParaRPr lang="hr-HR" altLang="sr-Latn-RS" sz="18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hr-HR" altLang="sr-Latn-RS" sz="18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Nakon što ponuditelj učita ponudu za određeno ulaganje korisnik na e-mail adresu navedenu u Pozivu za prikupljanje ponuda zaprima „Obavijesti o primljenoj ponudi“.  Iz zaprimljene obavijesti je vidljiv naziv i ID poziva za prikupljanje ponuda temeljem kojeg je ponuditelj priložio ponudu.</a:t>
            </a:r>
          </a:p>
          <a:p>
            <a:pPr marL="0">
              <a:buNone/>
              <a:defRPr/>
            </a:pPr>
            <a:endParaRPr lang="hr-HR" sz="2400" dirty="0">
              <a:solidFill>
                <a:srgbClr val="FF0000"/>
              </a:solidFill>
            </a:endParaRPr>
          </a:p>
          <a:p>
            <a:pPr marL="0">
              <a:buNone/>
              <a:defRPr/>
            </a:pPr>
            <a:r>
              <a:rPr lang="hr-HR" sz="2400" dirty="0" smtClean="0">
                <a:solidFill>
                  <a:srgbClr val="FF0000"/>
                </a:solidFill>
              </a:rPr>
              <a:t>      VAŽNO</a:t>
            </a:r>
            <a:r>
              <a:rPr lang="hr-HR" sz="2400" dirty="0">
                <a:solidFill>
                  <a:srgbClr val="FF0000"/>
                </a:solidFill>
              </a:rPr>
              <a:t>!!!</a:t>
            </a:r>
          </a:p>
          <a:p>
            <a:pPr>
              <a:buFont typeface="Arial" charset="0"/>
              <a:buChar char="•"/>
              <a:defRPr/>
            </a:pPr>
            <a:r>
              <a:rPr lang="hr-HR" sz="1800" dirty="0" err="1">
                <a:solidFill>
                  <a:schemeClr val="tx1"/>
                </a:solidFill>
              </a:rPr>
              <a:t>Zadni</a:t>
            </a:r>
            <a:r>
              <a:rPr lang="hr-HR" sz="1800" dirty="0">
                <a:solidFill>
                  <a:schemeClr val="tx1"/>
                </a:solidFill>
              </a:rPr>
              <a:t> dan prikupljanja ponuda</a:t>
            </a:r>
          </a:p>
          <a:p>
            <a:pPr lvl="1">
              <a:buFont typeface="Arial" charset="0"/>
              <a:buChar char="–"/>
              <a:defRPr/>
            </a:pPr>
            <a:r>
              <a:rPr lang="hr-HR" sz="1400" dirty="0">
                <a:solidFill>
                  <a:schemeClr val="tx1"/>
                </a:solidFill>
              </a:rPr>
              <a:t>Najkraće -  14 dana od dana objave Poziva (automatski)</a:t>
            </a:r>
          </a:p>
          <a:p>
            <a:pPr lvl="1">
              <a:buFont typeface="Arial" charset="0"/>
              <a:buChar char="–"/>
              <a:defRPr/>
            </a:pPr>
            <a:r>
              <a:rPr lang="hr-HR" sz="1400" dirty="0">
                <a:solidFill>
                  <a:schemeClr val="tx1"/>
                </a:solidFill>
              </a:rPr>
              <a:t>Najdulje – Nije ograničeno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737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altLang="sr-Latn-RS" b="1" dirty="0"/>
              <a:t>Indikatori nepravilnosti/pokušaja </a:t>
            </a:r>
            <a:r>
              <a:rPr lang="hr-HR" altLang="sr-Latn-RS" b="1" dirty="0" smtClean="0"/>
              <a:t>prijevare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33400">
              <a:buFont typeface="Arial" charset="0"/>
              <a:buNone/>
              <a:defRPr/>
            </a:pPr>
            <a:r>
              <a:rPr lang="hr-HR" dirty="0">
                <a:solidFill>
                  <a:schemeClr val="tx1"/>
                </a:solidFill>
                <a:cs typeface="Arial" charset="0"/>
              </a:rPr>
              <a:t>U svrhu osiguranja opravdanosti visine troškova korisnika je obvezan prikupiti i odabrati ponude za prihvatljive troškove vodeći se načelima ekonomičnosti, djelotvornosti i </a:t>
            </a:r>
            <a:r>
              <a:rPr lang="hr-HR" dirty="0" smtClean="0">
                <a:solidFill>
                  <a:schemeClr val="tx1"/>
                </a:solidFill>
                <a:cs typeface="Arial" charset="0"/>
              </a:rPr>
              <a:t>učinkovitosti.</a:t>
            </a:r>
            <a:endParaRPr lang="hr-HR" dirty="0">
              <a:solidFill>
                <a:schemeClr val="tx1"/>
              </a:solidFill>
              <a:cs typeface="Arial" charset="0"/>
            </a:endParaRPr>
          </a:p>
          <a:p>
            <a:pPr marL="285750" indent="247650">
              <a:buFont typeface="Arial" charset="0"/>
              <a:buNone/>
              <a:defRPr/>
            </a:pPr>
            <a:r>
              <a:rPr lang="hr-HR" b="1" u="sng" dirty="0">
                <a:solidFill>
                  <a:schemeClr val="tx1"/>
                </a:solidFill>
                <a:cs typeface="Arial" charset="0"/>
              </a:rPr>
              <a:t>Indikatori</a:t>
            </a:r>
            <a:r>
              <a:rPr lang="hr-HR" dirty="0">
                <a:solidFill>
                  <a:schemeClr val="tx1"/>
                </a:solidFill>
                <a:cs typeface="Arial" charset="0"/>
              </a:rPr>
              <a:t> da nije bilo tako:</a:t>
            </a:r>
          </a:p>
          <a:p>
            <a:pPr marL="285750" indent="247650">
              <a:buFont typeface="Wingdings" panose="05000000000000000000" pitchFamily="2" charset="2"/>
              <a:buChar char="ü"/>
              <a:defRPr/>
            </a:pPr>
            <a:r>
              <a:rPr lang="vi-VN" dirty="0">
                <a:solidFill>
                  <a:schemeClr val="tx1"/>
                </a:solidFill>
                <a:cs typeface="Arial" charset="0"/>
              </a:rPr>
              <a:t>Ponude bez zaglavlja, bez loga tvrtke, nije navedena kontakt/odgovorna osoba.</a:t>
            </a:r>
          </a:p>
          <a:p>
            <a:pPr marL="285750" indent="247650">
              <a:buFont typeface="Wingdings" panose="05000000000000000000" pitchFamily="2" charset="2"/>
              <a:buChar char="ü"/>
              <a:defRPr/>
            </a:pPr>
            <a:r>
              <a:rPr lang="vi-VN" dirty="0">
                <a:solidFill>
                  <a:schemeClr val="tx1"/>
                </a:solidFill>
                <a:cs typeface="Arial" charset="0"/>
              </a:rPr>
              <a:t>Slični ili identični obrasci ponuda.</a:t>
            </a:r>
          </a:p>
          <a:p>
            <a:pPr marL="285750" indent="247650">
              <a:buFont typeface="Wingdings" panose="05000000000000000000" pitchFamily="2" charset="2"/>
              <a:buChar char="ü"/>
              <a:defRPr/>
            </a:pPr>
            <a:r>
              <a:rPr lang="vi-VN" dirty="0">
                <a:solidFill>
                  <a:schemeClr val="tx1"/>
                </a:solidFill>
                <a:cs typeface="Arial" charset="0"/>
              </a:rPr>
              <a:t>U svim ponudama postoje jednake pravopisne greške i pisane su istim fontom.</a:t>
            </a:r>
          </a:p>
          <a:p>
            <a:pPr marL="285750" indent="247650">
              <a:buFont typeface="Wingdings" panose="05000000000000000000" pitchFamily="2" charset="2"/>
              <a:buChar char="ü"/>
              <a:defRPr/>
            </a:pPr>
            <a:r>
              <a:rPr lang="vi-VN" dirty="0">
                <a:solidFill>
                  <a:schemeClr val="tx1"/>
                </a:solidFill>
                <a:cs typeface="Arial" charset="0"/>
              </a:rPr>
              <a:t>Slični ili identični obrasci ponuda.</a:t>
            </a:r>
          </a:p>
          <a:p>
            <a:pPr marL="285750" indent="247650">
              <a:buFont typeface="Wingdings" panose="05000000000000000000" pitchFamily="2" charset="2"/>
              <a:buChar char="ü"/>
              <a:defRPr/>
            </a:pPr>
            <a:r>
              <a:rPr lang="vi-VN" dirty="0">
                <a:solidFill>
                  <a:schemeClr val="tx1"/>
                </a:solidFill>
                <a:cs typeface="Arial" charset="0"/>
              </a:rPr>
              <a:t>Različiti potpisi iste osobe u dokumentima istog projekta.</a:t>
            </a:r>
          </a:p>
          <a:p>
            <a:pPr marL="285750" indent="247650">
              <a:buFont typeface="Wingdings" panose="05000000000000000000" pitchFamily="2" charset="2"/>
              <a:buChar char="ü"/>
              <a:defRPr/>
            </a:pPr>
            <a:r>
              <a:rPr lang="vi-VN" dirty="0">
                <a:solidFill>
                  <a:schemeClr val="tx1"/>
                </a:solidFill>
                <a:cs typeface="Arial" charset="0"/>
              </a:rPr>
              <a:t>Identični potpisi (veličina i oblika) različitih osoba na različitim dokumentima istog projekta.</a:t>
            </a:r>
          </a:p>
          <a:p>
            <a:pPr marL="285750" indent="247650">
              <a:buFont typeface="Wingdings" panose="05000000000000000000" pitchFamily="2" charset="2"/>
              <a:buChar char="ü"/>
              <a:defRPr/>
            </a:pPr>
            <a:r>
              <a:rPr lang="vi-VN" dirty="0">
                <a:solidFill>
                  <a:schemeClr val="tx1"/>
                </a:solidFill>
                <a:cs typeface="Arial" charset="0"/>
              </a:rPr>
              <a:t>Ručno upisivanje na dokumentima koji su elektronski ispunjeni.</a:t>
            </a:r>
          </a:p>
          <a:p>
            <a:pPr marL="285750" indent="247650">
              <a:buFont typeface="Wingdings" panose="05000000000000000000" pitchFamily="2" charset="2"/>
              <a:buChar char="ü"/>
              <a:defRPr/>
            </a:pPr>
            <a:r>
              <a:rPr lang="vi-VN" dirty="0">
                <a:solidFill>
                  <a:schemeClr val="tx1"/>
                </a:solidFill>
                <a:cs typeface="Arial" charset="0"/>
              </a:rPr>
              <a:t>Sumnjivi oblik pečata tvrtke (oblik, boja, sumnja da je pečat izrezan iz drugog dokumenta i umetnut na ponudu/račun).</a:t>
            </a:r>
          </a:p>
          <a:p>
            <a:pPr marL="285750" indent="247650">
              <a:buFont typeface="Wingdings" panose="05000000000000000000" pitchFamily="2" charset="2"/>
              <a:buChar char="ü"/>
              <a:defRPr/>
            </a:pPr>
            <a:r>
              <a:rPr lang="vi-VN" dirty="0">
                <a:solidFill>
                  <a:schemeClr val="tx1"/>
                </a:solidFill>
                <a:cs typeface="Arial" charset="0"/>
              </a:rPr>
              <a:t>Podaci u ponudama nisu jednaki onim na internetu (evidentiranoj djelatnosti).</a:t>
            </a:r>
            <a:endParaRPr lang="hr-HR" dirty="0">
              <a:solidFill>
                <a:schemeClr val="tx1"/>
              </a:solidFill>
              <a:cs typeface="Arial" charset="0"/>
            </a:endParaRPr>
          </a:p>
          <a:p>
            <a:pPr marL="285750" indent="247650">
              <a:buFont typeface="Wingdings" panose="05000000000000000000" pitchFamily="2" charset="2"/>
              <a:buChar char="ü"/>
              <a:defRPr/>
            </a:pPr>
            <a:r>
              <a:rPr lang="hr-HR" dirty="0" smtClean="0">
                <a:solidFill>
                  <a:schemeClr val="tx1"/>
                </a:solidFill>
                <a:cs typeface="Arial" charset="0"/>
              </a:rPr>
              <a:t>Svi ponuditelji nude isti model opreme istog proizvođača.</a:t>
            </a:r>
            <a:endParaRPr lang="hr-HR" dirty="0">
              <a:solidFill>
                <a:schemeClr val="tx1"/>
              </a:solidFill>
              <a:cs typeface="Arial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8314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308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  <a:buNone/>
              <a:defRPr/>
            </a:pPr>
            <a:endParaRPr lang="hr-HR" dirty="0" smtClean="0"/>
          </a:p>
          <a:p>
            <a:pPr marL="0" algn="just">
              <a:spcBef>
                <a:spcPts val="0"/>
              </a:spcBef>
              <a:buNone/>
              <a:defRPr/>
            </a:pPr>
            <a:r>
              <a:rPr lang="hr-HR" sz="2700" dirty="0" smtClean="0">
                <a:solidFill>
                  <a:schemeClr val="tx1"/>
                </a:solidFill>
              </a:rPr>
              <a:t>Kod </a:t>
            </a:r>
            <a:r>
              <a:rPr lang="hr-HR" sz="2700" dirty="0">
                <a:solidFill>
                  <a:schemeClr val="tx1"/>
                </a:solidFill>
              </a:rPr>
              <a:t>određivanja vrijednosti predmeta nabave </a:t>
            </a:r>
            <a:r>
              <a:rPr lang="hr-HR" sz="2700" b="1" u="sng" dirty="0">
                <a:solidFill>
                  <a:schemeClr val="tx1"/>
                </a:solidFill>
              </a:rPr>
              <a:t>iznosi se zbrajaju kada ih realizira jedan ponuditelj</a:t>
            </a:r>
            <a:r>
              <a:rPr lang="hr-HR" sz="2700" b="1" dirty="0">
                <a:solidFill>
                  <a:schemeClr val="tx1"/>
                </a:solidFill>
              </a:rPr>
              <a:t>, </a:t>
            </a:r>
            <a:r>
              <a:rPr lang="hr-HR" sz="2700" b="1" u="sng" dirty="0">
                <a:solidFill>
                  <a:schemeClr val="tx1"/>
                </a:solidFill>
              </a:rPr>
              <a:t>bez obzira na njihovu prirodu (oprema, rad ili usluge), u okviru jedne operacije</a:t>
            </a:r>
            <a:r>
              <a:rPr lang="hr-HR" sz="2700" dirty="0">
                <a:solidFill>
                  <a:schemeClr val="tx1"/>
                </a:solidFill>
              </a:rPr>
              <a:t>, te u slučaju kada jedan ponuditelj daje više ponuda čija je zbirna vrijednost jednaka ili veća od 35.000,00 kuna (bez PDV-a), primjenjuju se odredbe za predmete nabave vrijednosti jednake ili veće od 35.000,00 kuna (bez PDV-a).</a:t>
            </a:r>
          </a:p>
          <a:p>
            <a:pPr marL="0" algn="just">
              <a:spcBef>
                <a:spcPts val="0"/>
              </a:spcBef>
              <a:buNone/>
              <a:defRPr/>
            </a:pPr>
            <a:endParaRPr lang="hr-HR" dirty="0">
              <a:solidFill>
                <a:schemeClr val="tx1"/>
              </a:solidFill>
            </a:endParaRPr>
          </a:p>
          <a:p>
            <a:pPr marL="0" algn="just">
              <a:spcBef>
                <a:spcPts val="0"/>
              </a:spcBef>
              <a:buNone/>
              <a:defRPr/>
            </a:pPr>
            <a:r>
              <a:rPr lang="hr-HR" sz="2700" dirty="0">
                <a:solidFill>
                  <a:schemeClr val="tx1"/>
                </a:solidFill>
              </a:rPr>
              <a:t>Ponude je moguće prikupiti: </a:t>
            </a:r>
          </a:p>
          <a:p>
            <a:pPr marL="446088" indent="-176213" algn="just">
              <a:spcBef>
                <a:spcPts val="0"/>
              </a:spcBef>
              <a:defRPr/>
            </a:pPr>
            <a:r>
              <a:rPr lang="hr-HR" sz="2700" dirty="0" smtClean="0">
                <a:solidFill>
                  <a:schemeClr val="tx1"/>
                </a:solidFill>
              </a:rPr>
              <a:t>izravno </a:t>
            </a:r>
            <a:r>
              <a:rPr lang="hr-HR" sz="2700" dirty="0">
                <a:solidFill>
                  <a:schemeClr val="tx1"/>
                </a:solidFill>
              </a:rPr>
              <a:t>putem Upita za ponudu kojeg korisnik šalje prema </a:t>
            </a:r>
            <a:r>
              <a:rPr lang="hr-HR" sz="2700" b="1" u="sng" dirty="0">
                <a:solidFill>
                  <a:schemeClr val="tx1"/>
                </a:solidFill>
              </a:rPr>
              <a:t>najmanje 3 ponuditelja  </a:t>
            </a:r>
            <a:r>
              <a:rPr lang="hr-HR" sz="2700" dirty="0">
                <a:solidFill>
                  <a:schemeClr val="tx1"/>
                </a:solidFill>
              </a:rPr>
              <a:t>(ukoliko na tržištu postoje tri potencijalna ponuditelja) ili </a:t>
            </a:r>
            <a:endParaRPr lang="hr-HR" sz="2700" dirty="0" smtClean="0">
              <a:solidFill>
                <a:schemeClr val="tx1"/>
              </a:solidFill>
            </a:endParaRPr>
          </a:p>
          <a:p>
            <a:pPr marL="446088" indent="-176213" algn="just">
              <a:spcBef>
                <a:spcPts val="0"/>
              </a:spcBef>
              <a:defRPr/>
            </a:pPr>
            <a:r>
              <a:rPr lang="hr-HR" sz="2700" dirty="0" smtClean="0">
                <a:solidFill>
                  <a:schemeClr val="tx1"/>
                </a:solidFill>
              </a:rPr>
              <a:t>putem </a:t>
            </a:r>
            <a:r>
              <a:rPr lang="hr-HR" sz="2700" dirty="0">
                <a:solidFill>
                  <a:schemeClr val="tx1"/>
                </a:solidFill>
              </a:rPr>
              <a:t>Portala ponuda na </a:t>
            </a:r>
            <a:r>
              <a:rPr lang="hr-HR" sz="2700" dirty="0" err="1">
                <a:solidFill>
                  <a:schemeClr val="tx1"/>
                </a:solidFill>
              </a:rPr>
              <a:t>Agronetu</a:t>
            </a:r>
            <a:r>
              <a:rPr lang="hr-HR" sz="2700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  <a:defRPr/>
            </a:pPr>
            <a:endParaRPr lang="hr-HR" sz="2700" dirty="0">
              <a:solidFill>
                <a:schemeClr val="tx1"/>
              </a:solidFill>
            </a:endParaRPr>
          </a:p>
          <a:p>
            <a:pPr marL="0" algn="just">
              <a:spcBef>
                <a:spcPts val="0"/>
              </a:spcBef>
              <a:buNone/>
              <a:defRPr/>
            </a:pPr>
            <a:r>
              <a:rPr lang="hr-HR" sz="2700" dirty="0">
                <a:solidFill>
                  <a:schemeClr val="tx1"/>
                </a:solidFill>
              </a:rPr>
              <a:t>Ukoliko je to nemoguće (npr. zbog specifičnosti tehnologije proizvodnje), korisnik se obvezuje priložiti detaljno argumentirano i dokumentirano obrazloženje.     </a:t>
            </a:r>
          </a:p>
          <a:p>
            <a:endParaRPr lang="hr-H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35902" y="242595"/>
            <a:ext cx="11523306" cy="1026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4300" b="1" dirty="0" smtClean="0"/>
              <a:t>Postupci prikupljanja ponuda za korisnike koji nisu obveznici provedbe javne nabave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8449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altLang="sr-Latn-RS" dirty="0"/>
              <a:t/>
            </a:r>
            <a:br>
              <a:rPr lang="hr-HR" altLang="sr-Latn-RS" dirty="0"/>
            </a:br>
            <a:r>
              <a:rPr lang="hr-HR" altLang="sr-Latn-RS" sz="4000" dirty="0" smtClean="0"/>
              <a:t>Priprema </a:t>
            </a:r>
            <a:r>
              <a:rPr lang="hr-HR" altLang="sr-Latn-RS" sz="4000" dirty="0"/>
              <a:t>dokumentacije za prikupljanje ponuda</a:t>
            </a:r>
            <a:r>
              <a:rPr lang="hr-HR" altLang="sr-Latn-RS" b="1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hr-HR" altLang="sr-Latn-RS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  <a:p>
            <a:pPr indent="449263">
              <a:spcBef>
                <a:spcPct val="0"/>
              </a:spcBef>
              <a:buNone/>
            </a:pPr>
            <a:r>
              <a:rPr lang="hr-HR" altLang="sr-Latn-RS" b="1" u="sng" dirty="0" smtClean="0">
                <a:solidFill>
                  <a:schemeClr val="tx1"/>
                </a:solidFill>
              </a:rPr>
              <a:t>UPIT </a:t>
            </a:r>
            <a:r>
              <a:rPr lang="hr-HR" altLang="sr-Latn-RS" b="1" u="sng" dirty="0">
                <a:solidFill>
                  <a:schemeClr val="tx1"/>
                </a:solidFill>
              </a:rPr>
              <a:t>ZA PONUDE </a:t>
            </a:r>
            <a:r>
              <a:rPr lang="hr-HR" altLang="sr-Latn-RS" b="1" dirty="0" smtClean="0">
                <a:solidFill>
                  <a:schemeClr val="tx1"/>
                </a:solidFill>
              </a:rPr>
              <a:t>- </a:t>
            </a:r>
            <a:r>
              <a:rPr lang="hr-HR" altLang="sr-Latn-RS" dirty="0" smtClean="0">
                <a:solidFill>
                  <a:schemeClr val="tx1"/>
                </a:solidFill>
              </a:rPr>
              <a:t>trebao </a:t>
            </a:r>
            <a:r>
              <a:rPr lang="hr-HR" altLang="sr-Latn-RS" dirty="0">
                <a:solidFill>
                  <a:schemeClr val="tx1"/>
                </a:solidFill>
              </a:rPr>
              <a:t>bi sadržavati minimalno sljedeće elemente:</a:t>
            </a:r>
          </a:p>
          <a:p>
            <a:pPr indent="449263">
              <a:spcBef>
                <a:spcPct val="0"/>
              </a:spcBef>
              <a:buNone/>
            </a:pPr>
            <a:r>
              <a:rPr lang="hr-HR" altLang="sr-Latn-RS" dirty="0">
                <a:solidFill>
                  <a:schemeClr val="tx1"/>
                </a:solidFill>
              </a:rPr>
              <a:t> </a:t>
            </a:r>
          </a:p>
          <a:p>
            <a:pPr indent="449263">
              <a:spcBef>
                <a:spcPct val="0"/>
              </a:spcBef>
              <a:buNone/>
            </a:pPr>
            <a:r>
              <a:rPr lang="hr-HR" altLang="sr-Latn-RS" dirty="0">
                <a:solidFill>
                  <a:schemeClr val="tx1"/>
                </a:solidFill>
              </a:rPr>
              <a:t>1. Naziv korisnika</a:t>
            </a:r>
          </a:p>
          <a:p>
            <a:pPr indent="449263">
              <a:spcBef>
                <a:spcPct val="0"/>
              </a:spcBef>
              <a:buNone/>
            </a:pPr>
            <a:endParaRPr lang="hr-HR" altLang="sr-Latn-RS" dirty="0">
              <a:solidFill>
                <a:schemeClr val="tx1"/>
              </a:solidFill>
            </a:endParaRPr>
          </a:p>
          <a:p>
            <a:pPr indent="449263">
              <a:spcBef>
                <a:spcPct val="0"/>
              </a:spcBef>
              <a:buNone/>
            </a:pPr>
            <a:r>
              <a:rPr lang="hr-HR" altLang="sr-Latn-RS" dirty="0">
                <a:solidFill>
                  <a:schemeClr val="tx1"/>
                </a:solidFill>
              </a:rPr>
              <a:t>2. Podatke o korisniku i osobi zaduženoj za komunikaciju s ponuditeljima</a:t>
            </a:r>
          </a:p>
          <a:p>
            <a:pPr indent="449263">
              <a:spcBef>
                <a:spcPct val="0"/>
              </a:spcBef>
              <a:buNone/>
            </a:pPr>
            <a:endParaRPr lang="hr-HR" altLang="sr-Latn-RS" dirty="0">
              <a:solidFill>
                <a:schemeClr val="tx1"/>
              </a:solidFill>
            </a:endParaRPr>
          </a:p>
          <a:p>
            <a:pPr indent="449263">
              <a:spcBef>
                <a:spcPct val="0"/>
              </a:spcBef>
              <a:buNone/>
            </a:pPr>
            <a:r>
              <a:rPr lang="hr-HR" altLang="sr-Latn-RS" dirty="0">
                <a:solidFill>
                  <a:schemeClr val="tx1"/>
                </a:solidFill>
              </a:rPr>
              <a:t>3. Opis predmeta nabave (tehnička specifikacija/troškovnik). </a:t>
            </a:r>
          </a:p>
          <a:p>
            <a:pPr indent="449263">
              <a:spcBef>
                <a:spcPct val="0"/>
              </a:spcBef>
              <a:buNone/>
            </a:pPr>
            <a:endParaRPr lang="hr-HR" altLang="sr-Latn-RS" dirty="0">
              <a:solidFill>
                <a:schemeClr val="tx1"/>
              </a:solidFill>
            </a:endParaRPr>
          </a:p>
          <a:p>
            <a:pPr indent="449263">
              <a:spcBef>
                <a:spcPct val="0"/>
              </a:spcBef>
              <a:buNone/>
            </a:pPr>
            <a:r>
              <a:rPr lang="hr-HR" altLang="sr-Latn-RS" dirty="0">
                <a:solidFill>
                  <a:schemeClr val="tx1"/>
                </a:solidFill>
              </a:rPr>
              <a:t>4. Način dostave ponuda</a:t>
            </a:r>
          </a:p>
          <a:p>
            <a:pPr indent="449263">
              <a:spcBef>
                <a:spcPct val="0"/>
              </a:spcBef>
              <a:buNone/>
            </a:pPr>
            <a:endParaRPr lang="hr-HR" altLang="sr-Latn-RS" dirty="0">
              <a:solidFill>
                <a:schemeClr val="tx1"/>
              </a:solidFill>
            </a:endParaRPr>
          </a:p>
          <a:p>
            <a:pPr indent="449263">
              <a:spcBef>
                <a:spcPct val="0"/>
              </a:spcBef>
              <a:buNone/>
            </a:pPr>
            <a:r>
              <a:rPr lang="hr-HR" altLang="sr-Latn-RS" dirty="0">
                <a:solidFill>
                  <a:schemeClr val="tx1"/>
                </a:solidFill>
              </a:rPr>
              <a:t>5. Rok dostave ponuda</a:t>
            </a:r>
          </a:p>
          <a:p>
            <a:pPr indent="449263">
              <a:spcBef>
                <a:spcPct val="0"/>
              </a:spcBef>
              <a:buNone/>
            </a:pPr>
            <a:endParaRPr lang="hr-HR" altLang="sr-Latn-RS" dirty="0">
              <a:solidFill>
                <a:schemeClr val="tx1"/>
              </a:solidFill>
            </a:endParaRPr>
          </a:p>
          <a:p>
            <a:pPr indent="449263">
              <a:spcBef>
                <a:spcPct val="0"/>
              </a:spcBef>
              <a:buNone/>
            </a:pPr>
            <a:r>
              <a:rPr lang="hr-HR" altLang="sr-Latn-RS" dirty="0">
                <a:solidFill>
                  <a:schemeClr val="tx1"/>
                </a:solidFill>
              </a:rPr>
              <a:t>6. Mjesto izvršenja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2516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ct val="20000"/>
              </a:spcBef>
              <a:buNone/>
            </a:pPr>
            <a:endParaRPr lang="hr-HR" altLang="sr-Latn-RS" sz="3600" dirty="0" smtClean="0"/>
          </a:p>
          <a:p>
            <a:pPr algn="just">
              <a:spcBef>
                <a:spcPct val="20000"/>
              </a:spcBef>
              <a:buNone/>
            </a:pPr>
            <a:r>
              <a:rPr lang="hr-HR" altLang="sr-Latn-RS" sz="3600" dirty="0" smtClean="0">
                <a:solidFill>
                  <a:schemeClr val="tx1"/>
                </a:solidFill>
              </a:rPr>
              <a:t>Predmet </a:t>
            </a:r>
            <a:r>
              <a:rPr lang="hr-HR" altLang="sr-Latn-RS" sz="3600" dirty="0">
                <a:solidFill>
                  <a:schemeClr val="tx1"/>
                </a:solidFill>
              </a:rPr>
              <a:t>nabave mora se opisati na jasan, nedvojben, potpun i neutralan način koji osigurava usporedivost ponuda u pogledu uvjeta i zahtjeva. </a:t>
            </a:r>
          </a:p>
          <a:p>
            <a:pPr algn="just">
              <a:spcBef>
                <a:spcPct val="20000"/>
              </a:spcBef>
              <a:buNone/>
            </a:pPr>
            <a:endParaRPr lang="hr-HR" altLang="sr-Latn-RS" sz="3600" dirty="0">
              <a:solidFill>
                <a:schemeClr val="tx1"/>
              </a:solidFill>
            </a:endParaRPr>
          </a:p>
          <a:p>
            <a:pPr algn="just">
              <a:spcBef>
                <a:spcPct val="20000"/>
              </a:spcBef>
              <a:buNone/>
            </a:pPr>
            <a:r>
              <a:rPr lang="hr-HR" altLang="sr-Latn-RS" sz="3600" dirty="0">
                <a:solidFill>
                  <a:schemeClr val="tx1"/>
                </a:solidFill>
              </a:rPr>
              <a:t>Opis predmeta nabave:</a:t>
            </a:r>
          </a:p>
          <a:p>
            <a:pPr marL="446088" indent="-176213" algn="just">
              <a:spcBef>
                <a:spcPct val="20000"/>
              </a:spcBef>
              <a:buNone/>
            </a:pPr>
            <a:r>
              <a:rPr lang="hr-HR" altLang="sr-Latn-RS" sz="3600" dirty="0">
                <a:solidFill>
                  <a:schemeClr val="tx1"/>
                </a:solidFill>
              </a:rPr>
              <a:t>- ne smije pogodovati određenom gospodarskom subjektu te sadržava tehničke specifikacije koje (ukoliko je potrebno) nadopunjava nacrtima, projektnom dokumentacijom, crtežima, modelima, uzorcima i </a:t>
            </a:r>
            <a:r>
              <a:rPr lang="hr-HR" altLang="sr-Latn-RS" sz="3600" dirty="0" smtClean="0">
                <a:solidFill>
                  <a:schemeClr val="tx1"/>
                </a:solidFill>
              </a:rPr>
              <a:t>slično</a:t>
            </a:r>
            <a:endParaRPr lang="hr-HR" altLang="sr-Latn-RS" sz="3600" dirty="0">
              <a:solidFill>
                <a:schemeClr val="tx1"/>
              </a:solidFill>
            </a:endParaRPr>
          </a:p>
          <a:p>
            <a:pPr marL="446088" indent="-176213" algn="just">
              <a:spcBef>
                <a:spcPct val="0"/>
              </a:spcBef>
              <a:buNone/>
            </a:pPr>
            <a:r>
              <a:rPr lang="hr-HR" altLang="sr-Latn-RS" sz="3600" dirty="0">
                <a:solidFill>
                  <a:schemeClr val="tx1"/>
                </a:solidFill>
              </a:rPr>
              <a:t>- ovdje se navode sve okolnosti koje su značajne za izvršenje ugovora, a time i za izradu ponude (npr. mjesto izvršenja, rokovi izvršenja, posebni zahtjevi u pogledu načina izvršenja predmeta nabave i slično).</a:t>
            </a:r>
          </a:p>
          <a:p>
            <a:pPr algn="just">
              <a:spcBef>
                <a:spcPct val="0"/>
              </a:spcBef>
              <a:buNone/>
            </a:pPr>
            <a:endParaRPr lang="hr-HR" altLang="sr-Latn-RS" sz="3600" dirty="0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  <a:buNone/>
            </a:pPr>
            <a:r>
              <a:rPr lang="hr-HR" altLang="sr-Latn-RS" sz="3600" dirty="0">
                <a:solidFill>
                  <a:schemeClr val="tx1"/>
                </a:solidFill>
              </a:rPr>
              <a:t>Kod opisa predmeta nabave mora biti prepoznatljiva svrha predmeta nabave i zahtjevi koji se postavljaju za predmet nabave u tehničkom, gospodarskom, oblikovnom i funkcionalnom pogledu.</a:t>
            </a:r>
          </a:p>
          <a:p>
            <a:pPr algn="just">
              <a:spcBef>
                <a:spcPct val="0"/>
              </a:spcBef>
              <a:buNone/>
            </a:pPr>
            <a:endParaRPr lang="hr-HR" altLang="sr-Latn-RS" sz="3600" dirty="0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  <a:buNone/>
            </a:pPr>
            <a:r>
              <a:rPr lang="hr-HR" sz="3600" dirty="0">
                <a:solidFill>
                  <a:schemeClr val="tx1"/>
                </a:solidFill>
              </a:rPr>
              <a:t>Nije prihvatljivo da  svi ponuditelji nude isti model opreme istog </a:t>
            </a:r>
            <a:r>
              <a:rPr lang="hr-HR" sz="3600" dirty="0" smtClean="0">
                <a:solidFill>
                  <a:schemeClr val="tx1"/>
                </a:solidFill>
              </a:rPr>
              <a:t>proizvođača. </a:t>
            </a:r>
            <a:endParaRPr lang="hr-HR" sz="3600" dirty="0">
              <a:solidFill>
                <a:schemeClr val="tx1"/>
              </a:solidFill>
            </a:endParaRPr>
          </a:p>
          <a:p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altLang="sr-Latn-RS" dirty="0"/>
              <a:t/>
            </a:r>
            <a:br>
              <a:rPr lang="hr-HR" altLang="sr-Latn-RS" dirty="0"/>
            </a:br>
            <a:r>
              <a:rPr lang="hr-HR" altLang="sr-Latn-RS" dirty="0" smtClean="0"/>
              <a:t>Priprema </a:t>
            </a:r>
            <a:r>
              <a:rPr lang="hr-HR" altLang="sr-Latn-RS" dirty="0"/>
              <a:t>dokumentacije za </a:t>
            </a:r>
            <a:r>
              <a:rPr lang="hr-HR" altLang="sr-Latn-RS" sz="4000" dirty="0"/>
              <a:t>prikupljanje</a:t>
            </a:r>
            <a:r>
              <a:rPr lang="hr-HR" altLang="sr-Latn-RS" dirty="0"/>
              <a:t> ponuda</a:t>
            </a:r>
            <a:r>
              <a:rPr lang="hr-HR" altLang="sr-Latn-RS" b="1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hr-HR" altLang="sr-Latn-RS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8164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sz="2500" dirty="0" smtClean="0"/>
          </a:p>
          <a:p>
            <a:pPr algn="just">
              <a:spcBef>
                <a:spcPct val="0"/>
              </a:spcBef>
              <a:buNone/>
            </a:pPr>
            <a:r>
              <a:rPr lang="hr-HR" altLang="sr-Latn-RS" sz="2500" dirty="0" smtClean="0">
                <a:solidFill>
                  <a:schemeClr val="tx1"/>
                </a:solidFill>
              </a:rPr>
              <a:t>Kod </a:t>
            </a:r>
            <a:r>
              <a:rPr lang="hr-HR" altLang="sr-Latn-RS" sz="2500" dirty="0">
                <a:solidFill>
                  <a:schemeClr val="tx1"/>
                </a:solidFill>
              </a:rPr>
              <a:t>određivanja vrijednosti predmeta nabave iznosi se zbrajaju kada ih realizira jedan ponuditelj, bez obzira na njihovu prirodu (oprema, rad ili usluge), u okviru jedne operacije, te u slučaju kada jedan ponuditelj daje više ponuda čija je zbirna vrijednost jednaka ili veća od 35.000,00 kuna (bez PDV-a), primjenjuju se odredbe za predmete nabave vrijednosti jednake ili veće od 35.000,00 kuna (bez PDV-a).</a:t>
            </a:r>
          </a:p>
          <a:p>
            <a:pPr algn="just">
              <a:spcBef>
                <a:spcPct val="0"/>
              </a:spcBef>
              <a:buNone/>
            </a:pPr>
            <a:endParaRPr lang="hr-HR" altLang="sr-Latn-RS" sz="2500" dirty="0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  <a:buNone/>
            </a:pPr>
            <a:r>
              <a:rPr lang="hr-HR" altLang="sr-Latn-RS" sz="2500" dirty="0">
                <a:solidFill>
                  <a:schemeClr val="tx1"/>
                </a:solidFill>
              </a:rPr>
              <a:t>Korisnik je obvezan izabrati ponudu s najnižom cijenom, a koja zadovoljava sve uvjete navedene u upitu za ponudu.</a:t>
            </a:r>
          </a:p>
          <a:p>
            <a:pPr algn="just">
              <a:spcBef>
                <a:spcPct val="0"/>
              </a:spcBef>
              <a:buNone/>
            </a:pPr>
            <a:endParaRPr lang="hr-HR" altLang="sr-Latn-RS" sz="2500" dirty="0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  <a:buNone/>
            </a:pPr>
            <a:r>
              <a:rPr lang="hr-HR" altLang="sr-Latn-RS" sz="2500" dirty="0">
                <a:solidFill>
                  <a:schemeClr val="tx1"/>
                </a:solidFill>
              </a:rPr>
              <a:t>Iznimno korisnik ne mora odabrati ponudu s najnižom cijenom, ako za to postoje valjani razlog o čemu će korisnik napisati obrazloženje u Sažetku izbora najpovoljnije ponude. </a:t>
            </a:r>
          </a:p>
          <a:p>
            <a:pPr algn="just">
              <a:spcBef>
                <a:spcPct val="0"/>
              </a:spcBef>
              <a:buNone/>
            </a:pPr>
            <a:endParaRPr lang="hr-HR" altLang="sr-Latn-RS" sz="2500" dirty="0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  <a:buNone/>
            </a:pPr>
            <a:r>
              <a:rPr lang="hr-HR" altLang="sr-Latn-RS" sz="2500" dirty="0">
                <a:solidFill>
                  <a:schemeClr val="tx1"/>
                </a:solidFill>
              </a:rPr>
              <a:t>U slučaju da korisnik ne navede obrazloženje s razlozima odabira ponude koja nema najnižu cijenu ili u slučaju da razlozi navedeni u obrazloženju nisu opravdani, iznos prihvatljivog troška će se umanjiti sukladno iznosu ponude s najnižom cijenom.</a:t>
            </a:r>
          </a:p>
          <a:p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altLang="sr-Latn-RS" dirty="0"/>
              <a:t/>
            </a:r>
            <a:br>
              <a:rPr lang="hr-HR" altLang="sr-Latn-RS" dirty="0"/>
            </a:br>
            <a:r>
              <a:rPr lang="hr-HR" altLang="sr-Latn-RS" dirty="0" smtClean="0"/>
              <a:t>Priprema </a:t>
            </a:r>
            <a:r>
              <a:rPr lang="hr-HR" altLang="sr-Latn-RS" dirty="0"/>
              <a:t>dokumentacije za prikupljanje ponuda</a:t>
            </a:r>
            <a:r>
              <a:rPr lang="hr-HR" altLang="sr-Latn-RS" b="1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hr-HR" altLang="sr-Latn-RS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17249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altLang="sr-Latn-R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hr-HR" altLang="sr-Latn-RS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hr-HR" altLang="sr-Latn-RS" dirty="0"/>
              <a:t>SAŽETAK IZBORA PONUDA</a:t>
            </a:r>
            <a:r>
              <a:rPr lang="hr-HR" altLang="sr-Latn-RS" b="1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hr-HR" altLang="sr-Latn-RS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altLang="sr-Latn-RS" dirty="0">
                <a:solidFill>
                  <a:schemeClr val="tx1"/>
                </a:solidFill>
              </a:rPr>
              <a:t>Nakon što prikupi ponude korisnik je dužan izraditi</a:t>
            </a:r>
            <a:r>
              <a:rPr lang="hr-HR" altLang="sr-Latn-RS" dirty="0"/>
              <a:t> </a:t>
            </a:r>
            <a:r>
              <a:rPr lang="hr-HR" altLang="sr-Latn-RS" u="sng" dirty="0">
                <a:solidFill>
                  <a:srgbClr val="FF0000"/>
                </a:solidFill>
              </a:rPr>
              <a:t>SAŽETAK IZBORA PONUDA </a:t>
            </a:r>
            <a:r>
              <a:rPr lang="hr-HR" altLang="sr-Latn-RS" dirty="0">
                <a:solidFill>
                  <a:schemeClr val="tx1"/>
                </a:solidFill>
              </a:rPr>
              <a:t>koji mora sadržavati najmanje sljedeće elemente:</a:t>
            </a:r>
          </a:p>
          <a:p>
            <a:endParaRPr lang="hr-HR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18" y="2209800"/>
            <a:ext cx="10936968" cy="3690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217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altLang="sr-Latn-RS" dirty="0"/>
              <a:t/>
            </a:r>
            <a:br>
              <a:rPr lang="hr-HR" altLang="sr-Latn-RS" dirty="0"/>
            </a:br>
            <a:r>
              <a:rPr lang="hr-HR" altLang="sr-Latn-RS" sz="4900" dirty="0"/>
              <a:t>OBVEZE KORISNIKA</a:t>
            </a:r>
            <a:r>
              <a:rPr lang="hr-HR" altLang="sr-Latn-RS" b="1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hr-HR" altLang="sr-Latn-RS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spcBef>
                <a:spcPts val="0"/>
              </a:spcBef>
              <a:defRPr/>
            </a:pPr>
            <a:endParaRPr lang="hr-HR" u="sng" dirty="0" smtClean="0"/>
          </a:p>
          <a:p>
            <a:pPr marL="174625" indent="-174625" algn="just">
              <a:spcBef>
                <a:spcPts val="0"/>
              </a:spcBef>
              <a:buNone/>
              <a:defRPr/>
            </a:pPr>
            <a:r>
              <a:rPr lang="hr-HR" u="sng" dirty="0" smtClean="0">
                <a:solidFill>
                  <a:schemeClr val="tx1"/>
                </a:solidFill>
              </a:rPr>
              <a:t>- </a:t>
            </a:r>
            <a:r>
              <a:rPr lang="hr-HR" b="1" u="sng" dirty="0" smtClean="0">
                <a:solidFill>
                  <a:schemeClr val="tx1"/>
                </a:solidFill>
              </a:rPr>
              <a:t>osigurati </a:t>
            </a:r>
            <a:r>
              <a:rPr lang="hr-HR" b="1" u="sng" dirty="0">
                <a:solidFill>
                  <a:schemeClr val="tx1"/>
                </a:solidFill>
              </a:rPr>
              <a:t>nepostojanje sukoba interesa </a:t>
            </a:r>
            <a:r>
              <a:rPr lang="hr-HR" dirty="0">
                <a:solidFill>
                  <a:schemeClr val="tx1"/>
                </a:solidFill>
              </a:rPr>
              <a:t>u postupcima koje provodi, tj. korisnik ne smije pribavljati ponude od ponuditelja roba, radova i usluga s kojima je vlasnički povezan niti ponuditelji smiju biti međusobno povezani vlasničkim odnosima u istom ulaganju. </a:t>
            </a:r>
          </a:p>
          <a:p>
            <a:pPr algn="just">
              <a:spcBef>
                <a:spcPts val="0"/>
              </a:spcBef>
              <a:defRPr/>
            </a:pPr>
            <a:endParaRPr lang="hr-HR" dirty="0"/>
          </a:p>
          <a:p>
            <a:pPr marL="0" algn="just">
              <a:spcBef>
                <a:spcPts val="0"/>
              </a:spcBef>
              <a:buNone/>
              <a:defRPr/>
            </a:pPr>
            <a:r>
              <a:rPr lang="hr-HR" altLang="sr-Latn-RS" i="1" dirty="0"/>
              <a:t>»</a:t>
            </a:r>
            <a:r>
              <a:rPr lang="hr-HR" altLang="sr-Latn-RS" b="1" i="1" u="sng" dirty="0">
                <a:solidFill>
                  <a:schemeClr val="tx1"/>
                </a:solidFill>
              </a:rPr>
              <a:t>Sukob interesa</a:t>
            </a:r>
            <a:r>
              <a:rPr lang="hr-HR" altLang="sr-Latn-RS" i="1" dirty="0">
                <a:solidFill>
                  <a:schemeClr val="tx1"/>
                </a:solidFill>
              </a:rPr>
              <a:t>«</a:t>
            </a:r>
            <a:r>
              <a:rPr lang="hr-HR" altLang="sr-Latn-RS" dirty="0">
                <a:solidFill>
                  <a:schemeClr val="tx1"/>
                </a:solidFill>
              </a:rPr>
              <a:t> – svaki slučaj koji utječe na sposobnost ponuditelja da dostavi objektivnu i nepristranu ponudu i svaki razlog povezan s mogućim ugovorima u budućnosti ili konflikt s drugim prošlim ili sadašnjim obvezama ponuditelja odnosno svaki slučaj kako je definirano Natječajem.</a:t>
            </a:r>
          </a:p>
          <a:p>
            <a:pPr marL="285750" indent="-285750" algn="just">
              <a:spcBef>
                <a:spcPts val="0"/>
              </a:spcBef>
              <a:defRPr/>
            </a:pPr>
            <a:endParaRPr lang="hr-HR" altLang="sr-Latn-RS" sz="2000" dirty="0"/>
          </a:p>
          <a:p>
            <a:pPr marL="0" indent="87313" algn="just">
              <a:spcBef>
                <a:spcPts val="0"/>
              </a:spcBef>
              <a:buNone/>
              <a:defRPr/>
            </a:pPr>
            <a:r>
              <a:rPr lang="hr-HR" b="1" dirty="0">
                <a:solidFill>
                  <a:schemeClr val="tx1"/>
                </a:solidFill>
              </a:rPr>
              <a:t>Ponuditeljem se smatra </a:t>
            </a:r>
            <a:r>
              <a:rPr lang="hr-HR" dirty="0">
                <a:solidFill>
                  <a:schemeClr val="tx1"/>
                </a:solidFill>
              </a:rPr>
              <a:t>poslovni subjekt koji je dostavio ponudu za predmetno ulaganje</a:t>
            </a:r>
            <a:r>
              <a:rPr lang="hr-HR" dirty="0"/>
              <a:t>.</a:t>
            </a:r>
          </a:p>
          <a:p>
            <a:pPr marL="285750" indent="-285750" algn="just">
              <a:spcBef>
                <a:spcPts val="0"/>
              </a:spcBef>
              <a:defRPr/>
            </a:pPr>
            <a:endParaRPr lang="hr-HR" dirty="0"/>
          </a:p>
          <a:p>
            <a:pPr marL="87313" algn="just">
              <a:spcBef>
                <a:spcPts val="0"/>
              </a:spcBef>
              <a:buNone/>
              <a:defRPr/>
            </a:pPr>
            <a:r>
              <a:rPr lang="hr-HR" dirty="0">
                <a:solidFill>
                  <a:schemeClr val="tx1"/>
                </a:solidFill>
              </a:rPr>
              <a:t>Korisnik je u obavezi za svaku nabavu dostaviti </a:t>
            </a:r>
            <a:r>
              <a:rPr lang="hr-HR" b="1" dirty="0">
                <a:solidFill>
                  <a:srgbClr val="FF0000"/>
                </a:solidFill>
              </a:rPr>
              <a:t>Izjavu o nepostojanju sukoba interesa </a:t>
            </a:r>
            <a:r>
              <a:rPr lang="hr-HR" dirty="0"/>
              <a:t>te </a:t>
            </a:r>
            <a:r>
              <a:rPr lang="hr-HR" b="1" dirty="0">
                <a:solidFill>
                  <a:srgbClr val="FF0000"/>
                </a:solidFill>
              </a:rPr>
              <a:t>Izjavu o nepostojanju vlasničke povezanosti između ponuditelja u istom ulaganju </a:t>
            </a:r>
            <a:r>
              <a:rPr lang="hr-HR" dirty="0">
                <a:solidFill>
                  <a:schemeClr val="tx1"/>
                </a:solidFill>
              </a:rPr>
              <a:t>u slučaju predmeta nabave čija vrijednost jednaka ili prelazi 35.000,00 kuna (bez PDV-a).</a:t>
            </a:r>
          </a:p>
          <a:p>
            <a:pPr algn="just">
              <a:spcBef>
                <a:spcPts val="0"/>
              </a:spcBef>
              <a:defRPr/>
            </a:pPr>
            <a:endParaRPr lang="hr-HR" dirty="0"/>
          </a:p>
          <a:p>
            <a:pPr marL="87313" algn="just">
              <a:spcBef>
                <a:spcPts val="0"/>
              </a:spcBef>
              <a:buNone/>
              <a:defRPr/>
            </a:pPr>
            <a:r>
              <a:rPr lang="hr-HR" dirty="0">
                <a:solidFill>
                  <a:schemeClr val="tx1"/>
                </a:solidFill>
              </a:rPr>
              <a:t>Ako je ponuditelj roba, radova i usluga iz inozemstva, ponude i dokazi o vlasništvu (ako budu zatraženi) moraju biti na hrvatskom ili engleskom jeziku.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81005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altLang="sr-Latn-RS" dirty="0"/>
              <a:t>OBVEZE KORISNIKA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None/>
            </a:pPr>
            <a:endParaRPr lang="hr-HR" altLang="sr-Latn-R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spcBef>
                <a:spcPct val="20000"/>
              </a:spcBef>
              <a:buNone/>
            </a:pPr>
            <a:r>
              <a:rPr lang="hr-HR" altLang="sr-Latn-RS" sz="2600" dirty="0" smtClean="0">
                <a:solidFill>
                  <a:schemeClr val="tx1"/>
                </a:solidFill>
              </a:rPr>
              <a:t>Ponude </a:t>
            </a:r>
            <a:r>
              <a:rPr lang="hr-HR" altLang="sr-Latn-RS" sz="2600" dirty="0">
                <a:solidFill>
                  <a:schemeClr val="tx1"/>
                </a:solidFill>
              </a:rPr>
              <a:t>moraju biti važeće na dan podnošenja Zahtjeva za potporu, osim odabrane ponude/plaćenog računa kada je korisnik započeo s provedbom operacije prije podnošenja Zahtjeva za potporu i prije objave natječaja. U tom slučaju samo naknadno prikupljene dodatne dvije (2) ponude moraju biti važeće na dan podnošenja Zahtjeva za potporu.</a:t>
            </a:r>
          </a:p>
          <a:p>
            <a:pPr algn="just">
              <a:spcBef>
                <a:spcPct val="20000"/>
              </a:spcBef>
              <a:buNone/>
            </a:pPr>
            <a:endParaRPr lang="hr-HR" altLang="sr-Latn-RS" sz="2600" dirty="0">
              <a:solidFill>
                <a:schemeClr val="tx1"/>
              </a:solidFill>
            </a:endParaRPr>
          </a:p>
          <a:p>
            <a:pPr algn="just">
              <a:spcBef>
                <a:spcPct val="20000"/>
              </a:spcBef>
              <a:buNone/>
            </a:pPr>
            <a:r>
              <a:rPr lang="hr-HR" altLang="sr-Latn-RS" sz="2600" dirty="0" smtClean="0">
                <a:solidFill>
                  <a:schemeClr val="tx1"/>
                </a:solidFill>
              </a:rPr>
              <a:t>Prikupljene </a:t>
            </a:r>
            <a:r>
              <a:rPr lang="hr-HR" altLang="sr-Latn-RS" sz="2600" dirty="0">
                <a:solidFill>
                  <a:schemeClr val="tx1"/>
                </a:solidFill>
              </a:rPr>
              <a:t>ponude moraju biti izražene u eurima (EUR) za strane dobavljače, odnosno u hrvatskim kunama (kn) za domaće dobavljače.</a:t>
            </a:r>
          </a:p>
          <a:p>
            <a:pPr algn="just">
              <a:spcBef>
                <a:spcPct val="20000"/>
              </a:spcBef>
              <a:buNone/>
            </a:pPr>
            <a:endParaRPr lang="hr-HR" altLang="sr-Latn-RS" sz="2600" dirty="0">
              <a:solidFill>
                <a:schemeClr val="tx1"/>
              </a:solidFill>
            </a:endParaRPr>
          </a:p>
          <a:p>
            <a:pPr algn="just">
              <a:spcBef>
                <a:spcPct val="20000"/>
              </a:spcBef>
              <a:buNone/>
            </a:pPr>
            <a:r>
              <a:rPr lang="hr-HR" altLang="sr-Latn-RS" sz="2600" dirty="0" smtClean="0">
                <a:solidFill>
                  <a:schemeClr val="tx1"/>
                </a:solidFill>
              </a:rPr>
              <a:t>Sva </a:t>
            </a:r>
            <a:r>
              <a:rPr lang="hr-HR" altLang="sr-Latn-RS" sz="2600" dirty="0">
                <a:solidFill>
                  <a:schemeClr val="tx1"/>
                </a:solidFill>
              </a:rPr>
              <a:t>dokumentacija mora biti dostavljena u originalnom obliku.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0601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CBDAA3F-BBDF-43FD-83BC-27546F6E2E93}" vid="{94E7C4AF-47E5-4DB5-A1E2-01D0C4137E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2CDD6D1B44EB42A7FA200D7579832C" ma:contentTypeVersion="0" ma:contentTypeDescription="Create a new document." ma:contentTypeScope="" ma:versionID="ae0d80384b8eeaa67a0447baad212a6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A3E3B0-D3CA-4DC9-949C-4D09831E6D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9869ACE-3E86-4C1E-8E12-2C2CFB2DE2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7DE61A-A8FF-4C04-99DE-330B2C22DA61}">
  <ds:schemaRefs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apprrr_ppt_GREEN2</Template>
  <TotalTime>127</TotalTime>
  <Words>1360</Words>
  <Application>Microsoft Office PowerPoint</Application>
  <PresentationFormat>Widescreen</PresentationFormat>
  <Paragraphs>143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Calibri</vt:lpstr>
      <vt:lpstr>Calibri Light</vt:lpstr>
      <vt:lpstr>Open Sans Light</vt:lpstr>
      <vt:lpstr>Trebuchet MS</vt:lpstr>
      <vt:lpstr>Wingdings</vt:lpstr>
      <vt:lpstr>Office Theme</vt:lpstr>
      <vt:lpstr>   Prikupljanje ponuda Služba za analize u ribarstvu (SAR)  </vt:lpstr>
      <vt:lpstr> Postupci prikupljanja ponuda za korisnike koji nisu obveznici provedbe javne nabave </vt:lpstr>
      <vt:lpstr> </vt:lpstr>
      <vt:lpstr> Priprema dokumentacije za prikupljanje ponuda </vt:lpstr>
      <vt:lpstr> Priprema dokumentacije za prikupljanje ponuda </vt:lpstr>
      <vt:lpstr> Priprema dokumentacije za prikupljanje ponuda </vt:lpstr>
      <vt:lpstr> SAŽETAK IZBORA PONUDA </vt:lpstr>
      <vt:lpstr> OBVEZE KORISNIKA </vt:lpstr>
      <vt:lpstr>OBVEZE KORISNIKA</vt:lpstr>
      <vt:lpstr>ŠTO RADI AGENCIJA?</vt:lpstr>
      <vt:lpstr>Prikupljanje ponuda putem AGRONETA Objava poziva za prikupljanje ponuda</vt:lpstr>
      <vt:lpstr>Prikupljanje ponuda putem AGRONETA Objava poziva za prikupljanje ponuda</vt:lpstr>
      <vt:lpstr>Prikupljanje ponuda putem AGRONETA Objava poziva za prikupljanje ponuda</vt:lpstr>
      <vt:lpstr>Prikupljanje ponuda putem AGRONETA Objava poziva za prikupljanje ponuda</vt:lpstr>
      <vt:lpstr>Prikupljanje ponuda putem AGRONETA Objava poziva za prikupljanje ponuda</vt:lpstr>
      <vt:lpstr>Pregled zaprimljenih ponuda</vt:lpstr>
      <vt:lpstr>Pregled zaprimljenih ponuda</vt:lpstr>
      <vt:lpstr>Pregled zaprimljenih ponuda</vt:lpstr>
      <vt:lpstr>Pregled zaprimljenih ponuda</vt:lpstr>
      <vt:lpstr>Pregled zaprimljenih ponuda</vt:lpstr>
      <vt:lpstr>Indikatori nepravilnosti/pokušaja prijevare</vt:lpstr>
      <vt:lpstr>PowerPoint Presentation</vt:lpstr>
    </vt:vector>
  </TitlesOfParts>
  <Company>APPRRR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Božana Bešlić</dc:creator>
  <cp:lastModifiedBy>Snježana Čondić</cp:lastModifiedBy>
  <cp:revision>41</cp:revision>
  <dcterms:created xsi:type="dcterms:W3CDTF">2017-12-08T15:22:43Z</dcterms:created>
  <dcterms:modified xsi:type="dcterms:W3CDTF">2018-04-06T08:22:41Z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0x010100612CDD6D1B44EB42A7FA200D7579832C</vt:lpwstr>
  </property>
</Properties>
</file>