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82" r:id="rId17"/>
    <p:sldId id="268" r:id="rId18"/>
    <p:sldId id="269" r:id="rId19"/>
    <p:sldId id="270" r:id="rId20"/>
    <p:sldId id="271" r:id="rId21"/>
    <p:sldId id="272" r:id="rId22"/>
    <p:sldId id="283" r:id="rId23"/>
    <p:sldId id="273" r:id="rId24"/>
    <p:sldId id="274" r:id="rId25"/>
    <p:sldId id="275" r:id="rId26"/>
    <p:sldId id="276" r:id="rId27"/>
    <p:sldId id="277" r:id="rId28"/>
    <p:sldId id="278" r:id="rId29"/>
    <p:sldId id="280" r:id="rId30"/>
    <p:sldId id="284" r:id="rId31"/>
    <p:sldId id="285" r:id="rId32"/>
    <p:sldId id="286" r:id="rId33"/>
    <p:sldId id="279" r:id="rId34"/>
    <p:sldId id="258" r:id="rId3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BC33"/>
    <a:srgbClr val="585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rednji stil 2 - Isticanj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Svijetli stil 2 - Isticanj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38B1855-1B75-4FBE-930C-398BA8C253C6}" styleName="Stil teme 2 - Isticanj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37518" y="562526"/>
            <a:ext cx="7632442" cy="2387600"/>
          </a:xfrm>
        </p:spPr>
        <p:txBody>
          <a:bodyPr anchor="b"/>
          <a:lstStyle>
            <a:lvl1pPr algn="l">
              <a:defRPr sz="60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37516" y="4152122"/>
            <a:ext cx="7632444" cy="1105678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12" y="5257800"/>
            <a:ext cx="2350013" cy="117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05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04.06.2018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131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04.06.2018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8218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04.06.2018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841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1268963"/>
          </a:xfrm>
          <a:prstGeom prst="rect">
            <a:avLst/>
          </a:prstGeom>
          <a:solidFill>
            <a:srgbClr val="96B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902" y="242596"/>
            <a:ext cx="11523306" cy="811764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2192000" cy="4777274"/>
          </a:xfrm>
          <a:noFill/>
        </p:spPr>
        <p:txBody>
          <a:bodyPr/>
          <a:lstStyle>
            <a:lvl1pPr marL="269875" indent="0"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>
              <a:defRPr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167" y="6195062"/>
            <a:ext cx="4071833" cy="54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98" y="6105398"/>
            <a:ext cx="478537" cy="7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63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268963"/>
          </a:xfrm>
          <a:prstGeom prst="rect">
            <a:avLst/>
          </a:prstGeom>
          <a:solidFill>
            <a:srgbClr val="96B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5902" y="242596"/>
            <a:ext cx="11523306" cy="811764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hr-HR" dirty="0"/>
              <a:t>Hvala na pažnji!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167" y="6213724"/>
            <a:ext cx="4071833" cy="54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02" y="6124060"/>
            <a:ext cx="478537" cy="719329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 userDrawn="1"/>
        </p:nvSpPr>
        <p:spPr>
          <a:xfrm>
            <a:off x="7557796" y="1778014"/>
            <a:ext cx="4222666" cy="3905250"/>
          </a:xfrm>
          <a:prstGeom prst="rect">
            <a:avLst/>
          </a:prstGeom>
          <a:solidFill>
            <a:srgbClr val="96BC33"/>
          </a:solidFill>
        </p:spPr>
        <p:txBody>
          <a:bodyPr vert="horz" lIns="360000" tIns="45720" rIns="432000" bIns="45720" rtlCol="0" anchor="ctr">
            <a:normAutofit fontScale="70000" lnSpcReduction="20000"/>
          </a:bodyPr>
          <a:lstStyle>
            <a:lvl1pPr marL="269875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8596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hr-HR" b="1" cap="all" dirty="0">
                <a:solidFill>
                  <a:schemeClr val="bg1"/>
                </a:solidFill>
              </a:rPr>
              <a:t>Agencija za plaćanja u poljoprivredi, ribarstvu i ruralnom razvoju  </a:t>
            </a:r>
          </a:p>
          <a:p>
            <a:pPr marL="271463">
              <a:lnSpc>
                <a:spcPct val="120000"/>
              </a:lnSpc>
              <a:buFont typeface="Arial" panose="020B0604020202020204" pitchFamily="34" charset="0"/>
              <a:buNone/>
            </a:pPr>
            <a:endParaRPr lang="hr-HR" sz="1400" dirty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hr-HR" sz="2600" dirty="0">
                <a:solidFill>
                  <a:schemeClr val="bg1"/>
                </a:solidFill>
              </a:rPr>
              <a:t>Ulica grada Vukovara 269d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sz="2600" dirty="0">
                <a:solidFill>
                  <a:schemeClr val="bg1"/>
                </a:solidFill>
              </a:rPr>
              <a:t>10 000 Zagreb</a:t>
            </a:r>
          </a:p>
          <a:p>
            <a:endParaRPr lang="hr-HR" sz="1400" dirty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hr-HR" sz="2600" dirty="0">
                <a:solidFill>
                  <a:schemeClr val="bg1"/>
                </a:solidFill>
              </a:rPr>
              <a:t>+385 1 6002 700 (centrala) 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sz="2600" dirty="0">
                <a:solidFill>
                  <a:schemeClr val="bg1"/>
                </a:solidFill>
              </a:rPr>
              <a:t>+385 1 6002 742 (informiranje</a:t>
            </a:r>
            <a:r>
              <a:rPr lang="hr-HR" dirty="0">
                <a:solidFill>
                  <a:schemeClr val="bg1"/>
                </a:solidFill>
              </a:rPr>
              <a:t>)</a:t>
            </a:r>
          </a:p>
          <a:p>
            <a:endParaRPr lang="hr-HR" sz="1400" dirty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hr-HR" sz="2600" dirty="0">
                <a:solidFill>
                  <a:schemeClr val="bg1"/>
                </a:solidFill>
              </a:rPr>
              <a:t>www.apprrr.hr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sz="2600" dirty="0">
                <a:solidFill>
                  <a:schemeClr val="bg1"/>
                </a:solidFill>
              </a:rPr>
              <a:t>info@apprrr.hr</a:t>
            </a:r>
          </a:p>
        </p:txBody>
      </p:sp>
      <p:pic>
        <p:nvPicPr>
          <p:cNvPr id="9" name="Content Placeholder 3"/>
          <p:cNvPicPr>
            <a:picLocks noChangeAspect="1"/>
          </p:cNvPicPr>
          <p:nvPr userDrawn="1"/>
        </p:nvPicPr>
        <p:blipFill rotWithShape="1">
          <a:blip r:embed="rId4"/>
          <a:srcRect r="6389"/>
          <a:stretch/>
        </p:blipFill>
        <p:spPr>
          <a:xfrm>
            <a:off x="478537" y="1743886"/>
            <a:ext cx="5929438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289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04.06.2018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705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04.06.2018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128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04.06.2018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193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04.06.2018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656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04.06.2018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1355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13A0C-3612-4ECC-8C30-362E3DB22A98}" type="datetimeFigureOut">
              <a:rPr lang="hr-HR" smtClean="0"/>
              <a:t>04.06.2018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498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13A0C-3612-4ECC-8C30-362E3DB22A98}" type="datetimeFigureOut">
              <a:rPr lang="hr-HR" smtClean="0"/>
              <a:t>04.06.2018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51E7A-ADD3-4414-AAC2-FE38138BF4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766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help.nn.hr/support/solutions/articles/12000043396-elektroni%C4%8Dka-europska-jedinstvena-dokumentacija-o-nabavi-e-esp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regional_policy/en/information/publications/guidelines/2018/public-procurement-guidance-for-practitioners-2018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37518" y="1099818"/>
            <a:ext cx="7632442" cy="2915591"/>
          </a:xfrm>
        </p:spPr>
        <p:txBody>
          <a:bodyPr>
            <a:normAutofit fontScale="90000"/>
          </a:bodyPr>
          <a:lstStyle/>
          <a:p>
            <a:r>
              <a:rPr lang="hr-HR" b="1" dirty="0"/>
              <a:t/>
            </a:r>
            <a:br>
              <a:rPr lang="hr-HR" b="1" dirty="0"/>
            </a:br>
            <a:r>
              <a:rPr lang="hr-HR" b="1" dirty="0"/>
              <a:t/>
            </a:r>
            <a:br>
              <a:rPr lang="hr-HR" b="1" dirty="0"/>
            </a:br>
            <a:r>
              <a:rPr lang="hr-HR" b="1" dirty="0"/>
              <a:t/>
            </a:r>
            <a:br>
              <a:rPr lang="hr-HR" b="1" dirty="0"/>
            </a:br>
            <a:r>
              <a:rPr lang="hr-HR" b="1" dirty="0"/>
              <a:t/>
            </a:r>
            <a:br>
              <a:rPr lang="hr-HR" b="1" dirty="0"/>
            </a:br>
            <a:r>
              <a:rPr lang="hr-HR" b="1" dirty="0"/>
              <a:t/>
            </a:r>
            <a:br>
              <a:rPr lang="hr-HR" b="1" dirty="0"/>
            </a:br>
            <a:r>
              <a:rPr lang="hr-HR" b="1" dirty="0"/>
              <a:t/>
            </a:r>
            <a:br>
              <a:rPr lang="hr-HR" b="1" dirty="0"/>
            </a:br>
            <a:r>
              <a:rPr lang="hr-HR" b="1" dirty="0"/>
              <a:t/>
            </a:r>
            <a:br>
              <a:rPr lang="hr-HR" b="1" dirty="0"/>
            </a:br>
            <a:r>
              <a:rPr lang="hr-HR" b="1" dirty="0"/>
              <a:t/>
            </a:r>
            <a:br>
              <a:rPr lang="hr-HR" b="1" dirty="0"/>
            </a:br>
            <a:r>
              <a:rPr lang="hr-HR" b="1" dirty="0"/>
              <a:t/>
            </a:r>
            <a:br>
              <a:rPr lang="hr-HR" b="1" dirty="0"/>
            </a:br>
            <a:r>
              <a:rPr lang="hr-HR" sz="4400" b="1" dirty="0">
                <a:solidFill>
                  <a:schemeClr val="accent6">
                    <a:lumMod val="50000"/>
                  </a:schemeClr>
                </a:solidFill>
              </a:rPr>
              <a:t>Priprema i provedba postupaka javne nabave u sklopu projekata financiranih iz Mjere 7 </a:t>
            </a:r>
            <a:r>
              <a:rPr lang="hr-HR" b="1" dirty="0"/>
              <a:t/>
            </a:r>
            <a:br>
              <a:rPr lang="hr-HR" b="1" dirty="0"/>
            </a:b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37516" y="4152121"/>
            <a:ext cx="7632444" cy="2061109"/>
          </a:xfrm>
        </p:spPr>
        <p:txBody>
          <a:bodyPr>
            <a:normAutofit fontScale="85000" lnSpcReduction="20000"/>
          </a:bodyPr>
          <a:lstStyle/>
          <a:p>
            <a:r>
              <a:rPr lang="hr-HR" sz="3500" b="1" dirty="0">
                <a:solidFill>
                  <a:schemeClr val="accent6">
                    <a:lumMod val="50000"/>
                  </a:schemeClr>
                </a:solidFill>
              </a:rPr>
              <a:t>Priprema dokumentacije o nabavi</a:t>
            </a:r>
          </a:p>
          <a:p>
            <a:endParaRPr lang="hr-HR" sz="35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hr-HR" sz="35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hr-HR" sz="2500" b="1" dirty="0">
                <a:solidFill>
                  <a:schemeClr val="accent6">
                    <a:lumMod val="50000"/>
                  </a:schemeClr>
                </a:solidFill>
              </a:rPr>
              <a:t>Maja Tadić Bubnjić</a:t>
            </a:r>
          </a:p>
          <a:p>
            <a:r>
              <a:rPr lang="hr-HR" sz="2500" b="1" dirty="0">
                <a:solidFill>
                  <a:schemeClr val="accent6">
                    <a:lumMod val="50000"/>
                  </a:schemeClr>
                </a:solidFill>
              </a:rPr>
              <a:t>Voditeljica Službe za javnu nabavu</a:t>
            </a:r>
          </a:p>
        </p:txBody>
      </p:sp>
    </p:spTree>
    <p:extLst>
      <p:ext uri="{BB962C8B-B14F-4D97-AF65-F5344CB8AC3E}">
        <p14:creationId xmlns:p14="http://schemas.microsoft.com/office/powerpoint/2010/main" val="3620336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0292" y="815546"/>
            <a:ext cx="9008916" cy="238814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Priprema dokumentacije o nabavi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590638" cy="505232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hr-HR" dirty="0"/>
          </a:p>
          <a:p>
            <a:pPr lvl="0">
              <a:buNone/>
            </a:pPr>
            <a:r>
              <a:rPr lang="hr-HR" b="1" dirty="0"/>
              <a:t>2) SADRŽAJ DOKUMENTACIJE O NABAVI</a:t>
            </a:r>
            <a:endParaRPr lang="hr-HR" dirty="0"/>
          </a:p>
          <a:p>
            <a:pPr lvl="1"/>
            <a:r>
              <a:rPr lang="hr-HR" dirty="0"/>
              <a:t>dokumentacija o nabavi (DoN) – jasna, precizna, razumljiva i nedvojbena (čl. 200 ZJN)</a:t>
            </a:r>
          </a:p>
          <a:p>
            <a:pPr lvl="1"/>
            <a:r>
              <a:rPr lang="hr-HR" dirty="0"/>
              <a:t>Pravilnik o dokumentaciji o nabavi te ponudi u postupcima javne nabave (NN 65/2017) u čl. 2 propisuje sadržaj DoN (</a:t>
            </a:r>
            <a:r>
              <a:rPr lang="hr-HR" i="1" dirty="0"/>
              <a:t>tablica sa sadržajem DoN dostupna je na web stranicama APPRRR</a:t>
            </a:r>
            <a:r>
              <a:rPr lang="hr-HR" dirty="0"/>
              <a:t>)</a:t>
            </a:r>
          </a:p>
          <a:p>
            <a:pPr lvl="1"/>
            <a:endParaRPr lang="hr-HR" dirty="0"/>
          </a:p>
          <a:p>
            <a:pPr lvl="0">
              <a:buNone/>
            </a:pPr>
            <a:r>
              <a:rPr lang="hr-HR" b="1" dirty="0"/>
              <a:t>a) Opći podaci – najčešće greške</a:t>
            </a:r>
            <a:endParaRPr lang="hr-HR" dirty="0"/>
          </a:p>
          <a:p>
            <a:pPr lvl="1"/>
            <a:r>
              <a:rPr lang="hr-HR" u="sng" dirty="0"/>
              <a:t>popis gospodarskih subjekata s kojima je korisnik u sukobu interesa ili navod da isti ne postoje</a:t>
            </a:r>
            <a:endParaRPr lang="hr-HR" dirty="0"/>
          </a:p>
          <a:p>
            <a:pPr lvl="2"/>
            <a:r>
              <a:rPr lang="hr-HR" dirty="0"/>
              <a:t>korisnici u dosjeu predmeta dostavljaju za </a:t>
            </a:r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sve predstavnike </a:t>
            </a:r>
            <a:r>
              <a:rPr lang="hr-HR" dirty="0"/>
              <a:t>naručitelja koji su uključeni u provedbu postupka javne nabave izjave o postojanju ili nepostojanju sukoba interesa – potrebno uključiti i osobe koje izrađuju </a:t>
            </a:r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tehnički dio</a:t>
            </a:r>
            <a:r>
              <a:rPr lang="hr-HR" dirty="0"/>
              <a:t> dokumentacije , odnosno sve osobe iz odluke o imenovanju stručnog povjerenstva za postupak javne nabave (čl. 75. do 83. ZJN). Bitno je da su svi predstavnici naručitelja potpisali izjave o postojanju ili nepostojanju sukoba interesa koji su imali ovlasti </a:t>
            </a:r>
            <a:r>
              <a:rPr lang="hr-HR" u="sng" dirty="0"/>
              <a:t>u trenutku pokretanja postupka </a:t>
            </a:r>
            <a:r>
              <a:rPr lang="hr-HR" dirty="0"/>
              <a:t>javne nabave</a:t>
            </a:r>
          </a:p>
          <a:p>
            <a:pPr lvl="2"/>
            <a:r>
              <a:rPr lang="hr-HR" dirty="0"/>
              <a:t>popis gospodarskih subjekata </a:t>
            </a:r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ne </a:t>
            </a:r>
            <a:r>
              <a:rPr lang="hr-HR" dirty="0"/>
              <a:t>zamjenjuje potpisane izjave o postojanju ili nepostojanju sukoba interesa već je iste potrebno dostaviti radi provjere usklađenosti navoda u DoN s izjavama</a:t>
            </a:r>
          </a:p>
          <a:p>
            <a:pPr lvl="2"/>
            <a:r>
              <a:rPr lang="hr-HR" dirty="0"/>
              <a:t>Public procurement guide for practitioners (February 2018): najlakši način sprečavanja sukoba interesa je potpisivanje izjava o postojanju ili nepostojanju sukoba interesa od strane svih osoba koje su uključene u postupak nadmetanja prije pokretanja postupka javne nabave</a:t>
            </a:r>
          </a:p>
          <a:p>
            <a:pPr lvl="1"/>
            <a:r>
              <a:rPr lang="hr-HR" u="sng" dirty="0"/>
              <a:t>često DoN ne sadrži i odredbe informacije provodi li se ili ne dinamički sustav nabave ili navode o elektroničkoj dražbi ili o sustavu kvalifikacije (primjenjivo za sektorske naručitelje)</a:t>
            </a:r>
          </a:p>
          <a:p>
            <a:pPr lvl="1"/>
            <a:endParaRPr lang="hr-HR" dirty="0"/>
          </a:p>
          <a:p>
            <a:pPr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84400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1892"/>
            <a:ext cx="11859208" cy="988540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b="1" dirty="0"/>
              <a:t>Priprema dokumentacije o nabavi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b="1" dirty="0"/>
              <a:t>Podaci o predmetu nabave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343503" cy="477727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hr-HR" b="1" dirty="0"/>
          </a:p>
          <a:p>
            <a:pPr>
              <a:buNone/>
            </a:pPr>
            <a:r>
              <a:rPr lang="hr-HR" b="1" dirty="0"/>
              <a:t>b) podaci o predmetu nabave</a:t>
            </a:r>
            <a:endParaRPr lang="hr-HR" dirty="0"/>
          </a:p>
          <a:p>
            <a:pPr lvl="1"/>
            <a:r>
              <a:rPr lang="hr-HR" sz="2200" dirty="0"/>
              <a:t>nedostaje navod o tome je li predmet nabave podijeljen na grupe – u slučaju da predmet nabave nije podijeljen na grupe potrebno je kratko obrazloženje</a:t>
            </a:r>
          </a:p>
          <a:p>
            <a:pPr lvl="1"/>
            <a:r>
              <a:rPr lang="hr-HR" sz="2200" dirty="0"/>
              <a:t>podaci o količini predmeta nabave (točna ili okvirna); količine se određuju sukladno troškovniku</a:t>
            </a:r>
          </a:p>
          <a:p>
            <a:pPr lvl="1"/>
            <a:r>
              <a:rPr lang="hr-HR" sz="2200" dirty="0"/>
              <a:t>ako je u DoN navedeno da je količina točna te da je cijena nepromjenjiva (više radova) </a:t>
            </a:r>
            <a:r>
              <a:rPr lang="hr-HR" sz="2200" b="1" dirty="0">
                <a:solidFill>
                  <a:schemeClr val="accent6"/>
                </a:solidFill>
              </a:rPr>
              <a:t>nije</a:t>
            </a:r>
            <a:r>
              <a:rPr lang="hr-HR" sz="2200" dirty="0"/>
              <a:t> dozvoljeno mijenjanje količina i cijene tijekom izvršenje ugovora u suprotnom primjena financijske korekcije!</a:t>
            </a:r>
          </a:p>
          <a:p>
            <a:pPr lvl="1"/>
            <a:endParaRPr lang="hr-HR" dirty="0"/>
          </a:p>
          <a:p>
            <a:pPr lvl="1"/>
            <a:r>
              <a:rPr lang="hr-HR" u="sng" dirty="0"/>
              <a:t>troškovnik</a:t>
            </a:r>
            <a:endParaRPr lang="hr-HR" dirty="0"/>
          </a:p>
          <a:p>
            <a:pPr lvl="2"/>
            <a:r>
              <a:rPr lang="hr-HR" dirty="0"/>
              <a:t>potpis i pečat ponuditelja nije potreban – </a:t>
            </a:r>
            <a:r>
              <a:rPr lang="hr-HR" u="sng" dirty="0"/>
              <a:t>ne</a:t>
            </a:r>
            <a:r>
              <a:rPr lang="hr-HR" dirty="0"/>
              <a:t> stavljati u predložak</a:t>
            </a:r>
          </a:p>
          <a:p>
            <a:pPr lvl="2"/>
            <a:r>
              <a:rPr lang="hr-HR" dirty="0"/>
              <a:t>kriteriji za ocjenu jednakovrijednosti-preporuka koristiti </a:t>
            </a:r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isključivo iznimno </a:t>
            </a:r>
            <a:r>
              <a:rPr lang="hr-HR" dirty="0"/>
              <a:t>(čl. 209. do 211. ZJN). Osoba koja izrađuje tehnički dio dokumentacije ujedno propisuje i kriterije jednakovrijednosti (tehnički stručnjaci). U zapisniku o pregledu i ocjeni ponuda moraju biti vidljivi kriteriji po kojima je ocijenjena jednakovrijednost (ako je primjenjivo).</a:t>
            </a:r>
          </a:p>
          <a:p>
            <a:pPr lvl="2"/>
            <a:r>
              <a:rPr lang="hr-HR" dirty="0"/>
              <a:t>upotreba pojma jednakovrijedno nužno je u svrhu izbjegavanja ograničavanja tržišnog natjecanja kao jednog od temeljnih načela javne nabave</a:t>
            </a:r>
          </a:p>
          <a:p>
            <a:pPr lvl="1"/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88489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E6687D7-B6D7-43D5-A2C9-8E2B75686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500" b="1" dirty="0"/>
              <a:t>Priprema dokumentacije o nabavi</a:t>
            </a:r>
            <a:br>
              <a:rPr lang="hr-HR" sz="3500" b="1" dirty="0"/>
            </a:br>
            <a:r>
              <a:rPr lang="hr-HR" sz="3500" b="1" dirty="0"/>
              <a:t>vrste kriterija (isključenje, sposobnost, odabir)</a:t>
            </a:r>
            <a:endParaRPr lang="hr-HR" sz="35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BE979522-A6CD-45CA-8385-4E7A5A5BF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3252" y="1268963"/>
            <a:ext cx="12192000" cy="4777274"/>
          </a:xfrm>
        </p:spPr>
        <p:txBody>
          <a:bodyPr/>
          <a:lstStyle/>
          <a:p>
            <a:pPr marL="727075" indent="-457200"/>
            <a:r>
              <a:rPr lang="hr-HR" sz="2200" dirty="0"/>
              <a:t>Uobičajena greška u DoN je da nema razgraničenja između osnova za isključenje, uvjeta sposobnosti i kriterija odabira</a:t>
            </a:r>
          </a:p>
          <a:p>
            <a:pPr>
              <a:buNone/>
            </a:pPr>
            <a:r>
              <a:rPr lang="hr-HR" sz="2200" dirty="0"/>
              <a:t>        </a:t>
            </a:r>
            <a:r>
              <a:rPr lang="hr-HR" sz="1900" i="1" dirty="0"/>
              <a:t>osnove za isključenje                               uvjeti sposobnosti                                     odabir ENP</a:t>
            </a:r>
          </a:p>
          <a:p>
            <a:pPr>
              <a:buNone/>
            </a:pPr>
            <a:r>
              <a:rPr lang="hr-HR" sz="1500" dirty="0"/>
              <a:t>           </a:t>
            </a:r>
            <a:r>
              <a:rPr lang="hr-HR" sz="2000" dirty="0"/>
              <a:t>GS1     GS2    GS3                                  GS2       GS3                                  GS3            GS7</a:t>
            </a:r>
          </a:p>
          <a:p>
            <a:pPr>
              <a:buNone/>
            </a:pPr>
            <a:r>
              <a:rPr lang="hr-HR" sz="2000" dirty="0"/>
              <a:t>   </a:t>
            </a:r>
          </a:p>
          <a:p>
            <a:pPr>
              <a:buNone/>
            </a:pPr>
            <a:r>
              <a:rPr lang="hr-HR" sz="2000" dirty="0"/>
              <a:t>   GS4     GS5    GS6    GS7                        GS4    GS6     GS7</a:t>
            </a:r>
          </a:p>
          <a:p>
            <a:pPr>
              <a:buNone/>
            </a:pPr>
            <a:endParaRPr lang="hr-HR" sz="2000" dirty="0"/>
          </a:p>
          <a:p>
            <a:pPr>
              <a:buNone/>
            </a:pPr>
            <a:r>
              <a:rPr lang="hr-HR" sz="1900" i="1" dirty="0"/>
              <a:t>   koji GS mora biti isključen?            koji GS je sposoban izvršiti ugovor                  od sposobnih GS, čija je </a:t>
            </a:r>
          </a:p>
          <a:p>
            <a:pPr>
              <a:buNone/>
            </a:pPr>
            <a:r>
              <a:rPr lang="hr-HR" sz="1900" i="1" dirty="0"/>
              <a:t>                                                          (minimalne razine sposobnosti)                     ponuda najpovoljnija,</a:t>
            </a:r>
          </a:p>
          <a:p>
            <a:pPr>
              <a:buNone/>
            </a:pPr>
            <a:r>
              <a:rPr lang="hr-HR" sz="1900" i="1" dirty="0"/>
              <a:t>                                                                                                                               najkvalitetnija       </a:t>
            </a:r>
          </a:p>
          <a:p>
            <a:pPr>
              <a:buNone/>
            </a:pPr>
            <a:r>
              <a:rPr lang="hr-HR" sz="1900" i="1" dirty="0"/>
              <a:t>                </a:t>
            </a:r>
          </a:p>
        </p:txBody>
      </p:sp>
      <p:sp>
        <p:nvSpPr>
          <p:cNvPr id="5" name="Elipsa 4">
            <a:extLst>
              <a:ext uri="{FF2B5EF4-FFF2-40B4-BE49-F238E27FC236}">
                <a16:creationId xmlns:a16="http://schemas.microsoft.com/office/drawing/2014/main" xmlns="" id="{935C6F60-3DDD-453D-9AB2-01F33F1116D3}"/>
              </a:ext>
            </a:extLst>
          </p:cNvPr>
          <p:cNvSpPr/>
          <p:nvPr/>
        </p:nvSpPr>
        <p:spPr>
          <a:xfrm>
            <a:off x="874643" y="2372139"/>
            <a:ext cx="583096" cy="463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accent6"/>
              </a:solidFill>
            </a:endParaRPr>
          </a:p>
        </p:txBody>
      </p:sp>
      <p:sp>
        <p:nvSpPr>
          <p:cNvPr id="6" name="Elipsa 5">
            <a:extLst>
              <a:ext uri="{FF2B5EF4-FFF2-40B4-BE49-F238E27FC236}">
                <a16:creationId xmlns:a16="http://schemas.microsoft.com/office/drawing/2014/main" xmlns="" id="{E284FB34-BC68-4FF9-9970-DC4310E030FD}"/>
              </a:ext>
            </a:extLst>
          </p:cNvPr>
          <p:cNvSpPr/>
          <p:nvPr/>
        </p:nvSpPr>
        <p:spPr>
          <a:xfrm>
            <a:off x="1636643" y="2372139"/>
            <a:ext cx="583096" cy="463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Elipsa 6">
            <a:extLst>
              <a:ext uri="{FF2B5EF4-FFF2-40B4-BE49-F238E27FC236}">
                <a16:creationId xmlns:a16="http://schemas.microsoft.com/office/drawing/2014/main" xmlns="" id="{C7EF2237-DFBD-40F5-9A4D-05124AD163DD}"/>
              </a:ext>
            </a:extLst>
          </p:cNvPr>
          <p:cNvSpPr/>
          <p:nvPr/>
        </p:nvSpPr>
        <p:spPr>
          <a:xfrm>
            <a:off x="2398643" y="2372139"/>
            <a:ext cx="583096" cy="463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Elipsa 7">
            <a:extLst>
              <a:ext uri="{FF2B5EF4-FFF2-40B4-BE49-F238E27FC236}">
                <a16:creationId xmlns:a16="http://schemas.microsoft.com/office/drawing/2014/main" xmlns="" id="{0BB64427-74C1-4E8F-8E7E-FB0BB3C31436}"/>
              </a:ext>
            </a:extLst>
          </p:cNvPr>
          <p:cNvSpPr/>
          <p:nvPr/>
        </p:nvSpPr>
        <p:spPr>
          <a:xfrm>
            <a:off x="1265583" y="3197087"/>
            <a:ext cx="583096" cy="463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>
            <a:extLst>
              <a:ext uri="{FF2B5EF4-FFF2-40B4-BE49-F238E27FC236}">
                <a16:creationId xmlns:a16="http://schemas.microsoft.com/office/drawing/2014/main" xmlns="" id="{FC120E3C-8EC8-4972-98C8-3ADC4416B02C}"/>
              </a:ext>
            </a:extLst>
          </p:cNvPr>
          <p:cNvSpPr/>
          <p:nvPr/>
        </p:nvSpPr>
        <p:spPr>
          <a:xfrm>
            <a:off x="483706" y="3190463"/>
            <a:ext cx="583096" cy="463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Elipsa 9">
            <a:extLst>
              <a:ext uri="{FF2B5EF4-FFF2-40B4-BE49-F238E27FC236}">
                <a16:creationId xmlns:a16="http://schemas.microsoft.com/office/drawing/2014/main" xmlns="" id="{957375B3-4F25-465F-B659-0B4C97915B4D}"/>
              </a:ext>
            </a:extLst>
          </p:cNvPr>
          <p:cNvSpPr/>
          <p:nvPr/>
        </p:nvSpPr>
        <p:spPr>
          <a:xfrm>
            <a:off x="1987827" y="3190463"/>
            <a:ext cx="583096" cy="463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 </a:t>
            </a:r>
          </a:p>
        </p:txBody>
      </p:sp>
      <p:sp>
        <p:nvSpPr>
          <p:cNvPr id="11" name="Elipsa 10">
            <a:extLst>
              <a:ext uri="{FF2B5EF4-FFF2-40B4-BE49-F238E27FC236}">
                <a16:creationId xmlns:a16="http://schemas.microsoft.com/office/drawing/2014/main" xmlns="" id="{63BC56C1-8E98-415D-814D-5E88D7982C41}"/>
              </a:ext>
            </a:extLst>
          </p:cNvPr>
          <p:cNvSpPr/>
          <p:nvPr/>
        </p:nvSpPr>
        <p:spPr>
          <a:xfrm>
            <a:off x="2756448" y="3190463"/>
            <a:ext cx="583096" cy="463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13" name="Ravni poveznik 12">
            <a:extLst>
              <a:ext uri="{FF2B5EF4-FFF2-40B4-BE49-F238E27FC236}">
                <a16:creationId xmlns:a16="http://schemas.microsoft.com/office/drawing/2014/main" xmlns="" id="{A9907810-EE4D-4669-96B0-29BF8F3A7FE5}"/>
              </a:ext>
            </a:extLst>
          </p:cNvPr>
          <p:cNvCxnSpPr/>
          <p:nvPr/>
        </p:nvCxnSpPr>
        <p:spPr>
          <a:xfrm flipV="1">
            <a:off x="775254" y="2372139"/>
            <a:ext cx="781877" cy="3710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14">
            <a:extLst>
              <a:ext uri="{FF2B5EF4-FFF2-40B4-BE49-F238E27FC236}">
                <a16:creationId xmlns:a16="http://schemas.microsoft.com/office/drawing/2014/main" xmlns="" id="{6FC57131-681E-43CC-8ACB-EE0332D822FA}"/>
              </a:ext>
            </a:extLst>
          </p:cNvPr>
          <p:cNvCxnSpPr/>
          <p:nvPr/>
        </p:nvCxnSpPr>
        <p:spPr>
          <a:xfrm>
            <a:off x="874643" y="2372139"/>
            <a:ext cx="682488" cy="452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>
            <a:extLst>
              <a:ext uri="{FF2B5EF4-FFF2-40B4-BE49-F238E27FC236}">
                <a16:creationId xmlns:a16="http://schemas.microsoft.com/office/drawing/2014/main" xmlns="" id="{C76EBAB2-A102-49E7-B1B2-507088373AE6}"/>
              </a:ext>
            </a:extLst>
          </p:cNvPr>
          <p:cNvCxnSpPr>
            <a:endCxn id="8" idx="5"/>
          </p:cNvCxnSpPr>
          <p:nvPr/>
        </p:nvCxnSpPr>
        <p:spPr>
          <a:xfrm>
            <a:off x="1305339" y="3197087"/>
            <a:ext cx="457948" cy="39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18">
            <a:extLst>
              <a:ext uri="{FF2B5EF4-FFF2-40B4-BE49-F238E27FC236}">
                <a16:creationId xmlns:a16="http://schemas.microsoft.com/office/drawing/2014/main" xmlns="" id="{304EDFD8-59A6-42F6-8005-DCFE135D57CA}"/>
              </a:ext>
            </a:extLst>
          </p:cNvPr>
          <p:cNvCxnSpPr>
            <a:stCxn id="8" idx="3"/>
          </p:cNvCxnSpPr>
          <p:nvPr/>
        </p:nvCxnSpPr>
        <p:spPr>
          <a:xfrm flipV="1">
            <a:off x="1350975" y="3197087"/>
            <a:ext cx="497704" cy="39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trelica: desno 19">
            <a:extLst>
              <a:ext uri="{FF2B5EF4-FFF2-40B4-BE49-F238E27FC236}">
                <a16:creationId xmlns:a16="http://schemas.microsoft.com/office/drawing/2014/main" xmlns="" id="{F743B4CB-ECCF-40AA-B5C0-8537CDC6D697}"/>
              </a:ext>
            </a:extLst>
          </p:cNvPr>
          <p:cNvSpPr/>
          <p:nvPr/>
        </p:nvSpPr>
        <p:spPr>
          <a:xfrm>
            <a:off x="3339544" y="2186609"/>
            <a:ext cx="141798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Strelica: desno 20">
            <a:extLst>
              <a:ext uri="{FF2B5EF4-FFF2-40B4-BE49-F238E27FC236}">
                <a16:creationId xmlns:a16="http://schemas.microsoft.com/office/drawing/2014/main" xmlns="" id="{362D9D78-CD5A-47DE-B57F-0C5091C3C19D}"/>
              </a:ext>
            </a:extLst>
          </p:cNvPr>
          <p:cNvSpPr/>
          <p:nvPr/>
        </p:nvSpPr>
        <p:spPr>
          <a:xfrm>
            <a:off x="7282065" y="2140890"/>
            <a:ext cx="191494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Elipsa 21">
            <a:extLst>
              <a:ext uri="{FF2B5EF4-FFF2-40B4-BE49-F238E27FC236}">
                <a16:creationId xmlns:a16="http://schemas.microsoft.com/office/drawing/2014/main" xmlns="" id="{BDB979CD-7452-46F0-880C-D2812E37E622}"/>
              </a:ext>
            </a:extLst>
          </p:cNvPr>
          <p:cNvSpPr/>
          <p:nvPr/>
        </p:nvSpPr>
        <p:spPr>
          <a:xfrm>
            <a:off x="5181599" y="2360546"/>
            <a:ext cx="583096" cy="463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Elipsa 22">
            <a:extLst>
              <a:ext uri="{FF2B5EF4-FFF2-40B4-BE49-F238E27FC236}">
                <a16:creationId xmlns:a16="http://schemas.microsoft.com/office/drawing/2014/main" xmlns="" id="{56520D8B-76A9-4625-8930-D119F664043E}"/>
              </a:ext>
            </a:extLst>
          </p:cNvPr>
          <p:cNvSpPr/>
          <p:nvPr/>
        </p:nvSpPr>
        <p:spPr>
          <a:xfrm>
            <a:off x="6168886" y="2372139"/>
            <a:ext cx="583096" cy="463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4" name="Elipsa 23">
            <a:extLst>
              <a:ext uri="{FF2B5EF4-FFF2-40B4-BE49-F238E27FC236}">
                <a16:creationId xmlns:a16="http://schemas.microsoft.com/office/drawing/2014/main" xmlns="" id="{5EB120DD-34AC-43D6-82E0-CAEBBB698EDE}"/>
              </a:ext>
            </a:extLst>
          </p:cNvPr>
          <p:cNvSpPr/>
          <p:nvPr/>
        </p:nvSpPr>
        <p:spPr>
          <a:xfrm>
            <a:off x="4890051" y="3158146"/>
            <a:ext cx="583096" cy="463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5" name="Elipsa 24">
            <a:extLst>
              <a:ext uri="{FF2B5EF4-FFF2-40B4-BE49-F238E27FC236}">
                <a16:creationId xmlns:a16="http://schemas.microsoft.com/office/drawing/2014/main" xmlns="" id="{06502E66-3420-470D-BD4B-2BD05A5C392F}"/>
              </a:ext>
            </a:extLst>
          </p:cNvPr>
          <p:cNvSpPr/>
          <p:nvPr/>
        </p:nvSpPr>
        <p:spPr>
          <a:xfrm>
            <a:off x="5599793" y="3158146"/>
            <a:ext cx="583096" cy="463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6" name="Elipsa 25">
            <a:extLst>
              <a:ext uri="{FF2B5EF4-FFF2-40B4-BE49-F238E27FC236}">
                <a16:creationId xmlns:a16="http://schemas.microsoft.com/office/drawing/2014/main" xmlns="" id="{59A2E246-8393-45CE-AB86-633E5A561EE9}"/>
              </a:ext>
            </a:extLst>
          </p:cNvPr>
          <p:cNvSpPr/>
          <p:nvPr/>
        </p:nvSpPr>
        <p:spPr>
          <a:xfrm>
            <a:off x="6407429" y="3129161"/>
            <a:ext cx="583096" cy="463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1" name="Jednakokračni trokut 30">
            <a:extLst>
              <a:ext uri="{FF2B5EF4-FFF2-40B4-BE49-F238E27FC236}">
                <a16:creationId xmlns:a16="http://schemas.microsoft.com/office/drawing/2014/main" xmlns="" id="{D9B8D470-726A-4245-BEC3-61E85BF5EA46}"/>
              </a:ext>
            </a:extLst>
          </p:cNvPr>
          <p:cNvSpPr/>
          <p:nvPr/>
        </p:nvSpPr>
        <p:spPr>
          <a:xfrm>
            <a:off x="4419598" y="2232328"/>
            <a:ext cx="2107093" cy="1428585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2" name="Elipsa 31">
            <a:extLst>
              <a:ext uri="{FF2B5EF4-FFF2-40B4-BE49-F238E27FC236}">
                <a16:creationId xmlns:a16="http://schemas.microsoft.com/office/drawing/2014/main" xmlns="" id="{FC353D7C-B19C-4FDB-8FE6-E33F6F0E6C4D}"/>
              </a:ext>
            </a:extLst>
          </p:cNvPr>
          <p:cNvSpPr/>
          <p:nvPr/>
        </p:nvSpPr>
        <p:spPr>
          <a:xfrm>
            <a:off x="8948526" y="2375454"/>
            <a:ext cx="583096" cy="463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3" name="Elipsa 32">
            <a:extLst>
              <a:ext uri="{FF2B5EF4-FFF2-40B4-BE49-F238E27FC236}">
                <a16:creationId xmlns:a16="http://schemas.microsoft.com/office/drawing/2014/main" xmlns="" id="{271CBCDF-7E45-49AA-9E48-2ED6DDE0C58C}"/>
              </a:ext>
            </a:extLst>
          </p:cNvPr>
          <p:cNvSpPr/>
          <p:nvPr/>
        </p:nvSpPr>
        <p:spPr>
          <a:xfrm>
            <a:off x="10263809" y="2372139"/>
            <a:ext cx="583096" cy="463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4827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0086" y="840258"/>
            <a:ext cx="12139294" cy="214101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b="1" dirty="0"/>
              <a:t>Priprema dokumentacije o nabavi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b="1" dirty="0"/>
              <a:t>Osnove za isključenje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261124" cy="4777274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hr-HR" b="1" dirty="0"/>
          </a:p>
          <a:p>
            <a:pPr lvl="0">
              <a:buNone/>
            </a:pPr>
            <a:r>
              <a:rPr lang="hr-HR" b="1" dirty="0"/>
              <a:t>c) osnove za isključenje</a:t>
            </a:r>
            <a:endParaRPr lang="hr-HR" dirty="0"/>
          </a:p>
          <a:p>
            <a:pPr lvl="1"/>
            <a:r>
              <a:rPr lang="hr-HR" u="sng" dirty="0"/>
              <a:t>obvezni razlozi isključenja</a:t>
            </a:r>
            <a:endParaRPr lang="hr-HR" dirty="0"/>
          </a:p>
          <a:p>
            <a:pPr lvl="2"/>
            <a:r>
              <a:rPr lang="hr-HR" dirty="0"/>
              <a:t>nekažnjavanje i nepodmirenje poreznih obveza i doprinosa za mirovinsko i zdravstveno osiguranje – navesti odredbe posebno za rezidente i za nerezidentne u protivnome je diskriminatorno</a:t>
            </a:r>
          </a:p>
          <a:p>
            <a:pPr lvl="2"/>
            <a:r>
              <a:rPr lang="hr-HR" dirty="0"/>
              <a:t>izjavu o nekažnjavanju daje osoba po zakonu ovlaštena za zastupanje gospodarskog subjekta i to za gospodarski subjekt i za sve osobe koje su članovi upravnog upravljačkog ili nadzornog tijela ili imaju ovlasti zastupanja, donošenja odluka ili nadzora gospodarskog subjekta </a:t>
            </a:r>
          </a:p>
          <a:p>
            <a:pPr lvl="2"/>
            <a:r>
              <a:rPr lang="hr-HR" dirty="0"/>
              <a:t>preliminarno se dostavlja ESPD – za svakog člana zajednice zasebno i za svakog podugovaratelja (ako je primjenjivo u slučaju oslanjanja na drugi gospodarski subjekt) – jasno propisati u DoN</a:t>
            </a:r>
          </a:p>
          <a:p>
            <a:pPr lvl="2"/>
            <a:r>
              <a:rPr lang="hr-HR" dirty="0"/>
              <a:t>ažurirani dokazi: izvadak iz kaznene evidencije, izjava o nekažnjavanju (prilog DoN), potvrda porezne uprave</a:t>
            </a:r>
          </a:p>
          <a:p>
            <a:pPr lvl="2"/>
            <a:r>
              <a:rPr lang="hr-HR" dirty="0"/>
              <a:t>dostava ažuriranih dokaza traži se od ponuditelja koji je </a:t>
            </a:r>
            <a:r>
              <a:rPr lang="hr-HR" b="1" dirty="0">
                <a:solidFill>
                  <a:schemeClr val="accent6">
                    <a:lumMod val="75000"/>
                  </a:schemeClr>
                </a:solidFill>
              </a:rPr>
              <a:t>podnio ekonomski najpovoljniju ponudu 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hr-HR" b="1" dirty="0"/>
              <a:t>NE</a:t>
            </a:r>
            <a:r>
              <a:rPr lang="hr-HR" dirty="0"/>
              <a:t> u ponudi nego </a:t>
            </a:r>
            <a:r>
              <a:rPr lang="hr-HR" u="sng" dirty="0"/>
              <a:t>prije</a:t>
            </a:r>
            <a:r>
              <a:rPr lang="hr-HR" dirty="0"/>
              <a:t> donošenja odluke o odabiru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62043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07308"/>
            <a:ext cx="11859207" cy="823784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b="1" dirty="0"/>
              <a:t>Priprema dokumentacije o nabavi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b="1" dirty="0"/>
              <a:t>Osnove za isključenje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> 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005751" cy="4777274"/>
          </a:xfrm>
        </p:spPr>
        <p:txBody>
          <a:bodyPr/>
          <a:lstStyle/>
          <a:p>
            <a:pPr>
              <a:buNone/>
            </a:pPr>
            <a:endParaRPr lang="hr-HR" dirty="0"/>
          </a:p>
          <a:p>
            <a:pPr lvl="1"/>
            <a:r>
              <a:rPr lang="hr-HR" u="sng" dirty="0"/>
              <a:t>ostale osnove isključenja – opcije </a:t>
            </a:r>
            <a:r>
              <a:rPr lang="hr-HR" b="1" u="sng" dirty="0"/>
              <a:t>ne</a:t>
            </a:r>
            <a:r>
              <a:rPr lang="hr-HR" u="sng" dirty="0"/>
              <a:t> obveza</a:t>
            </a:r>
            <a:endParaRPr lang="hr-HR" dirty="0"/>
          </a:p>
          <a:p>
            <a:pPr lvl="2"/>
            <a:r>
              <a:rPr lang="hr-HR" sz="2200" dirty="0"/>
              <a:t>u zapisniku o pregledu i ocjeni ponuda nema pisanog traga o tome je li i na koji način provjereno traženo – zaključuje se da korisnik nije izvršio pregled i ocjenu ponuda sukladno uvjetima i zahtjevima koje je propisao u DoN (može biti osnova za primjenu financijske korekcije)</a:t>
            </a:r>
          </a:p>
          <a:p>
            <a:pPr lvl="2"/>
            <a:r>
              <a:rPr lang="hr-HR" sz="2200" u="sng" dirty="0"/>
              <a:t>preliminarno</a:t>
            </a:r>
            <a:r>
              <a:rPr lang="hr-HR" sz="2200" dirty="0"/>
              <a:t> se dostavlja ESPD – za svakog člana zajednice zasebno i za svakog podugovaratelja te ako je primjenjivo u slučaju oslanjanja na GS</a:t>
            </a:r>
          </a:p>
          <a:p>
            <a:pPr lvl="2"/>
            <a:r>
              <a:rPr lang="hr-HR" sz="2200" dirty="0"/>
              <a:t>ažurirani dokazi – najčešće ostaju nepropisani od strane korisnika imajući u vidu da ZJN iste propisuje samo za primjerice stečaj, likvidaciju… - u slučaju propisivanja paziti na vidljivi revizorski trag prilikom pregleda i ocjene ponuda u zapisniku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84561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05" y="242596"/>
            <a:ext cx="11727403" cy="1470874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b="1" dirty="0"/>
              <a:t>Priprema dokumentacije o nabavi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b="1" dirty="0"/>
              <a:t>Kriterij za odabir gospodarskog subjekta (uvjeti sposobnosti)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467070" cy="4777274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endParaRPr lang="hr-HR" b="1" dirty="0"/>
          </a:p>
          <a:p>
            <a:pPr lvl="0">
              <a:buNone/>
            </a:pPr>
            <a:r>
              <a:rPr lang="hr-HR" b="1" dirty="0"/>
              <a:t>d) kriterij za odabir gospodarskog subjekta (uvjeti sposobnosti)</a:t>
            </a:r>
            <a:endParaRPr lang="hr-HR" dirty="0"/>
          </a:p>
          <a:p>
            <a:pPr lvl="0"/>
            <a:r>
              <a:rPr lang="hr-HR" u="sng" dirty="0"/>
              <a:t> sposobnost za obavljanje profesionalne djelatnosti</a:t>
            </a:r>
            <a:r>
              <a:rPr lang="hr-HR" dirty="0"/>
              <a:t>-upis u registar u državi poslovnog nastana što </a:t>
            </a:r>
            <a:r>
              <a:rPr lang="hr-HR" b="1" dirty="0"/>
              <a:t>ne</a:t>
            </a:r>
            <a:r>
              <a:rPr lang="hr-HR" dirty="0"/>
              <a:t> uključuje </a:t>
            </a:r>
            <a:r>
              <a:rPr lang="hr-HR" u="sng" dirty="0"/>
              <a:t>registraciju za točno određenu djelatnost</a:t>
            </a:r>
            <a:r>
              <a:rPr lang="hr-HR" dirty="0"/>
              <a:t> iz predmeta nabave- osobito bitna povreda postupka javne nabave</a:t>
            </a:r>
          </a:p>
          <a:p>
            <a:pPr lvl="2"/>
            <a:r>
              <a:rPr lang="hr-HR" dirty="0"/>
              <a:t>preliminarno se dostavlja ESPD – za svakog člana zajednice zasebno i za svakog podugovaratelja (jasno propisati u DoN)</a:t>
            </a:r>
          </a:p>
          <a:p>
            <a:pPr lvl="2"/>
            <a:r>
              <a:rPr lang="hr-HR" dirty="0"/>
              <a:t>prilikom dokazivanja ovog uvjeta </a:t>
            </a:r>
            <a:r>
              <a:rPr lang="hr-HR" b="1" dirty="0"/>
              <a:t>nije dozvoljeno</a:t>
            </a:r>
            <a:r>
              <a:rPr lang="hr-HR" dirty="0"/>
              <a:t> oslanjanja na sposobnost drugih gospodarskih subjekata</a:t>
            </a:r>
          </a:p>
          <a:p>
            <a:pPr lvl="2"/>
            <a:r>
              <a:rPr lang="hr-HR" dirty="0"/>
              <a:t>ažurirani dokazi traže se od ponuditelja koji je podnio ekonomski najpovoljniju ponudu</a:t>
            </a:r>
          </a:p>
          <a:p>
            <a:pPr lvl="2"/>
            <a:r>
              <a:rPr lang="hr-HR" i="1" u="sng" dirty="0"/>
              <a:t>važno</a:t>
            </a:r>
            <a:r>
              <a:rPr lang="hr-HR" dirty="0"/>
              <a:t>: uvjete sposobnosti propisati na minimalnoj razini kako bi mali i srednji GS mogli sudjelovati u nadmetanju (učinkovito i otvoreno tržišno natjecanje)</a:t>
            </a:r>
          </a:p>
          <a:p>
            <a:pPr lvl="2"/>
            <a:endParaRPr lang="hr-HR" dirty="0"/>
          </a:p>
          <a:p>
            <a:pPr lvl="2"/>
            <a:r>
              <a:rPr lang="hr-HR" i="1" u="sng" dirty="0"/>
              <a:t>Napomena</a:t>
            </a:r>
            <a:r>
              <a:rPr lang="hr-HR" i="1" dirty="0"/>
              <a:t>: registracija za određenu djelatnost – uvjet </a:t>
            </a:r>
            <a:r>
              <a:rPr lang="hr-HR" b="1" i="1" dirty="0"/>
              <a:t>izvršenja</a:t>
            </a:r>
            <a:r>
              <a:rPr lang="hr-HR" i="1" dirty="0"/>
              <a:t> ugovora (paziti na odredbe za rezidente i nerezidentne)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46243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611" y="242596"/>
            <a:ext cx="11595597" cy="1380258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b="1" dirty="0"/>
              <a:t>Priprema dokumentacije o nabavi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b="1" dirty="0"/>
              <a:t>Kriterij za odabir gospodarskog subjekta (uvjeti sposobnosti)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0808043" cy="4777274"/>
          </a:xfrm>
        </p:spPr>
        <p:txBody>
          <a:bodyPr/>
          <a:lstStyle/>
          <a:p>
            <a:endParaRPr lang="hr-HR" dirty="0"/>
          </a:p>
          <a:p>
            <a:pPr lvl="0"/>
            <a:r>
              <a:rPr lang="hr-HR" u="sng" dirty="0"/>
              <a:t> ekonomska i financijska sposobnost</a:t>
            </a:r>
            <a:endParaRPr lang="hr-HR" dirty="0"/>
          </a:p>
          <a:p>
            <a:pPr lvl="2"/>
            <a:r>
              <a:rPr lang="hr-HR" dirty="0"/>
              <a:t>može se odrediti ali ne mora – fakultativno </a:t>
            </a:r>
          </a:p>
          <a:p>
            <a:pPr lvl="2"/>
            <a:r>
              <a:rPr lang="hr-HR" dirty="0"/>
              <a:t>preliminarno se dostavlja ESPD – za svakog člana zajednice zasebno i za svakog podugovaratelja propisati ovisno o tome kako korisnik propiše u DoN način dokazivanja</a:t>
            </a:r>
          </a:p>
          <a:p>
            <a:pPr lvl="2"/>
            <a:r>
              <a:rPr lang="hr-HR" dirty="0"/>
              <a:t>jasno propisati koje dokumente gospodarski subjekti dostavljaju kao ažurirane dokaze (primjerice financijski izvještaji – iz zapisnika o pregledu i ocjeni ponuda mora biti razvidno koji dio financijskog izvješća je provjeren)</a:t>
            </a:r>
          </a:p>
          <a:p>
            <a:pPr lvl="2"/>
            <a:r>
              <a:rPr lang="hr-HR" dirty="0"/>
              <a:t>ažurirani dokazi traže se od ponuditelja koji je podnio ekonomski najpovoljniju ponudu</a:t>
            </a:r>
          </a:p>
          <a:p>
            <a:pPr lvl="2"/>
            <a:endParaRPr lang="hr-HR" dirty="0"/>
          </a:p>
          <a:p>
            <a:pPr lvl="2"/>
            <a:r>
              <a:rPr lang="hr-HR" i="1" u="sng" dirty="0"/>
              <a:t>Napomena</a:t>
            </a:r>
            <a:r>
              <a:rPr lang="hr-HR" i="1" dirty="0"/>
              <a:t>: osiguranje odgovornosti iz djelatnosti – uvjet ekonomske i financijske sposobnosti NE vrsta jamstva (ZJN čl. 258. st. 1 </a:t>
            </a:r>
            <a:r>
              <a:rPr lang="hr-HR" i="1" dirty="0" err="1"/>
              <a:t>tč</a:t>
            </a:r>
            <a:r>
              <a:rPr lang="hr-HR" i="1" dirty="0"/>
              <a:t>. 3)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54574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2596"/>
            <a:ext cx="11859208" cy="1306118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b="1" dirty="0"/>
              <a:t>Priprema dokumentacije o nabavi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b="1" dirty="0"/>
              <a:t>Kriterij za odabir gospodarskog subjekta (uvjeti sposobnosti)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129319" cy="4777274"/>
          </a:xfrm>
        </p:spPr>
        <p:txBody>
          <a:bodyPr>
            <a:normAutofit fontScale="92500" lnSpcReduction="10000"/>
          </a:bodyPr>
          <a:lstStyle/>
          <a:p>
            <a:pPr marL="727075" indent="-457200"/>
            <a:endParaRPr lang="hr-HR" u="sng" dirty="0"/>
          </a:p>
          <a:p>
            <a:pPr marL="727075" indent="-457200"/>
            <a:r>
              <a:rPr lang="hr-HR" u="sng" dirty="0"/>
              <a:t>tehnička i stručna sposobnost</a:t>
            </a:r>
            <a:endParaRPr lang="hr-HR" dirty="0"/>
          </a:p>
          <a:p>
            <a:pPr lvl="2"/>
            <a:r>
              <a:rPr lang="hr-HR" dirty="0"/>
              <a:t>može se odrediti ali ne mora – fakultativno – ako se propisuje u DoN određuju se </a:t>
            </a:r>
            <a:r>
              <a:rPr lang="hr-HR" u="sng" dirty="0"/>
              <a:t>minimalne</a:t>
            </a:r>
            <a:r>
              <a:rPr lang="hr-HR" dirty="0"/>
              <a:t> razine</a:t>
            </a:r>
          </a:p>
          <a:p>
            <a:pPr lvl="2"/>
            <a:r>
              <a:rPr lang="hr-HR" dirty="0"/>
              <a:t>preliminarno se dostavlja ESPD – za svakog člana zajednice zasebno i za svakog podugovaratelja propisati ovisno o tome kako korisnik odredi u DoN da se dokazuje</a:t>
            </a:r>
          </a:p>
          <a:p>
            <a:pPr lvl="2"/>
            <a:r>
              <a:rPr lang="hr-HR" dirty="0"/>
              <a:t>što je ažurirani dokaz (čl. 268. ZJN)</a:t>
            </a:r>
          </a:p>
          <a:p>
            <a:pPr lvl="2"/>
            <a:r>
              <a:rPr lang="hr-HR" dirty="0"/>
              <a:t>ažurirani dokazi traže se od ponuditelja koji je podnio </a:t>
            </a:r>
            <a:r>
              <a:rPr lang="hr-HR" u="sng" dirty="0"/>
              <a:t>ekonomski najpovoljniju ponudu</a:t>
            </a:r>
          </a:p>
          <a:p>
            <a:pPr lvl="2"/>
            <a:r>
              <a:rPr lang="hr-HR" dirty="0"/>
              <a:t>obrazovne i stručne kvalifikacije rukovodećeg osoblja se mogu tražiti kao dokaz tehničke i stručne sposobnosti pod uvjetom da se </a:t>
            </a:r>
            <a:r>
              <a:rPr lang="hr-HR" b="1" dirty="0"/>
              <a:t>ne</a:t>
            </a:r>
            <a:r>
              <a:rPr lang="hr-HR" dirty="0"/>
              <a:t> ocjenjuju u okviru kriterija za odabir ponude (nije dozvoljeno primjerice tražiti kvalifikacije voditelja građenja u tehničkoj i stručnoj sposobnosti i ponovno te iste kvalifikacije bodovati u kriteriju za odabir ponude)</a:t>
            </a:r>
          </a:p>
          <a:p>
            <a:pPr lvl="2"/>
            <a:r>
              <a:rPr lang="hr-HR" dirty="0"/>
              <a:t>evaluacija iskustva pojedinog stručnjaka (fizička osoba) </a:t>
            </a:r>
            <a:r>
              <a:rPr lang="hr-HR" b="1" u="sng" dirty="0">
                <a:solidFill>
                  <a:schemeClr val="accent6">
                    <a:lumMod val="50000"/>
                  </a:schemeClr>
                </a:solidFill>
              </a:rPr>
              <a:t>ne</a:t>
            </a:r>
            <a:r>
              <a:rPr lang="hr-HR" dirty="0"/>
              <a:t> smije biti povezana sa sposobnošću gospodarskog subjekta (pravna osoba)</a:t>
            </a:r>
          </a:p>
          <a:p>
            <a:pPr lvl="2"/>
            <a:r>
              <a:rPr lang="hr-HR" u="sng" dirty="0"/>
              <a:t>Važno</a:t>
            </a:r>
            <a:r>
              <a:rPr lang="hr-HR" dirty="0"/>
              <a:t>! – nakon objave nadmetanja </a:t>
            </a:r>
            <a:r>
              <a:rPr lang="hr-HR" b="1" u="sng" dirty="0">
                <a:solidFill>
                  <a:schemeClr val="accent6"/>
                </a:solidFill>
              </a:rPr>
              <a:t>nije</a:t>
            </a:r>
            <a:r>
              <a:rPr lang="hr-HR" dirty="0"/>
              <a:t> dozvoljeno mijenjati kriterije odabira (primjerice, broj ugovora/referenci, uvjet posjedovanja odgovarajućih polica osiguranja ali </a:t>
            </a:r>
            <a:r>
              <a:rPr lang="hr-HR" u="sng" dirty="0"/>
              <a:t>može</a:t>
            </a:r>
            <a:r>
              <a:rPr lang="hr-HR" dirty="0"/>
              <a:t> se mijenjati uz uvjet </a:t>
            </a:r>
            <a:r>
              <a:rPr lang="hr-HR" b="1" dirty="0"/>
              <a:t>produljenja roka za dostavu ponuda </a:t>
            </a:r>
            <a:r>
              <a:rPr lang="hr-HR" dirty="0"/>
              <a:t>(10 dana) ili </a:t>
            </a:r>
            <a:r>
              <a:rPr lang="hr-HR" b="1" dirty="0"/>
              <a:t>poništenje postupka </a:t>
            </a:r>
            <a:r>
              <a:rPr lang="hr-HR" dirty="0"/>
              <a:t>ovisno o tome </a:t>
            </a:r>
            <a:r>
              <a:rPr lang="hr-HR" b="1" dirty="0"/>
              <a:t>koliko</a:t>
            </a:r>
            <a:r>
              <a:rPr lang="hr-HR" dirty="0"/>
              <a:t> je izmjena </a:t>
            </a:r>
            <a:r>
              <a:rPr lang="hr-HR" b="1" dirty="0"/>
              <a:t>bitna</a:t>
            </a:r>
            <a:r>
              <a:rPr lang="hr-HR" dirty="0"/>
              <a:t>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97151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6976FDDD-9811-4F3F-9644-42BEC1BC6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000" b="1" dirty="0"/>
              <a:t/>
            </a:r>
            <a:br>
              <a:rPr lang="hr-HR" sz="3000" b="1" dirty="0"/>
            </a:br>
            <a:r>
              <a:rPr lang="hr-HR" sz="3000" b="1" dirty="0"/>
              <a:t>Priprema dokumentacije o nabavi</a:t>
            </a:r>
            <a:r>
              <a:rPr lang="hr-HR" sz="3000" dirty="0"/>
              <a:t/>
            </a:r>
            <a:br>
              <a:rPr lang="hr-HR" sz="3000" dirty="0"/>
            </a:br>
            <a:r>
              <a:rPr lang="hr-HR" sz="3000" b="1" dirty="0"/>
              <a:t>Kriterij za odabir gospodarskog subjekta (uvjeti sposobnosti)</a:t>
            </a:r>
            <a:r>
              <a:rPr lang="hr-HR" sz="3000" dirty="0"/>
              <a:t/>
            </a:r>
            <a:br>
              <a:rPr lang="hr-HR" sz="3000" dirty="0"/>
            </a:br>
            <a:endParaRPr lang="hr-HR" sz="30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F99497F6-FD75-4400-B82A-BA16F49ED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PRIMJERI - česta pogreška je određivanje kriterija za odabir koje zadovoljavaju samo određeni gospodarski subjekti što dovodi do </a:t>
            </a:r>
            <a:r>
              <a:rPr lang="hr-HR" u="sng" dirty="0"/>
              <a:t>nezakonitih</a:t>
            </a:r>
            <a:r>
              <a:rPr lang="hr-HR" dirty="0"/>
              <a:t> i </a:t>
            </a:r>
            <a:r>
              <a:rPr lang="hr-HR" u="sng" dirty="0"/>
              <a:t>diskriminirajućih</a:t>
            </a:r>
            <a:r>
              <a:rPr lang="hr-HR" dirty="0"/>
              <a:t> kriterija odabira:</a:t>
            </a:r>
          </a:p>
          <a:p>
            <a:pPr marL="1143000" lvl="1" indent="-457200">
              <a:buFont typeface="Wingdings" panose="05000000000000000000" pitchFamily="2" charset="2"/>
              <a:buChar char="q"/>
            </a:pPr>
            <a:r>
              <a:rPr lang="hr-HR" dirty="0"/>
              <a:t>naručitelj zahtijeva da GS ima sjedište, podružnicu ili drugu organizacijsku jedinicu u mjestu naručiteljeve države sjedišta </a:t>
            </a:r>
          </a:p>
          <a:p>
            <a:pPr marL="1143000" lvl="1" indent="-457200">
              <a:buFont typeface="Wingdings" panose="05000000000000000000" pitchFamily="2" charset="2"/>
              <a:buChar char="q"/>
            </a:pPr>
            <a:r>
              <a:rPr lang="hr-HR" dirty="0"/>
              <a:t>zahtjevi za određenim iznosom dobiti tijekom jedne financijske godine što realno mogu zadovoljiti isključivo veliki GS – u nepovoljniji položaj se stavljaju mala i srednja poduzeća – GS koja su ostvarila manji promet</a:t>
            </a:r>
          </a:p>
          <a:p>
            <a:pPr marL="1143000" lvl="1" indent="-457200">
              <a:buFont typeface="Wingdings" panose="05000000000000000000" pitchFamily="2" charset="2"/>
              <a:buChar char="q"/>
            </a:pPr>
            <a:r>
              <a:rPr lang="hr-HR" dirty="0"/>
              <a:t>veliki broj referenci vezanih uz predmet nabave koji je isti a ne sličan ili iskustvo GS s radom u javnom ili državnom sektoru</a:t>
            </a:r>
          </a:p>
          <a:p>
            <a:pPr marL="1143000" lvl="1" indent="-457200">
              <a:buFont typeface="Wingdings" panose="05000000000000000000" pitchFamily="2" charset="2"/>
              <a:buChar char="q"/>
            </a:pPr>
            <a:r>
              <a:rPr lang="hr-HR" dirty="0"/>
              <a:t>pozivanje na određene standarde bez upotrebe termina „ili jednakovrijedno” – česti je slučaj pogrešno pozivanje na iskustvo u FIDIC ugovorima</a:t>
            </a:r>
          </a:p>
        </p:txBody>
      </p:sp>
    </p:spTree>
    <p:extLst>
      <p:ext uri="{BB962C8B-B14F-4D97-AF65-F5344CB8AC3E}">
        <p14:creationId xmlns:p14="http://schemas.microsoft.com/office/powerpoint/2010/main" val="1061558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41" y="242596"/>
            <a:ext cx="11785067" cy="1363782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b="1" dirty="0"/>
              <a:t>Priprema dokumentacije o nabavi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b="1" dirty="0"/>
              <a:t>Europska jedinstvena dokumentacija o nabavi (ESPD)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285838" cy="477727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hr-HR" dirty="0"/>
          </a:p>
          <a:p>
            <a:pPr lvl="0">
              <a:buNone/>
            </a:pPr>
            <a:r>
              <a:rPr lang="hr-HR" b="1" dirty="0"/>
              <a:t>e) ESPD</a:t>
            </a:r>
            <a:endParaRPr lang="hr-HR" dirty="0"/>
          </a:p>
          <a:p>
            <a:pPr lvl="1"/>
            <a:r>
              <a:rPr lang="hr-HR" dirty="0"/>
              <a:t>izbjegavati davati dva izvora ovog obrasca – pripremiti ESPD obrazac kao dio DoN kako bi svi gospodarski subjekti imali istu verziju obrasca</a:t>
            </a:r>
          </a:p>
          <a:p>
            <a:pPr lvl="1"/>
            <a:r>
              <a:rPr lang="hr-HR" u="sng" dirty="0"/>
              <a:t>od 18. travnja 2018. godine </a:t>
            </a:r>
            <a:r>
              <a:rPr lang="pl-PL" dirty="0"/>
              <a:t>od obvezna je primjena </a:t>
            </a:r>
            <a:r>
              <a:rPr lang="pl-PL" u="sng" dirty="0"/>
              <a:t>e-ESPD</a:t>
            </a:r>
            <a:r>
              <a:rPr lang="pl-PL" dirty="0"/>
              <a:t>-a u postupcima javne nabave u RH (</a:t>
            </a:r>
            <a:r>
              <a:rPr lang="pl-PL" dirty="0">
                <a:hlinkClick r:id="rId2"/>
              </a:rPr>
              <a:t>https://help.nn.hr/support/solutions/articles/12000043396-elektroni%C4%8Dka-europska-jedinstvena-dokumentacija-o-nabavi-e-espd</a:t>
            </a:r>
            <a:r>
              <a:rPr lang="pl-PL" dirty="0"/>
              <a:t>) </a:t>
            </a:r>
            <a:endParaRPr lang="hr-HR" dirty="0"/>
          </a:p>
          <a:p>
            <a:pPr marL="457200" lvl="1" indent="0">
              <a:buNone/>
            </a:pPr>
            <a:endParaRPr lang="hr-HR" dirty="0"/>
          </a:p>
          <a:p>
            <a:pPr lvl="1"/>
            <a:r>
              <a:rPr lang="hr-HR" dirty="0"/>
              <a:t>jasno navesti koji dijelovi obrasca se popunjavaju za svakog člana zajednice, podugovaratelje te u slučaju oslanjanja na sposobnost drugog gospodarskog subjekta </a:t>
            </a:r>
          </a:p>
          <a:p>
            <a:pPr marL="457200" lvl="1" indent="0">
              <a:buNone/>
            </a:pPr>
            <a:endParaRPr lang="hr-HR" dirty="0"/>
          </a:p>
          <a:p>
            <a:pPr lvl="1"/>
            <a:r>
              <a:rPr lang="hr-HR" dirty="0"/>
              <a:t>ovdje navedene odredbe o popunjavanju ESPD moraju  biti identične zahtjevima iz DoN (osnove za isključenje, kriteriji odabira, oslanjanje na sposobnost)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36963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3804" y="757880"/>
            <a:ext cx="7155403" cy="296479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SADRŽAJ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r-HR" dirty="0"/>
          </a:p>
          <a:p>
            <a:pPr lvl="0">
              <a:buNone/>
            </a:pPr>
            <a:r>
              <a:rPr lang="hr-HR" dirty="0"/>
              <a:t>1. Uvod: Javna nabava u EPFRR </a:t>
            </a:r>
          </a:p>
          <a:p>
            <a:pPr lvl="0">
              <a:buNone/>
            </a:pPr>
            <a:endParaRPr lang="hr-HR" dirty="0"/>
          </a:p>
          <a:p>
            <a:pPr lvl="0">
              <a:buNone/>
            </a:pPr>
            <a:r>
              <a:rPr lang="hr-HR" dirty="0"/>
              <a:t>2. Priprema provedbe postupka javne nabave</a:t>
            </a:r>
          </a:p>
          <a:p>
            <a:pPr lvl="1"/>
            <a:r>
              <a:rPr lang="hr-HR" dirty="0"/>
              <a:t>priprema dokumentacije o nabavi: najčešće pogreške</a:t>
            </a:r>
          </a:p>
          <a:p>
            <a:pPr marL="457200" lvl="1" indent="0">
              <a:buNone/>
            </a:pPr>
            <a:endParaRPr lang="hr-HR" dirty="0"/>
          </a:p>
          <a:p>
            <a:pPr lvl="0">
              <a:buNone/>
            </a:pPr>
            <a:r>
              <a:rPr lang="hr-HR" dirty="0"/>
              <a:t>3. Administrativna kontrola dokumentacije iz provedenog postupka javne nabave (ex-post)</a:t>
            </a:r>
          </a:p>
          <a:p>
            <a:pPr lvl="0">
              <a:buNone/>
            </a:pPr>
            <a:endParaRPr lang="hr-HR" dirty="0"/>
          </a:p>
          <a:p>
            <a:pPr lvl="0">
              <a:buNone/>
            </a:pPr>
            <a:r>
              <a:rPr lang="hr-HR" dirty="0"/>
              <a:t>4. Najčešće uočene pogreške naručitelja prilikom administrativne kontrole (ex-post)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1172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28368" y="242596"/>
            <a:ext cx="12287575" cy="1372020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b="1" dirty="0"/>
              <a:t>Priprema dokumentacije o nabavi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b="1" dirty="0"/>
              <a:t>Ostale odredbe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582400" cy="4777274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endParaRPr lang="hr-HR" b="1" dirty="0"/>
          </a:p>
          <a:p>
            <a:pPr lvl="0">
              <a:buNone/>
            </a:pPr>
            <a:r>
              <a:rPr lang="hr-HR" b="1" dirty="0"/>
              <a:t>f) Ostale odredbe</a:t>
            </a:r>
            <a:endParaRPr lang="hr-HR" dirty="0"/>
          </a:p>
          <a:p>
            <a:pPr lvl="0"/>
            <a:r>
              <a:rPr lang="hr-HR" dirty="0"/>
              <a:t> </a:t>
            </a:r>
            <a:r>
              <a:rPr lang="hr-HR" u="sng" dirty="0"/>
              <a:t>termin obilaska lokacije</a:t>
            </a:r>
            <a:endParaRPr lang="hr-HR" dirty="0"/>
          </a:p>
          <a:p>
            <a:pPr lvl="1"/>
            <a:r>
              <a:rPr lang="hr-HR" dirty="0"/>
              <a:t>ako naručitelj smatra potrebnim ovisno o složenosti predmeta nabave i mogućim problemima pri izvršenju radova, stanju terena i slično	</a:t>
            </a:r>
          </a:p>
          <a:p>
            <a:pPr lvl="0"/>
            <a:r>
              <a:rPr lang="hr-HR" dirty="0"/>
              <a:t> </a:t>
            </a:r>
            <a:r>
              <a:rPr lang="hr-HR" u="sng" dirty="0"/>
              <a:t>norme osiguranja kvalitete ili norma upravljanja okolišem (čl. 270-272)</a:t>
            </a:r>
            <a:endParaRPr lang="hr-HR" dirty="0"/>
          </a:p>
          <a:p>
            <a:pPr lvl="1"/>
            <a:r>
              <a:rPr lang="hr-HR" dirty="0"/>
              <a:t>prilikom propisivanja paziti na odredbe o jednakovrijednosti u ZJN</a:t>
            </a:r>
          </a:p>
          <a:p>
            <a:pPr lvl="1"/>
            <a:r>
              <a:rPr lang="hr-HR" dirty="0"/>
              <a:t>norme </a:t>
            </a:r>
            <a:r>
              <a:rPr lang="hr-HR" b="1" dirty="0"/>
              <a:t>nisu</a:t>
            </a:r>
            <a:r>
              <a:rPr lang="hr-HR" dirty="0"/>
              <a:t> uvjet sposobnosti i ne propisuju se u tom dijelu DoN – osobito bitna povreda odredaba postupka javne nabave</a:t>
            </a:r>
          </a:p>
          <a:p>
            <a:pPr lvl="0"/>
            <a:r>
              <a:rPr lang="hr-HR" dirty="0"/>
              <a:t> </a:t>
            </a:r>
            <a:r>
              <a:rPr lang="hr-HR" u="sng" dirty="0"/>
              <a:t>odredbe koje se odnose na zajednicu gospodarskih subjekata i podugovaratelje</a:t>
            </a:r>
            <a:endParaRPr lang="hr-HR" dirty="0"/>
          </a:p>
          <a:p>
            <a:pPr lvl="1"/>
            <a:r>
              <a:rPr lang="hr-HR" dirty="0"/>
              <a:t>jasno propisati uvjete sposobnosti i osnove za isključenje za svakog člana zajednice ponuditelja i podugovaratelje (termin gospodarski subjekt ne podrazumijeva svakog člana zajednice ponuditelja zasebno!). </a:t>
            </a:r>
            <a:r>
              <a:rPr lang="hr-HR" i="1" dirty="0"/>
              <a:t>Paziti da se odredbe u ovom dijelu ne razlikuju od odredbi gdje se propisuju osnove isključenja i uvjeti sposobnosti</a:t>
            </a:r>
          </a:p>
          <a:p>
            <a:pPr lvl="1"/>
            <a:r>
              <a:rPr lang="hr-HR" dirty="0"/>
              <a:t>navesti sve potrebne podatke o podugovarateljima sukladno ZJN i iste te podatke navesti i u ugovoru o javnoj nabavi</a:t>
            </a:r>
          </a:p>
          <a:p>
            <a:pPr lvl="1"/>
            <a:r>
              <a:rPr lang="hr-HR" dirty="0"/>
              <a:t>neposredno plaćanje podugovarateljima</a:t>
            </a:r>
          </a:p>
        </p:txBody>
      </p:sp>
    </p:spTree>
    <p:extLst>
      <p:ext uri="{BB962C8B-B14F-4D97-AF65-F5344CB8AC3E}">
        <p14:creationId xmlns:p14="http://schemas.microsoft.com/office/powerpoint/2010/main" val="12580475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7708" y="242596"/>
            <a:ext cx="12056915" cy="811764"/>
          </a:xfrm>
        </p:spPr>
        <p:txBody>
          <a:bodyPr>
            <a:noAutofit/>
          </a:bodyPr>
          <a:lstStyle/>
          <a:p>
            <a:pPr algn="ctr"/>
            <a:r>
              <a:rPr lang="hr-HR" sz="3200" b="1" dirty="0"/>
              <a:t>Priprema dokumentacije o nabavi</a:t>
            </a:r>
            <a:r>
              <a:rPr lang="hr-HR" sz="3200" dirty="0"/>
              <a:t/>
            </a:r>
            <a:br>
              <a:rPr lang="hr-HR" sz="3200" dirty="0"/>
            </a:br>
            <a:r>
              <a:rPr lang="hr-HR" sz="3200" b="1" dirty="0"/>
              <a:t>Ostale odredbe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689492" cy="4777274"/>
          </a:xfrm>
        </p:spPr>
        <p:txBody>
          <a:bodyPr>
            <a:normAutofit fontScale="70000" lnSpcReduction="20000"/>
          </a:bodyPr>
          <a:lstStyle/>
          <a:p>
            <a:pPr lvl="0"/>
            <a:endParaRPr lang="hr-HR" dirty="0"/>
          </a:p>
          <a:p>
            <a:pPr lvl="0"/>
            <a:r>
              <a:rPr lang="hr-HR" dirty="0"/>
              <a:t> </a:t>
            </a:r>
            <a:r>
              <a:rPr lang="hr-HR" u="sng" dirty="0"/>
              <a:t>jamstvo</a:t>
            </a:r>
            <a:endParaRPr lang="hr-HR" dirty="0"/>
          </a:p>
          <a:p>
            <a:pPr lvl="1"/>
            <a:r>
              <a:rPr lang="hr-HR" dirty="0"/>
              <a:t>dati mogućnost ponuditeljima da umjesto bankarske garancije uplate novčani polog</a:t>
            </a:r>
          </a:p>
          <a:p>
            <a:pPr lvl="1"/>
            <a:endParaRPr lang="hr-HR" dirty="0"/>
          </a:p>
          <a:p>
            <a:pPr lvl="0"/>
            <a:r>
              <a:rPr lang="hr-HR" dirty="0"/>
              <a:t> </a:t>
            </a:r>
            <a:r>
              <a:rPr lang="hr-HR" u="sng" dirty="0"/>
              <a:t>uzance (trgovački običaji)</a:t>
            </a:r>
            <a:endParaRPr lang="hr-HR" dirty="0"/>
          </a:p>
          <a:p>
            <a:pPr lvl="1"/>
            <a:r>
              <a:rPr lang="hr-HR" dirty="0"/>
              <a:t>u slučaju njihove primjene jasno ih navesti u DoN</a:t>
            </a:r>
          </a:p>
          <a:p>
            <a:pPr marL="457200" lvl="1" indent="0">
              <a:buNone/>
            </a:pPr>
            <a:endParaRPr lang="hr-HR" dirty="0"/>
          </a:p>
          <a:p>
            <a:pPr lvl="0"/>
            <a:r>
              <a:rPr lang="hr-HR" dirty="0"/>
              <a:t> </a:t>
            </a:r>
            <a:r>
              <a:rPr lang="hr-HR" u="sng" dirty="0"/>
              <a:t>rok za donošenje odluke o odabiru</a:t>
            </a:r>
            <a:endParaRPr lang="hr-HR" dirty="0"/>
          </a:p>
          <a:p>
            <a:pPr lvl="1"/>
            <a:r>
              <a:rPr lang="hr-HR" dirty="0"/>
              <a:t>ako je dulji od 30 dana potrebno kratko obrazložiti u DoN</a:t>
            </a:r>
          </a:p>
          <a:p>
            <a:pPr marL="457200" lvl="1" indent="0">
              <a:buNone/>
            </a:pPr>
            <a:endParaRPr lang="hr-HR" dirty="0"/>
          </a:p>
          <a:p>
            <a:pPr lvl="0"/>
            <a:r>
              <a:rPr lang="hr-HR" dirty="0"/>
              <a:t> </a:t>
            </a:r>
            <a:r>
              <a:rPr lang="hr-HR" u="sng" dirty="0"/>
              <a:t>uvjeti izvršenja ugovora, posebni propisi, stručna pravila</a:t>
            </a:r>
            <a:endParaRPr lang="hr-HR" dirty="0"/>
          </a:p>
          <a:p>
            <a:pPr lvl="1"/>
            <a:r>
              <a:rPr lang="hr-HR" dirty="0"/>
              <a:t>članstvo u strukovnim komorama, razna ovlaštenja i rješenja nadležnih tijela – posebno navesti za rezidente posebno za nerezidentne dostavljaju se po potpisivanju ugovora o javnoj nabavi</a:t>
            </a:r>
          </a:p>
          <a:p>
            <a:pPr lvl="1"/>
            <a:r>
              <a:rPr lang="hr-HR" dirty="0"/>
              <a:t>odredbe o ugovornoj kazni – u slučaju da će ugovorna kazna biti dijelom ugovora o javnoj nabavi potrebno ju je navesti i u DoN </a:t>
            </a:r>
          </a:p>
          <a:p>
            <a:pPr lvl="1"/>
            <a:r>
              <a:rPr lang="hr-HR" dirty="0"/>
              <a:t>predlošci potrebnih izjava i dokumenata</a:t>
            </a:r>
          </a:p>
          <a:p>
            <a:pPr lvl="1"/>
            <a:r>
              <a:rPr lang="hr-HR" dirty="0"/>
              <a:t>ponudbeni list </a:t>
            </a:r>
            <a:r>
              <a:rPr lang="hr-HR" b="1" dirty="0"/>
              <a:t>nije</a:t>
            </a:r>
            <a:r>
              <a:rPr lang="hr-HR" dirty="0"/>
              <a:t> dio DoN nego dio uveza ponude kreiran u EOJNRH modulu prilikom predaje elektroničke ponude (opasnost od zaprimanja dvije ponude istog ponuditelja-varijante/alternativne ponude?!)</a:t>
            </a:r>
          </a:p>
          <a:p>
            <a:pPr lvl="1"/>
            <a:r>
              <a:rPr lang="hr-HR" dirty="0"/>
              <a:t>Posebne odredbe koje nisu navedene u DoN </a:t>
            </a:r>
            <a:r>
              <a:rPr lang="hr-HR" b="1" dirty="0">
                <a:solidFill>
                  <a:schemeClr val="accent6"/>
                </a:solidFill>
              </a:rPr>
              <a:t>ne</a:t>
            </a:r>
            <a:r>
              <a:rPr lang="hr-HR" dirty="0"/>
              <a:t> mogu biti sastavni dio ugovora o javnoj nabavi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0045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880" y="242596"/>
            <a:ext cx="11101327" cy="1495588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b="1" dirty="0"/>
              <a:t>Ex- post kontrola dokumentacije iz provedenog postupka javne nabave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/>
          </a:p>
          <a:p>
            <a:pPr>
              <a:buNone/>
            </a:pPr>
            <a:endParaRPr lang="hr-HR" dirty="0"/>
          </a:p>
          <a:p>
            <a:pPr lvl="0"/>
            <a:r>
              <a:rPr lang="hr-HR" dirty="0"/>
              <a:t> dostava u roku od </a:t>
            </a:r>
            <a:r>
              <a:rPr lang="hr-HR" b="1" u="sng" dirty="0">
                <a:solidFill>
                  <a:schemeClr val="accent6">
                    <a:lumMod val="50000"/>
                  </a:schemeClr>
                </a:solidFill>
              </a:rPr>
              <a:t>8 mjeseci</a:t>
            </a:r>
            <a:r>
              <a:rPr lang="hr-HR" dirty="0"/>
              <a:t> od datuma potpisivanja Ugovora o financiranju-rok je propisan Pravilnikom za mjeru 7, Natječajem i ugovorom o financiranju</a:t>
            </a:r>
          </a:p>
          <a:p>
            <a:pPr lvl="0"/>
            <a:r>
              <a:rPr lang="hr-HR" dirty="0"/>
              <a:t>dostava putem pošte ili neposredno u APPRRR (Služba za javnu nabavu) </a:t>
            </a:r>
            <a:r>
              <a:rPr lang="hr-HR" b="1" u="sng" dirty="0">
                <a:solidFill>
                  <a:schemeClr val="accent6">
                    <a:lumMod val="50000"/>
                  </a:schemeClr>
                </a:solidFill>
              </a:rPr>
              <a:t>NE</a:t>
            </a:r>
            <a:r>
              <a:rPr lang="hr-HR" dirty="0"/>
              <a:t> putem e-maila</a:t>
            </a:r>
          </a:p>
          <a:p>
            <a:pPr lvl="0"/>
            <a:r>
              <a:rPr lang="hr-HR" dirty="0"/>
              <a:t> služba za javnu nabavu provjerava cjelokupnu dokumentaciju iz postupka javne nabave</a:t>
            </a:r>
          </a:p>
          <a:p>
            <a:pPr lvl="0"/>
            <a:r>
              <a:rPr lang="hr-HR" dirty="0"/>
              <a:t> korisnik ima mogućnost dopuniti, obrazložiti ili ispraviti dijelove kada je to moguće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453019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502" y="242595"/>
            <a:ext cx="11183705" cy="2039285"/>
          </a:xfrm>
        </p:spPr>
        <p:txBody>
          <a:bodyPr>
            <a:normAutofit fontScale="90000"/>
          </a:bodyPr>
          <a:lstStyle/>
          <a:p>
            <a:r>
              <a:rPr lang="hr-HR" sz="3600" b="1" dirty="0"/>
              <a:t>Rezultati provjere dokumentacije iz provedenog postupka javne nabave</a:t>
            </a:r>
            <a:r>
              <a:rPr lang="hr-HR" dirty="0"/>
              <a:t/>
            </a:r>
            <a:br>
              <a:rPr lang="hr-HR" dirty="0"/>
            </a:br>
            <a:r>
              <a:rPr lang="hr-HR" b="1" dirty="0"/>
              <a:t>	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r-HR" dirty="0"/>
          </a:p>
          <a:p>
            <a:pPr lvl="0"/>
            <a:r>
              <a:rPr lang="hr-HR" dirty="0"/>
              <a:t> </a:t>
            </a:r>
            <a:r>
              <a:rPr lang="hr-HR" b="1" u="sng" dirty="0">
                <a:solidFill>
                  <a:schemeClr val="accent6">
                    <a:lumMod val="50000"/>
                  </a:schemeClr>
                </a:solidFill>
              </a:rPr>
              <a:t>Odluka o dodjeli sredstava</a:t>
            </a:r>
          </a:p>
          <a:p>
            <a:pPr marL="727075" lvl="0" indent="-457200">
              <a:buFont typeface="Wingdings" panose="05000000000000000000" pitchFamily="2" charset="2"/>
              <a:buChar char="q"/>
            </a:pPr>
            <a:r>
              <a:rPr lang="hr-HR" dirty="0"/>
              <a:t>postupak proveden pravilno i dokumentacija iz provedenog postupka javne nabave je prihvatljiva</a:t>
            </a:r>
          </a:p>
          <a:p>
            <a:pPr marL="727075" lvl="0" indent="-457200">
              <a:buFont typeface="Wingdings" panose="05000000000000000000" pitchFamily="2" charset="2"/>
              <a:buChar char="q"/>
            </a:pPr>
            <a:r>
              <a:rPr lang="hr-HR" dirty="0"/>
              <a:t>u slučaju grešaka koje se </a:t>
            </a:r>
            <a:r>
              <a:rPr lang="hr-HR" u="sng" dirty="0">
                <a:solidFill>
                  <a:schemeClr val="accent6"/>
                </a:solidFill>
              </a:rPr>
              <a:t>ne</a:t>
            </a:r>
            <a:r>
              <a:rPr lang="hr-HR" dirty="0"/>
              <a:t> mogu ispraviti ili obrazložiti ili je ozbiljnost nepravilnosti predodređena za korekciju od 100% – primjena financijske korekcije na prihvatljivi iznos – Prilog Pravilnika za mjeru 7 ili link na korekcije EK –prijevod na hrvatski jezik (http://ec.europa.eu/regional_policy/sources/docoffic/cocof/2013/cocof_13_9527_annexe_hr.pdf)</a:t>
            </a:r>
          </a:p>
          <a:p>
            <a:pPr lvl="0"/>
            <a:r>
              <a:rPr lang="hr-HR" b="1" u="sng" dirty="0">
                <a:solidFill>
                  <a:schemeClr val="accent6">
                    <a:lumMod val="50000"/>
                  </a:schemeClr>
                </a:solidFill>
              </a:rPr>
              <a:t> Odluka o odbijanju ZP ili Odluka o odbijanju ZZI </a:t>
            </a:r>
            <a:r>
              <a:rPr lang="hr-HR" dirty="0"/>
              <a:t>– dokumentacija nije prihvatljiva – raskid Ugovora o financiranju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888433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157" y="242595"/>
            <a:ext cx="10780050" cy="1446161"/>
          </a:xfrm>
        </p:spPr>
        <p:txBody>
          <a:bodyPr>
            <a:normAutofit/>
          </a:bodyPr>
          <a:lstStyle/>
          <a:p>
            <a:pPr algn="ctr"/>
            <a:r>
              <a:rPr lang="hr-HR" sz="3600" b="1" dirty="0"/>
              <a:t>Najčešće uočene pogreške prilikom administrativne kontrole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endParaRPr lang="hr-HR" dirty="0"/>
          </a:p>
          <a:p>
            <a:pPr lvl="0"/>
            <a:r>
              <a:rPr lang="hr-HR" dirty="0"/>
              <a:t> Nije dostavljena sva dokumentacija nastala tijekom pripreme i provedbe postupka javne nabave</a:t>
            </a:r>
          </a:p>
          <a:p>
            <a:pPr lvl="0"/>
            <a:r>
              <a:rPr lang="hr-HR" dirty="0"/>
              <a:t> Korisnik je izmijenio DoN temeljem upita zainteresiranih gospodarskih subjekata ali upiti i dana pojašnjenja nisu dostavljeni</a:t>
            </a:r>
          </a:p>
          <a:p>
            <a:pPr lvl="0"/>
            <a:r>
              <a:rPr lang="hr-HR" dirty="0"/>
              <a:t> Ponude nisu pregledane i ocijenjene u skladu s uvjetima propisanim u DoN – ne postoji pisani trag o provjeri traženih uvjeta (često kod provjere ostalih neobveznih razloga isključenja, dostavljanja terminskog plana po potpisivanju ugovora i slično)</a:t>
            </a:r>
          </a:p>
          <a:p>
            <a:pPr lvl="0"/>
            <a:r>
              <a:rPr lang="hr-HR" dirty="0"/>
              <a:t> Zahtjevi u DoN za policama osiguranja točno određenih osiguranih slučajeva na točno određeni iznos dok je iz zapisnika o pregledu i ocjeni vidljivo da su kao prihvatljive ocjenjene kumulativno police čiji su iznosi zbrajani</a:t>
            </a:r>
          </a:p>
          <a:p>
            <a:pPr lvl="0"/>
            <a:r>
              <a:rPr lang="hr-HR" dirty="0"/>
              <a:t> Nisu dostavljene sve izjave o postojanju ili nepostojanju sukoba interesa osoba koje sudjeluju u postupku nabave – nemoguće je provjeriti sukob interesa, nema naznaka o osobama koje su izrađivale tehnički dio dokumentacije (Public procurement guide for practitioners; February 2018 Otkriveni sukobi interesa koji su osnova za financijsku korekciju: predstavnik naručitelj provodi godišnje odmore s direktorom jednog od ponuditelja u postupku nabave, osoba koja je član stručnog povjerenstva za javnu nabavu ima poslovne udjele kod jednog od ponuditelja.)</a:t>
            </a:r>
          </a:p>
          <a:p>
            <a:pPr lvl="0"/>
            <a:r>
              <a:rPr lang="hr-HR" dirty="0"/>
              <a:t> Nezakoniti uvjeti sposobnosti (naručitelj traži da gospodarski subjekti budu registrirani za obavljanje točno određene djelatnosti ili da svi članovi zajednice budu registrirani za takvu djelatnost iako u konkretnom slučaju pojedini gospodarski subjekt neće izvršavati ugovor u dijelu u kojem je to potrebno)</a:t>
            </a:r>
          </a:p>
          <a:p>
            <a:pPr lvl="0"/>
            <a:r>
              <a:rPr lang="hr-HR" dirty="0"/>
              <a:t>Svi članovi uprave i nadzornog odbora koji su bili na funkciji u trenutku pokretanja postupka javne nabave nemaju </a:t>
            </a:r>
            <a:r>
              <a:rPr lang="hr-HR"/>
              <a:t>potpisane izjave </a:t>
            </a:r>
            <a:r>
              <a:rPr lang="hr-HR" dirty="0"/>
              <a:t>o postojanju ili nepostojanju sukoba interesa</a:t>
            </a:r>
          </a:p>
        </p:txBody>
      </p:sp>
    </p:spTree>
    <p:extLst>
      <p:ext uri="{BB962C8B-B14F-4D97-AF65-F5344CB8AC3E}">
        <p14:creationId xmlns:p14="http://schemas.microsoft.com/office/powerpoint/2010/main" val="40698452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r-HR" sz="2200" dirty="0"/>
              <a:t>Tijekom roka za dostavu ponuda naručitelj je zaprimio upite zainteresiranih gospodarskih subjekata te je sukladno tome značajno izmijenio DoN ali nije produljio rok za dostavu ponuda</a:t>
            </a:r>
          </a:p>
          <a:p>
            <a:pPr lvl="0"/>
            <a:r>
              <a:rPr lang="hr-HR" sz="2200" dirty="0"/>
              <a:t> U zapisniku o pregledu i ocjeni ponuda nema pisanog traga o provjeri računske ispravnosti ponude u slučajevima kada je postojala računska greška (nedostaje naznaka stavaka koje se ispravljaju)</a:t>
            </a:r>
          </a:p>
          <a:p>
            <a:r>
              <a:rPr lang="hr-HR" sz="2400" dirty="0"/>
              <a:t> </a:t>
            </a:r>
            <a:r>
              <a:rPr lang="hr-HR" sz="2200" dirty="0"/>
              <a:t>Nema pisanog traga o izračunu ekonomski najpovoljnije ponude (nedostaje formula li drugi sličan pisani trag izračuna) – izračun mora biti dio zapisnika o pregledu i ocjeni ponuda</a:t>
            </a:r>
          </a:p>
          <a:p>
            <a:r>
              <a:rPr lang="hr-HR" sz="2200" dirty="0"/>
              <a:t>Jamstvo za uredno izvršenje ugovora mora biti na iznos koji je propisan u DoN (sa ili bez PDV-a) i predano unutar roka propisanog u DoN</a:t>
            </a:r>
          </a:p>
          <a:p>
            <a:r>
              <a:rPr lang="hr-HR" sz="2200" dirty="0"/>
              <a:t>Police osiguranja koje su tražene kao uvjet izvršenja ugovora ne obuhvaćaju osigurane slučajeve koji su traženi u DoN ili iste nisu izdane na traženi vremenski period</a:t>
            </a:r>
          </a:p>
          <a:p>
            <a:pPr lvl="0"/>
            <a:r>
              <a:rPr lang="hr-HR" sz="2200" dirty="0"/>
              <a:t> Navod da  je ugovor sufinanciran iz EU fondova – poželjno je navesti povezanost projekta iz EU fondova (isto navesti i u Obavijesti o nadmetanju). Konačno sufinanciranje samog projekta ovisi o rezultatu administrativne kontrole provedenog postupka javne nabave</a:t>
            </a:r>
          </a:p>
          <a:p>
            <a:pPr lvl="0"/>
            <a:r>
              <a:rPr lang="hr-HR" sz="2200" dirty="0"/>
              <a:t>Police osiguranja od odgovornosti je uvjet ekonomske i financijske sposobnosti</a:t>
            </a:r>
          </a:p>
          <a:p>
            <a:pPr lvl="0"/>
            <a:r>
              <a:rPr lang="hr-HR" sz="2200" dirty="0"/>
              <a:t>Uvjeti tehničke i stručne sposobnosti strogo propisani – članak 268 ZJN – minimalne razine</a:t>
            </a:r>
          </a:p>
          <a:p>
            <a:pPr lvl="0"/>
            <a:endParaRPr lang="hr-HR" sz="2200" dirty="0"/>
          </a:p>
          <a:p>
            <a:endParaRPr lang="hr-H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3600" b="1" dirty="0"/>
              <a:t/>
            </a:r>
            <a:br>
              <a:rPr lang="hr-HR" sz="3600" b="1" dirty="0"/>
            </a:br>
            <a:r>
              <a:rPr lang="hr-HR" sz="3600" b="1" dirty="0"/>
              <a:t>            Najčešće uočene pogreške prilikom administrativne kontrole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13498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133F791-AFC2-487E-B053-E08F5B285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000" dirty="0"/>
              <a:t>Vodič za javnu nabavu Europske komisije </a:t>
            </a:r>
            <a:br>
              <a:rPr lang="hr-HR" sz="3000" dirty="0"/>
            </a:br>
            <a:r>
              <a:rPr lang="hr-HR" sz="3000" dirty="0"/>
              <a:t>Public procurement guidance for pracititioners, February 2018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3C85BE6B-69E9-42E8-8E4B-F71976CFF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b="1" dirty="0"/>
              <a:t>link</a:t>
            </a:r>
            <a:r>
              <a:rPr lang="hr-HR" dirty="0"/>
              <a:t>: </a:t>
            </a:r>
            <a:r>
              <a:rPr lang="hr-HR" dirty="0">
                <a:hlinkClick r:id="rId2"/>
              </a:rPr>
              <a:t>http://ec.europa.eu/regional_policy/en/information/publications/guidelines/2018/public-procurement-guidance-for-practitioners-2018</a:t>
            </a:r>
            <a:endParaRPr lang="hr-HR" dirty="0"/>
          </a:p>
          <a:p>
            <a:pPr marL="727075" indent="-457200"/>
            <a:r>
              <a:rPr lang="hr-HR" u="sng" dirty="0"/>
              <a:t>loša praksa u postupcima javne nabave i pogreške naručitelja rezultiraju primjenom financijske korekcije</a:t>
            </a:r>
          </a:p>
          <a:p>
            <a:pPr marL="1143000" lvl="1" indent="-457200">
              <a:buFont typeface="Wingdings" panose="05000000000000000000" pitchFamily="2" charset="2"/>
              <a:buChar char="q"/>
            </a:pPr>
            <a:r>
              <a:rPr lang="hr-HR" dirty="0"/>
              <a:t>kriteriji odabira nisu povezani s predmetom nabave (traže se stručnjaci za jednostavnu isporuku robe bez pojašnjenje povezanosti kriterija i njegovog utjecaj na kvalitetu i sposobnost izvršenja ugovora)</a:t>
            </a:r>
          </a:p>
          <a:p>
            <a:pPr marL="1143000" lvl="1" indent="-457200">
              <a:buFont typeface="Wingdings" panose="05000000000000000000" pitchFamily="2" charset="2"/>
              <a:buChar char="q"/>
            </a:pPr>
            <a:r>
              <a:rPr lang="hr-HR" dirty="0"/>
              <a:t>kriteriji odabira su se koristili kao ponderi u ENP (prijašnje iskustvo gospodarskog subjekta – reference o izvršenim ugovorima što je stručna sposobnost sukladno ZJN</a:t>
            </a:r>
          </a:p>
          <a:p>
            <a:pPr marL="1143000" lvl="1" indent="-457200">
              <a:buFont typeface="Wingdings" panose="05000000000000000000" pitchFamily="2" charset="2"/>
              <a:buChar char="q"/>
            </a:pPr>
            <a:r>
              <a:rPr lang="hr-HR" dirty="0"/>
              <a:t>dodatno bodovanje GS koji izjave da neće angažirati podugovaratelje</a:t>
            </a:r>
          </a:p>
          <a:p>
            <a:pPr marL="1143000" lvl="1" indent="-457200">
              <a:buFont typeface="Wingdings" panose="05000000000000000000" pitchFamily="2" charset="2"/>
              <a:buChar char="q"/>
            </a:pPr>
            <a:r>
              <a:rPr lang="hr-HR" dirty="0"/>
              <a:t>prilikom propisivanja roka isporuke kao jednog od pondera u kriteriju ENP nije prikazan raspon bodovanja (1-5 dana=15 bodova; 5-10 dana=10 bodova; 10-15 dana=5 bodova)</a:t>
            </a:r>
          </a:p>
          <a:p>
            <a:pPr marL="1143000" lvl="1" indent="-457200">
              <a:buFont typeface="Wingdings" panose="05000000000000000000" pitchFamily="2" charset="2"/>
              <a:buChar char="q"/>
            </a:pPr>
            <a:r>
              <a:rPr lang="hr-HR" dirty="0"/>
              <a:t>određivanje rokova za dostavu ponuda manjeg trajanja od zakonski propisanih ili se rokovi ne produljuju nakon bitne izmjene DoN</a:t>
            </a:r>
            <a:r>
              <a:rPr lang="hr-HR" dirty="0">
                <a:solidFill>
                  <a:srgbClr val="7030A0"/>
                </a:solidFill>
              </a:rPr>
              <a:t> </a:t>
            </a:r>
          </a:p>
          <a:p>
            <a:pPr marL="1143000" lvl="1" indent="-457200">
              <a:buFont typeface="Wingdings" panose="05000000000000000000" pitchFamily="2" charset="2"/>
              <a:buChar char="q"/>
            </a:pPr>
            <a:r>
              <a:rPr lang="hr-HR" dirty="0"/>
              <a:t>u svrhu izbjegavanja nepravilnosti a time i primjene financijskih korekcija u slučaju sumnje trebali li ili ne objaviti nadmetanje u službenom listu EU, preporuka je objaviti nadmetanje u OJEU</a:t>
            </a:r>
          </a:p>
          <a:p>
            <a:pPr marL="1143000" lvl="1" indent="-457200">
              <a:buFont typeface="Wingdings" panose="05000000000000000000" pitchFamily="2" charset="2"/>
              <a:buChar char="q"/>
            </a:pPr>
            <a:r>
              <a:rPr lang="hr-HR" dirty="0"/>
              <a:t>prilikom pregleda i ocjene ponuda nije dozvoljeno pregovarati s ponuditeljima primjerice o cijeni, roku dovršetka/isporuke, uvjetima plaćanja, materijalima koji se ugrađuju obzirom da se radi o stavkama koje su bile propisane u DoN i pod tim uvjetima je ponuda dana </a:t>
            </a:r>
          </a:p>
          <a:p>
            <a:pPr marL="1143000" lvl="1" indent="-457200">
              <a:buFont typeface="Wingdings" panose="05000000000000000000" pitchFamily="2" charset="2"/>
              <a:buChar char="q"/>
            </a:pPr>
            <a:endParaRPr lang="hr-HR" dirty="0"/>
          </a:p>
          <a:p>
            <a:pPr marL="1143000" lvl="1" indent="-457200">
              <a:buFont typeface="Wingdings" panose="05000000000000000000" pitchFamily="2" charset="2"/>
              <a:buChar char="q"/>
            </a:pPr>
            <a:endParaRPr lang="hr-HR" dirty="0"/>
          </a:p>
          <a:p>
            <a:pPr marL="1143000" lvl="1" indent="-457200">
              <a:buFont typeface="Wingdings" panose="05000000000000000000" pitchFamily="2" charset="2"/>
              <a:buChar char="q"/>
            </a:pPr>
            <a:endParaRPr lang="hr-HR" dirty="0"/>
          </a:p>
          <a:p>
            <a:pPr marL="727075" indent="-457200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70899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5EC09F5C-8B45-45F3-9521-409E7CF2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000" dirty="0"/>
              <a:t>Vodič za javnu nabavu Europske komisije </a:t>
            </a:r>
            <a:br>
              <a:rPr lang="hr-HR" sz="3000" dirty="0"/>
            </a:br>
            <a:r>
              <a:rPr lang="hr-HR" sz="3000" dirty="0"/>
              <a:t>Public procurement guidance for pracititioners, February 2018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A374AAE2-7F57-4B9C-9F35-BB06C6A8C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u="sng" dirty="0"/>
          </a:p>
          <a:p>
            <a:r>
              <a:rPr lang="hr-HR" u="sng" dirty="0"/>
              <a:t>samoprocjena</a:t>
            </a:r>
            <a:r>
              <a:rPr lang="hr-HR" dirty="0"/>
              <a:t> (kontrolna lista za pomoć korisnicima) str. 127 vodiča i kontrolna lista izrađena sukladno odredbama pravilnika na Internet stranicama APPRRR</a:t>
            </a:r>
          </a:p>
          <a:p>
            <a:endParaRPr lang="hr-HR" dirty="0"/>
          </a:p>
          <a:p>
            <a:r>
              <a:rPr lang="hr-HR" dirty="0"/>
              <a:t>neosnovana presumpcija korisnika da se izmjene ugovora o javnoj nabavi mogu jednostavno realizirati primjerice primjenom pregovaračkog postupka za dodatne (VTR) radove/dodatne isporuke robe što u praksi predstavlja najčešću pogrešku ozbiljne prirode. Navedena situacija zahtjeva provođenje novog postupka javne nabave a ne aneksiranje postojećeg ugovora ili neosnovanog korištenja pregovaračkog postupka  </a:t>
            </a:r>
          </a:p>
          <a:p>
            <a:endParaRPr lang="hr-HR" dirty="0"/>
          </a:p>
          <a:p>
            <a:endParaRPr lang="hr-HR" dirty="0"/>
          </a:p>
          <a:p>
            <a:pPr marL="727075" indent="-457200">
              <a:buFont typeface="Wingdings" panose="05000000000000000000" pitchFamily="2" charset="2"/>
              <a:buChar char="q"/>
            </a:pPr>
            <a:endParaRPr lang="hr-HR" dirty="0"/>
          </a:p>
          <a:p>
            <a:pPr marL="727075" indent="-457200">
              <a:buFont typeface="Wingdings" panose="05000000000000000000" pitchFamily="2" charset="2"/>
              <a:buChar char="q"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2289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66AFD1C-6AB6-4143-9F91-AB11F3340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3900" b="1" dirty="0"/>
              <a:t/>
            </a:r>
            <a:br>
              <a:rPr lang="hr-HR" sz="3900" b="1" dirty="0"/>
            </a:br>
            <a:r>
              <a:rPr lang="hr-HR" sz="3900" b="1" dirty="0"/>
              <a:t>Najčešće uočene pogreške prilikom administrativne kontrole – primjeri prakse DKOM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xmlns="" id="{F65FF92C-CF31-4C29-A177-0F44CAED4D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994296"/>
              </p:ext>
            </p:extLst>
          </p:nvPr>
        </p:nvGraphicFramePr>
        <p:xfrm>
          <a:off x="0" y="1268412"/>
          <a:ext cx="12192000" cy="47411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44417">
                  <a:extLst>
                    <a:ext uri="{9D8B030D-6E8A-4147-A177-3AD203B41FA5}">
                      <a16:colId xmlns:a16="http://schemas.microsoft.com/office/drawing/2014/main" xmlns="" val="2057531282"/>
                    </a:ext>
                  </a:extLst>
                </a:gridCol>
                <a:gridCol w="2279374">
                  <a:extLst>
                    <a:ext uri="{9D8B030D-6E8A-4147-A177-3AD203B41FA5}">
                      <a16:colId xmlns:a16="http://schemas.microsoft.com/office/drawing/2014/main" xmlns="" val="3238856138"/>
                    </a:ext>
                  </a:extLst>
                </a:gridCol>
                <a:gridCol w="7368209">
                  <a:extLst>
                    <a:ext uri="{9D8B030D-6E8A-4147-A177-3AD203B41FA5}">
                      <a16:colId xmlns:a16="http://schemas.microsoft.com/office/drawing/2014/main" xmlns="" val="864923206"/>
                    </a:ext>
                  </a:extLst>
                </a:gridCol>
              </a:tblGrid>
              <a:tr h="414004">
                <a:tc>
                  <a:txBody>
                    <a:bodyPr/>
                    <a:lstStyle/>
                    <a:p>
                      <a:r>
                        <a:rPr lang="hr-HR" dirty="0"/>
                        <a:t>Klasa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Datum rješenja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Predmet rješenja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727993"/>
                  </a:ext>
                </a:extLst>
              </a:tr>
              <a:tr h="414004">
                <a:tc>
                  <a:txBody>
                    <a:bodyPr/>
                    <a:lstStyle/>
                    <a:p>
                      <a:r>
                        <a:rPr lang="hr-HR" dirty="0"/>
                        <a:t>UP/II-034-02/17-01/678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16.11.2017.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Izmjena troškovnika (količina) tijekom pregleda i ocjene ponuda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3899138"/>
                  </a:ext>
                </a:extLst>
              </a:tr>
              <a:tr h="714582">
                <a:tc>
                  <a:txBody>
                    <a:bodyPr/>
                    <a:lstStyle/>
                    <a:p>
                      <a:r>
                        <a:rPr lang="hr-HR" dirty="0"/>
                        <a:t>UP/II-034-02/13-01/1917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20.12.2013.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Određivanja količine predmeta nabave, rubrike za upis jednakovrijednosti, rokovi plaćanja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7177340"/>
                  </a:ext>
                </a:extLst>
              </a:tr>
              <a:tr h="4140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UP/II-034-02/17-01/326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14.06.2017.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Specifikacija proizvođača, katalozi, norme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452473"/>
                  </a:ext>
                </a:extLst>
              </a:tr>
              <a:tr h="414004">
                <a:tc>
                  <a:txBody>
                    <a:bodyPr/>
                    <a:lstStyle/>
                    <a:p>
                      <a:r>
                        <a:rPr lang="hr-HR" dirty="0"/>
                        <a:t>UP/II -034-02/17-01/599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12.10.2017.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Tehnička specifikacija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5807073"/>
                  </a:ext>
                </a:extLst>
              </a:tr>
              <a:tr h="414004">
                <a:tc>
                  <a:txBody>
                    <a:bodyPr/>
                    <a:lstStyle/>
                    <a:p>
                      <a:r>
                        <a:rPr lang="hr-HR" dirty="0"/>
                        <a:t>UP/II-034-02/18-01/91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28.02.2018.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Što je isto ili slično predmetu nabave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2408703"/>
                  </a:ext>
                </a:extLst>
              </a:tr>
              <a:tr h="714582">
                <a:tc>
                  <a:txBody>
                    <a:bodyPr/>
                    <a:lstStyle/>
                    <a:p>
                      <a:r>
                        <a:rPr lang="hr-HR" dirty="0"/>
                        <a:t>UP/II-034-02/17-01/323</a:t>
                      </a:r>
                    </a:p>
                    <a:p>
                      <a:r>
                        <a:rPr lang="hr-HR" dirty="0"/>
                        <a:t>UP/II-034-02/16-01/747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6.06.2017.</a:t>
                      </a:r>
                    </a:p>
                    <a:p>
                      <a:r>
                        <a:rPr lang="hr-HR" dirty="0"/>
                        <a:t>3.10.2016.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Registracija za točno određenu djelatnost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0393381"/>
                  </a:ext>
                </a:extLst>
              </a:tr>
              <a:tr h="4140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UP/II-034-02/17-01/354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13.07.2017.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Norme nisu uvjet tehničke i stručne sposobnosti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3660481"/>
                  </a:ext>
                </a:extLst>
              </a:tr>
              <a:tr h="414004">
                <a:tc>
                  <a:txBody>
                    <a:bodyPr/>
                    <a:lstStyle/>
                    <a:p>
                      <a:r>
                        <a:rPr lang="hr-HR" dirty="0"/>
                        <a:t>UP/II-034-02/17-01/117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4.04.2017.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Uvjeti tehničke i stručne sposobnosti, reference stručnjaka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0831826"/>
                  </a:ext>
                </a:extLst>
              </a:tr>
              <a:tr h="414004">
                <a:tc>
                  <a:txBody>
                    <a:bodyPr/>
                    <a:lstStyle/>
                    <a:p>
                      <a:r>
                        <a:rPr lang="hr-HR" dirty="0"/>
                        <a:t>UP/II-034-02/16-01/740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6.10.2016.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Tehnička i stručna sposobnost kao uvjet sposobnosti i kriterij ENP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8950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1021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708" y="782594"/>
            <a:ext cx="8613500" cy="387179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Zaključne napomene……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hr-HR" dirty="0"/>
          </a:p>
          <a:p>
            <a:pPr lvl="0"/>
            <a:r>
              <a:rPr lang="hr-HR" dirty="0"/>
              <a:t> Dokumentaciju izrađivati sukladno važećim propisima koji uređuju područje javne nabave</a:t>
            </a:r>
          </a:p>
          <a:p>
            <a:pPr lvl="0"/>
            <a:r>
              <a:rPr lang="hr-HR" dirty="0"/>
              <a:t>Ne koristiti predloške dokumentacije izrađene sukladno nevažećem ZJN ili dokumentacije iz drugih projekata ili drugih ESI fondova - svako nadmetanje je </a:t>
            </a:r>
            <a:r>
              <a:rPr lang="hr-HR" u="sng" dirty="0"/>
              <a:t>zaseban</a:t>
            </a:r>
            <a:r>
              <a:rPr lang="hr-HR" dirty="0"/>
              <a:t> postupak javne nabave</a:t>
            </a:r>
          </a:p>
          <a:p>
            <a:pPr lvl="0"/>
            <a:r>
              <a:rPr lang="hr-HR" dirty="0"/>
              <a:t> Kontrolni mehanizmi koje provodi APPRRR nisu kontrolni mehanizmi u smislu propisa koji uređuju područje javne nabave (žalbeni postupak, nadzorne aktivnosti Ministarstva gospodarstva)</a:t>
            </a:r>
          </a:p>
          <a:p>
            <a:pPr lvl="0"/>
            <a:r>
              <a:rPr lang="hr-HR" dirty="0"/>
              <a:t> APRRR ima ovlast uskratiti sufinanciranje projekata za koje utvrdi da postoje pogreške ili nepravilnosti ili primijeniti financijsku korekciju</a:t>
            </a:r>
          </a:p>
          <a:p>
            <a:pPr lvl="0"/>
            <a:r>
              <a:rPr lang="hr-HR" dirty="0"/>
              <a:t>Odsutnost žalbe u postupku javne nabave ne znači da je postupak pravilno proveden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2973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0508" y="626076"/>
            <a:ext cx="8308700" cy="428284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Javna nabava u EPFRR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532973" cy="477727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hr-HR" dirty="0"/>
          </a:p>
          <a:p>
            <a:pPr lvl="0"/>
            <a:r>
              <a:rPr lang="hr-HR" dirty="0"/>
              <a:t> Pri korištenju ESI fondova </a:t>
            </a:r>
            <a:r>
              <a:rPr lang="hr-HR" b="1" u="sng" dirty="0"/>
              <a:t>važno</a:t>
            </a:r>
            <a:r>
              <a:rPr lang="hr-HR" dirty="0"/>
              <a:t> je osigurati primjenu pravila iz područja javne nabave</a:t>
            </a:r>
          </a:p>
          <a:p>
            <a:pPr lvl="0"/>
            <a:r>
              <a:rPr lang="hr-HR" dirty="0"/>
              <a:t> Temeljna načela: sloboda kretanja roba, sloboda poslovnog nastana i sloboda pružanja usluga, tržišno natjecanje, jednaki tretman, zabrana diskriminacije, uzajamno priznavanje, razmjernost, transparentnost</a:t>
            </a:r>
          </a:p>
          <a:p>
            <a:pPr lvl="0"/>
            <a:r>
              <a:rPr lang="hr-HR" dirty="0"/>
              <a:t>Za uspješnu javnu nabavu potreban je spoj tehničkog znanja o posebnim radovima, robi ili uslugama koji se dobavljaju i temeljnog poznavanja pravila i postupaka koje je potrebno primijeniti (Europski revizorski sud – Tematsko izvješće br. 17/2016)</a:t>
            </a:r>
          </a:p>
          <a:p>
            <a:pPr lvl="0"/>
            <a:r>
              <a:rPr lang="hr-HR" dirty="0"/>
              <a:t> U pripremi i provedbi postupka javne nabave korisnik (naručitelj) mora osigurati primjenu pravila javne nabave.</a:t>
            </a:r>
          </a:p>
          <a:p>
            <a:pPr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309587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3089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0950" y="724930"/>
            <a:ext cx="8778257" cy="329430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Javna nabava EU fondovi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030465" cy="477727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sz="3100" b="1" dirty="0"/>
              <a:t>Europski revizorski sud – Tematsko izvješće broj 17/2016</a:t>
            </a:r>
          </a:p>
          <a:p>
            <a:pPr>
              <a:buNone/>
            </a:pPr>
            <a:endParaRPr lang="hr-HR" sz="3100" dirty="0"/>
          </a:p>
          <a:p>
            <a:pPr lvl="0"/>
            <a:r>
              <a:rPr lang="hr-HR" dirty="0"/>
              <a:t> značajne nepravilnosti/pogreške prilikom korištenja EU fondova u postupcima javne nabave</a:t>
            </a:r>
          </a:p>
          <a:p>
            <a:pPr lvl="0">
              <a:buNone/>
            </a:pPr>
            <a:endParaRPr lang="hr-HR" dirty="0"/>
          </a:p>
          <a:p>
            <a:pPr lvl="0"/>
            <a:r>
              <a:rPr lang="hr-HR" dirty="0"/>
              <a:t> opažanja su pokazala veliku upotrebu okvirnih sporazuma što pridonosi smanjenju tržišnog natjecanja dok je cilj isto omogućiti kao i omogućiti srednjim i malim poduzetnicima sudjelovanje (paziti na propisivanje uvjeta sposobnosti u dokumentacijama –minimalne razine)</a:t>
            </a:r>
          </a:p>
          <a:p>
            <a:pPr lvl="0"/>
            <a:r>
              <a:rPr lang="hr-HR" dirty="0"/>
              <a:t>razdvajanje nadmetanja na grupe pridonosi otvaranju mogućnosti za više gospodarskih subjekata koji se mogu nadmetati za pojedinu grupu predmeta nabave</a:t>
            </a:r>
          </a:p>
          <a:p>
            <a:pPr lvl="0">
              <a:buNone/>
            </a:pPr>
            <a:endParaRPr lang="hr-HR" dirty="0"/>
          </a:p>
          <a:p>
            <a:pPr lvl="0"/>
            <a:r>
              <a:rPr lang="hr-HR" dirty="0"/>
              <a:t> primjer: u periodu od 1.01. do 30.04.2015 OLAF zaprimio 503 prijava nepravilnosti od koji je se 20 odnosilo na postupke javne nabave</a:t>
            </a:r>
          </a:p>
          <a:p>
            <a:pPr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99382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6324" y="675502"/>
            <a:ext cx="8522884" cy="378857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Javna nabava u EPFRR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425881" cy="477727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u="sng" dirty="0"/>
              <a:t>Posljedice u slučaju pogrešaka i nepravilnosti učinjenih tijekom postupka javne nabave:</a:t>
            </a:r>
          </a:p>
          <a:p>
            <a:pPr lvl="0"/>
            <a:r>
              <a:rPr lang="hr-HR" dirty="0"/>
              <a:t> neprihvatljivost troškova </a:t>
            </a:r>
          </a:p>
          <a:p>
            <a:pPr lvl="0"/>
            <a:r>
              <a:rPr lang="hr-HR" dirty="0"/>
              <a:t> odbijanje Zahtjeva za potporu ili Zahtjeva za isplatu iz razloga neprihvatljivosti dokumentacije iz provedenog postupka javne nabave (pogreške/nepravilnosti se ne mogu ispraviti ili obrazložiti)</a:t>
            </a:r>
          </a:p>
          <a:p>
            <a:r>
              <a:rPr lang="hr-HR" dirty="0"/>
              <a:t> primjena financijskih korekcija  (pogreške/nepravilnosti se djelomično mogu ispraviti ili obrazložiti) osim u slučajevima pogrešaka kada je financijska korekcija određena u 100% iznosu (sukob interesa, pogrešan odabir vrste postupka javne nabave)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u="sng" dirty="0"/>
              <a:t>Pozornost obratiti na sljedeće!</a:t>
            </a:r>
          </a:p>
          <a:p>
            <a:pPr lvl="0"/>
            <a:r>
              <a:rPr lang="hr-HR" dirty="0"/>
              <a:t> priprema javnog nadmetanja (izrada dokumentacije o nabavi i specifikacija po potrebi uz pomoć stručne osobe ovisno o predmetu nabave)</a:t>
            </a:r>
          </a:p>
          <a:p>
            <a:pPr lvl="0"/>
            <a:r>
              <a:rPr lang="hr-HR" dirty="0"/>
              <a:t> objava nadmetanja </a:t>
            </a:r>
          </a:p>
          <a:p>
            <a:pPr lvl="0"/>
            <a:r>
              <a:rPr lang="hr-HR" dirty="0"/>
              <a:t> pregled i ocjenu ponuda izvršiti sukladno propisanim uvjetima iz dokumentacije o nabavi</a:t>
            </a:r>
          </a:p>
          <a:p>
            <a:pPr lvl="0"/>
            <a:r>
              <a:rPr lang="hr-HR" dirty="0"/>
              <a:t> prilikom izvršenja ugovora voditi računa da se ugovor izvršava sukladno odabranoj ponudi i uvjetima iz dokumentacije o nadmetanju kao i ugovoru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89156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292" y="832022"/>
            <a:ext cx="10532916" cy="222338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Priprema provedbe postupka javne nabave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112843" cy="4777274"/>
          </a:xfrm>
        </p:spPr>
        <p:txBody>
          <a:bodyPr>
            <a:normAutofit/>
          </a:bodyPr>
          <a:lstStyle/>
          <a:p>
            <a:endParaRPr lang="hr-HR" dirty="0"/>
          </a:p>
          <a:p>
            <a:pPr lvl="0"/>
            <a:r>
              <a:rPr lang="hr-HR" dirty="0"/>
              <a:t> postupak javne nabave za nabavu roba, radova i usluga provodi se prema propisima koji reguliraju područje javne nabave</a:t>
            </a:r>
          </a:p>
          <a:p>
            <a:pPr lvl="2"/>
            <a:r>
              <a:rPr lang="hr-HR" dirty="0"/>
              <a:t>Zakon o javnoj nabavi (NN 120/2016) (ZJN)</a:t>
            </a:r>
          </a:p>
          <a:p>
            <a:pPr lvl="2"/>
            <a:r>
              <a:rPr lang="hr-HR" dirty="0"/>
              <a:t>Pravilnik o dokumentaciji o nabavi te ponudi u postupcima javne nabave (NN 56/2017) (Pravilnik)</a:t>
            </a:r>
          </a:p>
          <a:p>
            <a:pPr lvl="2"/>
            <a:r>
              <a:rPr lang="hr-HR" b="1" dirty="0"/>
              <a:t> </a:t>
            </a:r>
            <a:r>
              <a:rPr lang="hr-HR" dirty="0"/>
              <a:t>Pravilnik o planu nabave, registru ugovora, prethodnom savjetovanju i analizi tržišta u javnoj nabavi (NN 101/2017)</a:t>
            </a:r>
          </a:p>
          <a:p>
            <a:pPr lvl="2"/>
            <a:r>
              <a:rPr lang="hr-HR" dirty="0"/>
              <a:t>Pravilnik o elektroničkoj žalbi u javnoj nabavi (NN 101/2017)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KORISNIK – Naručitelj sukladno ZJN</a:t>
            </a:r>
          </a:p>
          <a:p>
            <a:pPr>
              <a:buNone/>
            </a:pPr>
            <a:r>
              <a:rPr lang="hr-HR" dirty="0"/>
              <a:t>AGENCIJA (APPRRR) – administrativna kontrola postupka javne nabave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01555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9399" y="199293"/>
            <a:ext cx="9099531" cy="843344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/>
              <a:t>Priprema provedbe postupka javne nabave - </a:t>
            </a:r>
            <a:r>
              <a:rPr lang="hr-HR" sz="3300" dirty="0"/>
              <a:t>tijek postupka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hr-HR" dirty="0"/>
          </a:p>
          <a:p>
            <a:pPr lvl="0"/>
            <a:r>
              <a:rPr lang="hr-HR" dirty="0"/>
              <a:t> Objava poziva na nadmetanje (Obavijest o nadmetanju) EOJN, OJEU</a:t>
            </a:r>
          </a:p>
          <a:p>
            <a:pPr lvl="0"/>
            <a:r>
              <a:rPr lang="hr-HR" dirty="0"/>
              <a:t> Zaprimanje ponuda unutar roka za dostavu ponuda</a:t>
            </a:r>
          </a:p>
          <a:p>
            <a:pPr lvl="0"/>
            <a:r>
              <a:rPr lang="hr-HR" dirty="0"/>
              <a:t> Javno otvaranje ponuda</a:t>
            </a:r>
          </a:p>
          <a:p>
            <a:pPr lvl="0"/>
            <a:r>
              <a:rPr lang="hr-HR" dirty="0"/>
              <a:t> Pregled i ocjena ponuda</a:t>
            </a:r>
          </a:p>
          <a:p>
            <a:pPr lvl="0"/>
            <a:r>
              <a:rPr lang="hr-HR" dirty="0"/>
              <a:t> Odluka o odabiru</a:t>
            </a:r>
          </a:p>
          <a:p>
            <a:pPr lvl="0"/>
            <a:r>
              <a:rPr lang="hr-HR" dirty="0"/>
              <a:t> Rok mirovanja (15 dana)</a:t>
            </a:r>
          </a:p>
          <a:p>
            <a:pPr lvl="0"/>
            <a:r>
              <a:rPr lang="hr-HR" dirty="0"/>
              <a:t> Ugovor o javnoj nabavi (paziti na uvjete propisane u DoN za dokaze koji se dostavljaju po potpisu ugovora-posebni uvjeti vezani uz izvršenje ugovora i slično)</a:t>
            </a:r>
          </a:p>
          <a:p>
            <a:pPr lvl="0"/>
            <a:r>
              <a:rPr lang="hr-HR" dirty="0"/>
              <a:t> Objava sklopljenog ugovora</a:t>
            </a:r>
          </a:p>
          <a:p>
            <a:pPr lvl="0"/>
            <a:r>
              <a:rPr lang="hr-HR" dirty="0"/>
              <a:t> Dostava cjelokupne dokumentacije u APPRRR (</a:t>
            </a:r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8 mjeseci</a:t>
            </a:r>
            <a:r>
              <a:rPr lang="hr-HR" dirty="0"/>
              <a:t>) od dana potpisa Ugovora o financiranju</a:t>
            </a:r>
          </a:p>
        </p:txBody>
      </p:sp>
    </p:spTree>
    <p:extLst>
      <p:ext uri="{BB962C8B-B14F-4D97-AF65-F5344CB8AC3E}">
        <p14:creationId xmlns:p14="http://schemas.microsoft.com/office/powerpoint/2010/main" val="1387067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1708" y="1005016"/>
            <a:ext cx="10137499" cy="263947"/>
          </a:xfrm>
        </p:spPr>
        <p:txBody>
          <a:bodyPr>
            <a:normAutofit fontScale="90000"/>
          </a:bodyPr>
          <a:lstStyle/>
          <a:p>
            <a:r>
              <a:rPr lang="hr-HR" sz="3100" b="1" dirty="0"/>
              <a:t>Priprema provedbe postupka javne nabave</a:t>
            </a:r>
            <a:r>
              <a:rPr lang="hr-HR" sz="3100" dirty="0"/>
              <a:t/>
            </a:r>
            <a:br>
              <a:rPr lang="hr-HR" sz="3100" dirty="0"/>
            </a:br>
            <a:r>
              <a:rPr lang="hr-HR" sz="3100" b="1" dirty="0"/>
              <a:t>administrativna kontrola postupka javne nabave – faze </a:t>
            </a:r>
            <a:r>
              <a:rPr lang="hr-HR" dirty="0"/>
              <a:t/>
            </a:r>
            <a:br>
              <a:rPr lang="hr-HR" dirty="0"/>
            </a:br>
            <a:r>
              <a:rPr lang="hr-HR" b="1" dirty="0"/>
              <a:t> 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endParaRPr lang="hr-HR" dirty="0"/>
          </a:p>
          <a:p>
            <a:pPr lvl="0">
              <a:buNone/>
            </a:pPr>
            <a:r>
              <a:rPr lang="hr-HR" u="sng" dirty="0"/>
              <a:t>1) ex post faza: cjelokupna dokumentacije iz provedenog postupka javne nabave</a:t>
            </a:r>
            <a:endParaRPr lang="hr-HR" dirty="0"/>
          </a:p>
          <a:p>
            <a:pPr lvl="2"/>
            <a:r>
              <a:rPr lang="hr-HR" dirty="0"/>
              <a:t>obveza korisnika (rok od </a:t>
            </a:r>
            <a:r>
              <a:rPr lang="hr-HR" b="1" dirty="0">
                <a:solidFill>
                  <a:schemeClr val="accent6"/>
                </a:solidFill>
              </a:rPr>
              <a:t>8 mjeseci </a:t>
            </a:r>
            <a:r>
              <a:rPr lang="hr-HR" dirty="0"/>
              <a:t>od dana sklapanja ugovora o financiranju)</a:t>
            </a:r>
          </a:p>
          <a:p>
            <a:pPr lvl="2"/>
            <a:r>
              <a:rPr lang="hr-HR" dirty="0"/>
              <a:t>dostavlja se u elektronskom obliku </a:t>
            </a:r>
            <a:r>
              <a:rPr lang="hr-HR" u="sng" dirty="0"/>
              <a:t>na CD/DVD </a:t>
            </a:r>
            <a:r>
              <a:rPr lang="hr-HR" dirty="0"/>
              <a:t>u APPRRR </a:t>
            </a:r>
            <a:r>
              <a:rPr lang="hr-HR" u="sng" dirty="0"/>
              <a:t>Službi za javnu nabavu </a:t>
            </a:r>
            <a:r>
              <a:rPr lang="hr-HR" dirty="0"/>
              <a:t>preporučenom poštom ili neposredno</a:t>
            </a:r>
          </a:p>
          <a:p>
            <a:pPr lvl="2"/>
            <a:r>
              <a:rPr lang="hr-HR" dirty="0"/>
              <a:t>popis dokumentacije naveden je u natječaju (nije konačan! Isti ovisi o konkretnim okolnostima i konkretnom postupku javne nabave)</a:t>
            </a:r>
          </a:p>
          <a:p>
            <a:pPr lvl="2"/>
            <a:endParaRPr lang="hr-HR" dirty="0"/>
          </a:p>
          <a:p>
            <a:pPr lvl="0">
              <a:buNone/>
            </a:pPr>
            <a:r>
              <a:rPr lang="hr-HR" u="sng" dirty="0"/>
              <a:t>2) kontrola dokumentacije prilikom podnošenja Zahtjeva za isplatu</a:t>
            </a:r>
            <a:endParaRPr lang="hr-HR" dirty="0"/>
          </a:p>
          <a:p>
            <a:pPr lvl="2"/>
            <a:r>
              <a:rPr lang="hr-HR" dirty="0"/>
              <a:t>obveza korisnika dostaviti dokumentaciju koja s odnosi na provedbu, odnosno izvršenje ugovora, eventualne anekse ugovoru i slično</a:t>
            </a:r>
          </a:p>
          <a:p>
            <a:pPr lvl="2"/>
            <a:r>
              <a:rPr lang="hr-HR" dirty="0"/>
              <a:t>dostavlja se u elektronskom obliku na CD/DVD Službi za javnu nabavu</a:t>
            </a:r>
          </a:p>
          <a:p>
            <a:pPr lvl="2"/>
            <a:endParaRPr lang="hr-HR" dirty="0"/>
          </a:p>
          <a:p>
            <a:pPr lvl="2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71450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859207" cy="1268963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/>
              <a:t/>
            </a:r>
            <a:br>
              <a:rPr lang="hr-HR" b="1" dirty="0"/>
            </a:br>
            <a:r>
              <a:rPr lang="hr-HR" b="1" dirty="0"/>
              <a:t>Priprema provedbe postupka javne nabave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3"/>
            <a:ext cx="11722443" cy="4777274"/>
          </a:xfrm>
        </p:spPr>
        <p:txBody>
          <a:bodyPr>
            <a:normAutofit lnSpcReduction="10000"/>
          </a:bodyPr>
          <a:lstStyle/>
          <a:p>
            <a:pPr lvl="0"/>
            <a:endParaRPr lang="hr-HR" b="1" dirty="0"/>
          </a:p>
          <a:p>
            <a:pPr lvl="0">
              <a:buNone/>
            </a:pPr>
            <a:r>
              <a:rPr lang="hr-HR" b="1" dirty="0"/>
              <a:t>1) PRETHODNA ANALIZA TRŽIŠTA</a:t>
            </a:r>
            <a:endParaRPr lang="hr-HR" dirty="0"/>
          </a:p>
          <a:p>
            <a:pPr lvl="1"/>
            <a:r>
              <a:rPr lang="hr-HR" dirty="0"/>
              <a:t>prije pokretanja postupka javne nabave provodi se prethodna analiza tržišta (čl. </a:t>
            </a:r>
            <a:r>
              <a:rPr lang="hr-HR" dirty="0" smtClean="0"/>
              <a:t>198 </a:t>
            </a:r>
            <a:r>
              <a:rPr lang="hr-HR" dirty="0"/>
              <a:t>ZJN) – </a:t>
            </a:r>
            <a:r>
              <a:rPr lang="hr-HR" u="sng" dirty="0" smtClean="0">
                <a:solidFill>
                  <a:schemeClr val="accent6">
                    <a:lumMod val="75000"/>
                  </a:schemeClr>
                </a:solidFill>
              </a:rPr>
              <a:t>obvezno </a:t>
            </a:r>
            <a:r>
              <a:rPr lang="hr-HR" dirty="0" smtClean="0"/>
              <a:t>prethodno </a:t>
            </a:r>
            <a:r>
              <a:rPr lang="hr-HR" dirty="0"/>
              <a:t>savjetovanje </a:t>
            </a:r>
            <a:r>
              <a:rPr lang="hr-HR" dirty="0"/>
              <a:t>za nabavu </a:t>
            </a:r>
            <a:r>
              <a:rPr lang="hr-HR" u="sng" dirty="0">
                <a:solidFill>
                  <a:schemeClr val="accent6">
                    <a:lumMod val="75000"/>
                  </a:schemeClr>
                </a:solidFill>
              </a:rPr>
              <a:t>radova</a:t>
            </a:r>
          </a:p>
          <a:p>
            <a:pPr lvl="1"/>
            <a:r>
              <a:rPr lang="hr-HR" dirty="0"/>
              <a:t>korisnik je obvezan opis predmeta nabave, tehničke specifikacije, kriterije za odabir gospodarskog subjekta i kriterije za odabir ponude kao i posebne uvjete za izvršenje staviti na prethodno savjetovanje u trajanju od najmanje 5 dana – modul u EOJN je aktivan od prosinca 2017!</a:t>
            </a:r>
          </a:p>
          <a:p>
            <a:pPr lvl="1"/>
            <a:r>
              <a:rPr lang="hr-HR" dirty="0"/>
              <a:t>po proteku roka od 5 dana sastavlja se </a:t>
            </a:r>
            <a:r>
              <a:rPr lang="hr-HR" u="sng" dirty="0">
                <a:solidFill>
                  <a:schemeClr val="accent6">
                    <a:lumMod val="75000"/>
                  </a:schemeClr>
                </a:solidFill>
              </a:rPr>
              <a:t>izvješće</a:t>
            </a:r>
            <a:r>
              <a:rPr lang="hr-HR" dirty="0"/>
              <a:t> o prihvaćenim i neprihvaćenim primjedbama i prijedlozima </a:t>
            </a:r>
          </a:p>
          <a:p>
            <a:pPr lvl="1"/>
            <a:r>
              <a:rPr lang="hr-HR" dirty="0"/>
              <a:t>u slučaju značajnih izmjena </a:t>
            </a:r>
            <a:r>
              <a:rPr lang="hr-HR" u="sng" dirty="0"/>
              <a:t>ponavlja</a:t>
            </a:r>
            <a:r>
              <a:rPr lang="hr-HR" dirty="0"/>
              <a:t> se postupak prethodnog savjetovanja (čl. 9. Pravilnika o planu nabave, registru ugovora, prethodnom savjetovanju i analizi tržišta u javnoj nabavi (NN 101/2017))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63533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CBDAA3F-BBDF-43FD-83BC-27546F6E2E93}" vid="{94E7C4AF-47E5-4DB5-A1E2-01D0C4137E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EC9F13D60F147B6D7A4CBC816A3BE" ma:contentTypeVersion="1" ma:contentTypeDescription="Create a new document." ma:contentTypeScope="" ma:versionID="7447920a411d11f81fe2edf558d2926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4B43F7B6-0FB5-45A1-9D43-D573734F87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7DE3ED-E1CE-4EBA-B430-9C32EE840057}">
  <ds:schemaRefs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5A2D560-AB17-420E-9AF0-AD46CD7F5D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75F0F1B4-BAEA-42F2-BAE9-3F807764381E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apprrr_ppt_GREEN2</Template>
  <TotalTime>410</TotalTime>
  <Words>3560</Words>
  <Application>Microsoft Office PowerPoint</Application>
  <PresentationFormat>Widescreen</PresentationFormat>
  <Paragraphs>296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Open Sans Light</vt:lpstr>
      <vt:lpstr>Arial</vt:lpstr>
      <vt:lpstr>Calibri</vt:lpstr>
      <vt:lpstr>Calibri Light</vt:lpstr>
      <vt:lpstr>Wingdings</vt:lpstr>
      <vt:lpstr>Office Theme</vt:lpstr>
      <vt:lpstr>         Priprema i provedba postupaka javne nabave u sklopu projekata financiranih iz Mjere 7  </vt:lpstr>
      <vt:lpstr>SADRŽAJ </vt:lpstr>
      <vt:lpstr>Javna nabava u EPFRR </vt:lpstr>
      <vt:lpstr>Javna nabava EU fondovi </vt:lpstr>
      <vt:lpstr>Javna nabava u EPFRR </vt:lpstr>
      <vt:lpstr>Priprema provedbe postupka javne nabave </vt:lpstr>
      <vt:lpstr>Priprema provedbe postupka javne nabave - tijek postupka</vt:lpstr>
      <vt:lpstr>Priprema provedbe postupka javne nabave administrativna kontrola postupka javne nabave – faze    </vt:lpstr>
      <vt:lpstr> Priprema provedbe postupka javne nabave </vt:lpstr>
      <vt:lpstr>Priprema dokumentacije o nabavi </vt:lpstr>
      <vt:lpstr>Priprema dokumentacije o nabavi Podaci o predmetu nabave </vt:lpstr>
      <vt:lpstr>Priprema dokumentacije o nabavi vrste kriterija (isključenje, sposobnost, odabir)</vt:lpstr>
      <vt:lpstr>Priprema dokumentacije o nabavi Osnove za isključenje </vt:lpstr>
      <vt:lpstr>Priprema dokumentacije o nabavi Osnove za isključenje   </vt:lpstr>
      <vt:lpstr>Priprema dokumentacije o nabavi Kriterij za odabir gospodarskog subjekta (uvjeti sposobnosti) </vt:lpstr>
      <vt:lpstr>Priprema dokumentacije o nabavi Kriterij za odabir gospodarskog subjekta (uvjeti sposobnosti) </vt:lpstr>
      <vt:lpstr>Priprema dokumentacije o nabavi Kriterij za odabir gospodarskog subjekta (uvjeti sposobnosti) </vt:lpstr>
      <vt:lpstr> Priprema dokumentacije o nabavi Kriterij za odabir gospodarskog subjekta (uvjeti sposobnosti) </vt:lpstr>
      <vt:lpstr>Priprema dokumentacije o nabavi Europska jedinstvena dokumentacija o nabavi (ESPD) </vt:lpstr>
      <vt:lpstr>Priprema dokumentacije o nabavi Ostale odredbe </vt:lpstr>
      <vt:lpstr>Priprema dokumentacije o nabavi Ostale odredbe</vt:lpstr>
      <vt:lpstr>Ex- post kontrola dokumentacije iz provedenog postupka javne nabave </vt:lpstr>
      <vt:lpstr>Rezultati provjere dokumentacije iz provedenog postupka javne nabave   </vt:lpstr>
      <vt:lpstr>Najčešće uočene pogreške prilikom administrativne kontrole </vt:lpstr>
      <vt:lpstr>             Najčešće uočene pogreške prilikom administrativne kontrole </vt:lpstr>
      <vt:lpstr>Vodič za javnu nabavu Europske komisije  Public procurement guidance for pracititioners, February 2018</vt:lpstr>
      <vt:lpstr>Vodič za javnu nabavu Europske komisije  Public procurement guidance for pracititioners, February 2018</vt:lpstr>
      <vt:lpstr> Najčešće uočene pogreške prilikom administrativne kontrole – primjeri prakse DKOM </vt:lpstr>
      <vt:lpstr>Zaključne napomene…… </vt:lpstr>
      <vt:lpstr>PowerPoint Presentation</vt:lpstr>
    </vt:vector>
  </TitlesOfParts>
  <Company>APPRRR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Božana Bešlić</dc:creator>
  <cp:lastModifiedBy>Maja Tadić Bubnjić</cp:lastModifiedBy>
  <cp:revision>195</cp:revision>
  <dcterms:created xsi:type="dcterms:W3CDTF">2017-12-08T15:22:43Z</dcterms:created>
  <dcterms:modified xsi:type="dcterms:W3CDTF">2018-06-04T14:38:59Z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0x010100CFCEC9F13D60F147B6D7A4CBC816A3BE</vt:lpwstr>
  </property>
</Properties>
</file>