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  <p:sldMasterId id="2147483660" r:id="rId5"/>
  </p:sldMasterIdLst>
  <p:notesMasterIdLst>
    <p:notesMasterId r:id="rId35"/>
  </p:notesMasterIdLst>
  <p:handoutMasterIdLst>
    <p:handoutMasterId r:id="rId36"/>
  </p:handoutMasterIdLst>
  <p:sldIdLst>
    <p:sldId id="256" r:id="rId6"/>
    <p:sldId id="468" r:id="rId7"/>
    <p:sldId id="434" r:id="rId8"/>
    <p:sldId id="439" r:id="rId9"/>
    <p:sldId id="466" r:id="rId10"/>
    <p:sldId id="463" r:id="rId11"/>
    <p:sldId id="469" r:id="rId12"/>
    <p:sldId id="471" r:id="rId13"/>
    <p:sldId id="443" r:id="rId14"/>
    <p:sldId id="475" r:id="rId15"/>
    <p:sldId id="440" r:id="rId16"/>
    <p:sldId id="467" r:id="rId17"/>
    <p:sldId id="441" r:id="rId18"/>
    <p:sldId id="458" r:id="rId19"/>
    <p:sldId id="476" r:id="rId20"/>
    <p:sldId id="459" r:id="rId21"/>
    <p:sldId id="464" r:id="rId22"/>
    <p:sldId id="473" r:id="rId23"/>
    <p:sldId id="472" r:id="rId24"/>
    <p:sldId id="465" r:id="rId25"/>
    <p:sldId id="474" r:id="rId26"/>
    <p:sldId id="457" r:id="rId27"/>
    <p:sldId id="460" r:id="rId28"/>
    <p:sldId id="480" r:id="rId29"/>
    <p:sldId id="478" r:id="rId30"/>
    <p:sldId id="470" r:id="rId31"/>
    <p:sldId id="486" r:id="rId32"/>
    <p:sldId id="487" r:id="rId33"/>
    <p:sldId id="455" r:id="rId34"/>
  </p:sldIdLst>
  <p:sldSz cx="9144000" cy="6858000" type="screen4x3"/>
  <p:notesSz cx="6761163" cy="9942513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1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edrana Mikić" initials="VM" lastIdx="1" clrIdx="0"/>
  <p:cmAuthor id="1" name="Branka Palčić" initials="BP" lastIdx="6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C72B"/>
    <a:srgbClr val="169505"/>
    <a:srgbClr val="00CC00"/>
    <a:srgbClr val="4EC63A"/>
    <a:srgbClr val="009900"/>
    <a:srgbClr val="33CC33"/>
    <a:srgbClr val="008000"/>
    <a:srgbClr val="FFD54F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89829" autoAdjust="0"/>
  </p:normalViewPr>
  <p:slideViewPr>
    <p:cSldViewPr>
      <p:cViewPr varScale="1">
        <p:scale>
          <a:sx n="105" d="100"/>
          <a:sy n="105" d="100"/>
        </p:scale>
        <p:origin x="-179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56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3984" y="-96"/>
      </p:cViewPr>
      <p:guideLst>
        <p:guide orient="horz" pos="3131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48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 dirty="0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quarter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0C32-78AD-416E-8760-BBE62DBDF637}" type="datetimeFigureOut">
              <a:rPr lang="hr-HR" smtClean="0"/>
              <a:pPr/>
              <a:t>19.07.2018.</a:t>
            </a:fld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2"/>
          </p:nvPr>
        </p:nvSpPr>
        <p:spPr>
          <a:xfrm>
            <a:off x="0" y="9443241"/>
            <a:ext cx="2930574" cy="4976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 dirty="0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3"/>
          </p:nvPr>
        </p:nvSpPr>
        <p:spPr>
          <a:xfrm>
            <a:off x="3829010" y="9443241"/>
            <a:ext cx="2930574" cy="4976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EE395F-DA86-4162-A17D-A4623FF403C8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25808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 dirty="0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E4A2E6-58C6-4244-A78B-BEF9A9A13D76}" type="datetimeFigureOut">
              <a:rPr lang="hr-HR" smtClean="0"/>
              <a:pPr/>
              <a:t>19.07.2018.</a:t>
            </a:fld>
            <a:endParaRPr lang="hr-HR" dirty="0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 dirty="0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1" y="9443661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29762" y="9443661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B4355-D147-4293-A30C-82C003EB6DAB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4849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1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387321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13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 smtClean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14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 smtClean="0"/>
          </a:p>
          <a:p>
            <a:r>
              <a:rPr lang="hr-HR" dirty="0" smtClean="0"/>
              <a:t>UVJETI PRIHVATLJIVOSTI</a:t>
            </a:r>
          </a:p>
          <a:p>
            <a:endParaRPr lang="hr-HR" dirty="0" smtClean="0"/>
          </a:p>
          <a:p>
            <a:r>
              <a:rPr lang="hr-HR" dirty="0" smtClean="0"/>
              <a:t>Prihvatljivi korisnici u okviru tipa operacije 8.6.1 </a:t>
            </a:r>
          </a:p>
          <a:p>
            <a:endParaRPr lang="hr-HR" dirty="0" smtClean="0"/>
          </a:p>
          <a:p>
            <a:r>
              <a:rPr lang="hr-HR" dirty="0" smtClean="0"/>
              <a:t>Prihvatljivi korisnici potpore su:</a:t>
            </a:r>
          </a:p>
          <a:p>
            <a:r>
              <a:rPr lang="hr-HR" dirty="0" smtClean="0"/>
              <a:t>a) šumoposjednici</a:t>
            </a:r>
          </a:p>
          <a:p>
            <a:r>
              <a:rPr lang="hr-HR" dirty="0" smtClean="0"/>
              <a:t>b) udruge šumoposjednika/šumovlasnika i</a:t>
            </a:r>
          </a:p>
          <a:p>
            <a:r>
              <a:rPr lang="hr-HR" dirty="0" smtClean="0"/>
              <a:t>c) obrti, mikro, mala i srednja poduzeća. </a:t>
            </a:r>
          </a:p>
          <a:p>
            <a:endParaRPr lang="hr-HR" dirty="0" smtClean="0"/>
          </a:p>
          <a:p>
            <a:r>
              <a:rPr lang="hr-HR" dirty="0" smtClean="0"/>
              <a:t>Prihvatljivi korisnici u okviru tipa operacije 8.6.2</a:t>
            </a:r>
          </a:p>
          <a:p>
            <a:endParaRPr lang="hr-HR" dirty="0" smtClean="0"/>
          </a:p>
          <a:p>
            <a:r>
              <a:rPr lang="hr-HR" dirty="0" smtClean="0"/>
              <a:t>Prihvatljivi korisnici potpore su obrti, mikro, mala i srednja poduzeća registrirana za preradu drva u skladu s nacionalnim zakonodavstvom.</a:t>
            </a:r>
          </a:p>
          <a:p>
            <a:endParaRPr lang="hr-HR" dirty="0" smtClean="0"/>
          </a:p>
          <a:p>
            <a:endParaRPr lang="hr-HR" dirty="0" smtClean="0"/>
          </a:p>
          <a:p>
            <a:r>
              <a:rPr lang="hr-HR" dirty="0" smtClean="0"/>
              <a:t>Prihvatljivi korisnici u okviru tipa operacije 8.6.3</a:t>
            </a:r>
          </a:p>
          <a:p>
            <a:endParaRPr lang="hr-HR" dirty="0" smtClean="0"/>
          </a:p>
          <a:p>
            <a:r>
              <a:rPr lang="hr-HR" dirty="0" smtClean="0"/>
              <a:t>Prihvatljivi korisnici potpore su:</a:t>
            </a:r>
          </a:p>
          <a:p>
            <a:r>
              <a:rPr lang="hr-HR" dirty="0" smtClean="0"/>
              <a:t>a) šumoposjednici</a:t>
            </a:r>
          </a:p>
          <a:p>
            <a:r>
              <a:rPr lang="hr-HR" dirty="0" smtClean="0"/>
              <a:t>b) udruge šumoposjednika/šumovlasnika</a:t>
            </a:r>
          </a:p>
          <a:p>
            <a:r>
              <a:rPr lang="hr-HR" dirty="0" smtClean="0"/>
              <a:t>c) mikro, mala i srednja poduzeća i</a:t>
            </a:r>
          </a:p>
          <a:p>
            <a:r>
              <a:rPr lang="hr-HR" dirty="0" smtClean="0"/>
              <a:t>d) jedinice lokalne samouprave i njihova udruženja.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16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b="0" dirty="0" smtClean="0"/>
          </a:p>
          <a:p>
            <a:endParaRPr lang="hr-HR" b="0" dirty="0" smtClean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17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20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22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23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M04 „»Ulaganja u fizičku imovinu“«, podmjere 4.3. „»Potpora za ulaganja u infrastrukturu vezano uz razvoj, modernizaciju i prilagodbu poljoprivrede i šumarstva“«, tipa operacije 4.3.3. „»Ulaganje u šumsku infrastrukturu“« iz Programa ruralnog razvoja Republike Hrvatske za razdoblje 2014</a:t>
            </a:r>
          </a:p>
          <a:p>
            <a:endParaRPr lang="hr-HR" dirty="0" smtClean="0"/>
          </a:p>
          <a:p>
            <a:r>
              <a:rPr lang="hr-HR" dirty="0" smtClean="0"/>
              <a:t>4.3.3. Ulaganje u šumsku infrastrukturu </a:t>
            </a:r>
          </a:p>
          <a:p>
            <a:r>
              <a:rPr lang="hr-HR" dirty="0" smtClean="0"/>
              <a:t>Korisnici: </a:t>
            </a:r>
            <a:r>
              <a:rPr lang="hr-HR" b="1" dirty="0" smtClean="0"/>
              <a:t>šumoposjednici, trgovačka društva i druge pravne osobe koje sukladno Zakonu o šumama gospodare šumama i šumskim zemljištima u vlasništvu Republike Hrvatske , udruženja šumoposjednika , jedinice lokalne samouprave </a:t>
            </a:r>
          </a:p>
          <a:p>
            <a:r>
              <a:rPr lang="hr-HR" dirty="0" smtClean="0"/>
              <a:t>Intenzitet potpore:</a:t>
            </a:r>
          </a:p>
          <a:p>
            <a:r>
              <a:rPr lang="hr-HR" b="1" dirty="0" smtClean="0"/>
              <a:t>do 100% ukupnih prihvatljivih troškova</a:t>
            </a:r>
            <a:r>
              <a:rPr lang="hr-HR" dirty="0" smtClean="0"/>
              <a:t>,</a:t>
            </a:r>
          </a:p>
          <a:p>
            <a:r>
              <a:rPr lang="hr-HR" dirty="0" smtClean="0"/>
              <a:t>minimalna vrijednost potpore po projektu je </a:t>
            </a:r>
            <a:r>
              <a:rPr lang="hr-HR" b="1" dirty="0" smtClean="0"/>
              <a:t>10.000 eura, </a:t>
            </a:r>
          </a:p>
          <a:p>
            <a:r>
              <a:rPr lang="hr-HR" b="1" dirty="0" smtClean="0"/>
              <a:t>maksimalna vrijednost potpore po projektu je 1 mil. €/projekt</a:t>
            </a:r>
          </a:p>
          <a:p>
            <a:endParaRPr lang="hr-HR" b="1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>
                <a:solidFill>
                  <a:prstClr val="black"/>
                </a:solidFill>
              </a:rPr>
              <a:pPr/>
              <a:t>29</a:t>
            </a:fld>
            <a:endParaRPr lang="hr-H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582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2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58819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3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4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5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709544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6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9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 smtClean="0"/>
          </a:p>
          <a:p>
            <a:r>
              <a:rPr lang="vi-VN" dirty="0" smtClean="0"/>
              <a:t>(1) Korisnik mora imati podmirene, odnosno regulirane financijske obveze prema državnom proračunu Republike Hrvatske.</a:t>
            </a:r>
          </a:p>
          <a:p>
            <a:r>
              <a:rPr lang="vi-VN" dirty="0" smtClean="0"/>
              <a:t>(2) Ako je korisnik šumoposjednik, mora biti upisan u Upisnik šumoposjednika.</a:t>
            </a:r>
          </a:p>
          <a:p>
            <a:r>
              <a:rPr lang="vi-VN" dirty="0" smtClean="0"/>
              <a:t>(3) Ako je korisnik udruga šumoposjednika/šumovlasnika, mora biti registrirana sukladno nacionalnom zakonodavstvu.</a:t>
            </a:r>
          </a:p>
          <a:p>
            <a:r>
              <a:rPr lang="vi-VN" dirty="0" smtClean="0"/>
              <a:t>(4) Poduzetnik u teškoćama nije prihvatljiv korisnik u okviru ovog Natječaja. </a:t>
            </a:r>
          </a:p>
          <a:p>
            <a:r>
              <a:rPr lang="vi-VN" dirty="0" smtClean="0"/>
              <a:t>(5) Uvjeti prihvatljivosti korisnika dokazuju se u trenutku podnošenja zahtjeva za potporu dokumentacijom koja će biti propisana natječajem. </a:t>
            </a:r>
          </a:p>
          <a:p>
            <a:endParaRPr lang="vi-VN" dirty="0" smtClean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11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8277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4355-D147-4293-A30C-82C003EB6DAB}" type="slidenum">
              <a:rPr lang="hr-HR" smtClean="0"/>
              <a:pPr/>
              <a:t>12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24067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slajd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088232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Adobe Heiti Std R" pitchFamily="34" charset="-128"/>
                <a:cs typeface="Times New Roman" panose="02020603050405020304" pitchFamily="18" charset="0"/>
              </a:defRPr>
            </a:lvl1pPr>
          </a:lstStyle>
          <a:p>
            <a:r>
              <a:rPr lang="hr-HR"/>
              <a:t>Uredite stil naslova matrice</a:t>
            </a:r>
            <a:endParaRPr lang="hr-HR" dirty="0"/>
          </a:p>
        </p:txBody>
      </p:sp>
      <p:pic>
        <p:nvPicPr>
          <p:cNvPr id="1028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013176"/>
            <a:ext cx="2044604" cy="90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44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CD24C8-796D-4C76-AACF-C6BBBC072AC3}" type="datetimeFigureOut">
              <a:rPr lang="hr-HR" smtClean="0"/>
              <a:pPr/>
              <a:t>19.07.2018.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B8F5EE2-30D3-43F4-856D-E47C6B92E60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63494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12776"/>
            <a:ext cx="2057400" cy="4713387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hr-HR"/>
              <a:t>Uredite stil naslova matrice</a:t>
            </a:r>
            <a:endParaRPr lang="hr-HR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</p:spTree>
    <p:extLst>
      <p:ext uri="{BB962C8B-B14F-4D97-AF65-F5344CB8AC3E}">
        <p14:creationId xmlns:p14="http://schemas.microsoft.com/office/powerpoint/2010/main" val="18458099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slajd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088232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Adobe Heiti Std R" pitchFamily="34" charset="-128"/>
                <a:cs typeface="Times New Roman" panose="02020603050405020304" pitchFamily="18" charset="0"/>
              </a:defRPr>
            </a:lvl1pPr>
          </a:lstStyle>
          <a:p>
            <a:r>
              <a:rPr lang="hr-HR"/>
              <a:t>Uredite stil naslova matrice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713809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</p:spTree>
    <p:extLst>
      <p:ext uri="{BB962C8B-B14F-4D97-AF65-F5344CB8AC3E}">
        <p14:creationId xmlns:p14="http://schemas.microsoft.com/office/powerpoint/2010/main" val="594000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hr-HR"/>
              <a:t>Uredite stil naslova matrice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</p:spTree>
    <p:extLst>
      <p:ext uri="{BB962C8B-B14F-4D97-AF65-F5344CB8AC3E}">
        <p14:creationId xmlns:p14="http://schemas.microsoft.com/office/powerpoint/2010/main" val="24911627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CD24C8-796D-4C76-AACF-C6BBBC072AC3}" type="datetimeFigureOut">
              <a:rPr lang="hr-HR" smtClean="0">
                <a:solidFill>
                  <a:prstClr val="black"/>
                </a:solidFill>
              </a:rPr>
              <a:pPr/>
              <a:t>19.07.2018.</a:t>
            </a:fld>
            <a:endParaRPr lang="hr-HR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B8F5EE2-30D3-43F4-856D-E47C6B92E604}" type="slidenum">
              <a:rPr lang="hr-HR" smtClean="0">
                <a:solidFill>
                  <a:prstClr val="black"/>
                </a:solidFill>
              </a:rPr>
              <a:pPr/>
              <a:t>‹#›</a:t>
            </a:fld>
            <a:endParaRPr lang="hr-H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817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CD24C8-796D-4C76-AACF-C6BBBC072AC3}" type="datetimeFigureOut">
              <a:rPr lang="hr-HR" smtClean="0">
                <a:solidFill>
                  <a:prstClr val="black"/>
                </a:solidFill>
              </a:rPr>
              <a:pPr/>
              <a:t>19.07.2018.</a:t>
            </a:fld>
            <a:endParaRPr lang="hr-HR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B8F5EE2-30D3-43F4-856D-E47C6B92E604}" type="slidenum">
              <a:rPr lang="hr-HR" smtClean="0">
                <a:solidFill>
                  <a:prstClr val="black"/>
                </a:solidFill>
              </a:rPr>
              <a:pPr/>
              <a:t>‹#›</a:t>
            </a:fld>
            <a:endParaRPr lang="hr-H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1580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</p:spTree>
    <p:extLst>
      <p:ext uri="{BB962C8B-B14F-4D97-AF65-F5344CB8AC3E}">
        <p14:creationId xmlns:p14="http://schemas.microsoft.com/office/powerpoint/2010/main" val="23010382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8878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CD24C8-796D-4C76-AACF-C6BBBC072AC3}" type="datetimeFigureOut">
              <a:rPr lang="hr-HR" smtClean="0">
                <a:solidFill>
                  <a:prstClr val="black"/>
                </a:solidFill>
              </a:rPr>
              <a:pPr/>
              <a:t>19.07.2018.</a:t>
            </a:fld>
            <a:endParaRPr lang="hr-HR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B8F5EE2-30D3-43F4-856D-E47C6B92E604}" type="slidenum">
              <a:rPr lang="hr-HR" smtClean="0">
                <a:solidFill>
                  <a:prstClr val="black"/>
                </a:solidFill>
              </a:rPr>
              <a:pPr/>
              <a:t>‹#›</a:t>
            </a:fld>
            <a:endParaRPr lang="hr-H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443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</p:spTree>
    <p:extLst>
      <p:ext uri="{BB962C8B-B14F-4D97-AF65-F5344CB8AC3E}">
        <p14:creationId xmlns:p14="http://schemas.microsoft.com/office/powerpoint/2010/main" val="3075530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hr-HR"/>
              <a:t>Uredite stil naslova matrice</a:t>
            </a:r>
            <a:endParaRPr lang="hr-HR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dirty="0"/>
              <a:t>Kliknite ikonu da biste dodali  sliku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</p:spTree>
    <p:extLst>
      <p:ext uri="{BB962C8B-B14F-4D97-AF65-F5344CB8AC3E}">
        <p14:creationId xmlns:p14="http://schemas.microsoft.com/office/powerpoint/2010/main" val="6845096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CD24C8-796D-4C76-AACF-C6BBBC072AC3}" type="datetimeFigureOut">
              <a:rPr lang="hr-HR" smtClean="0">
                <a:solidFill>
                  <a:prstClr val="black"/>
                </a:solidFill>
              </a:rPr>
              <a:pPr/>
              <a:t>19.07.2018.</a:t>
            </a:fld>
            <a:endParaRPr lang="hr-HR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B8F5EE2-30D3-43F4-856D-E47C6B92E604}" type="slidenum">
              <a:rPr lang="hr-HR" smtClean="0">
                <a:solidFill>
                  <a:prstClr val="black"/>
                </a:solidFill>
              </a:rPr>
              <a:pPr/>
              <a:t>‹#›</a:t>
            </a:fld>
            <a:endParaRPr lang="hr-H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4427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12776"/>
            <a:ext cx="2057400" cy="4713387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hr-HR"/>
              <a:t>Uredite stil naslova matrice</a:t>
            </a:r>
            <a:endParaRPr lang="hr-HR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</p:spTree>
    <p:extLst>
      <p:ext uri="{BB962C8B-B14F-4D97-AF65-F5344CB8AC3E}">
        <p14:creationId xmlns:p14="http://schemas.microsoft.com/office/powerpoint/2010/main" val="2063963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hr-HR"/>
              <a:t>Uredite stil naslova matrice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</p:spTree>
    <p:extLst>
      <p:ext uri="{BB962C8B-B14F-4D97-AF65-F5344CB8AC3E}">
        <p14:creationId xmlns:p14="http://schemas.microsoft.com/office/powerpoint/2010/main" val="244977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CD24C8-796D-4C76-AACF-C6BBBC072AC3}" type="datetimeFigureOut">
              <a:rPr lang="hr-HR" smtClean="0"/>
              <a:pPr/>
              <a:t>19.07.2018.</a:t>
            </a:fld>
            <a:endParaRPr lang="hr-H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B8F5EE2-30D3-43F4-856D-E47C6B92E60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58287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CD24C8-796D-4C76-AACF-C6BBBC072AC3}" type="datetimeFigureOut">
              <a:rPr lang="hr-HR" smtClean="0"/>
              <a:pPr/>
              <a:t>19.07.2018.</a:t>
            </a:fld>
            <a:endParaRPr lang="hr-H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B8F5EE2-30D3-43F4-856D-E47C6B92E60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1484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</p:spTree>
    <p:extLst>
      <p:ext uri="{BB962C8B-B14F-4D97-AF65-F5344CB8AC3E}">
        <p14:creationId xmlns:p14="http://schemas.microsoft.com/office/powerpoint/2010/main" val="1571427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9170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CD24C8-796D-4C76-AACF-C6BBBC072AC3}" type="datetimeFigureOut">
              <a:rPr lang="hr-HR" smtClean="0"/>
              <a:pPr/>
              <a:t>19.07.2018.</a:t>
            </a:fld>
            <a:endParaRPr lang="hr-H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B8F5EE2-30D3-43F4-856D-E47C6B92E604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65098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hr-HR"/>
              <a:t>Uredite stil naslova matrice</a:t>
            </a:r>
            <a:endParaRPr lang="hr-HR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dirty="0"/>
              <a:t>Kliknite ikonu da biste dodali  sliku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</p:spTree>
    <p:extLst>
      <p:ext uri="{BB962C8B-B14F-4D97-AF65-F5344CB8AC3E}">
        <p14:creationId xmlns:p14="http://schemas.microsoft.com/office/powerpoint/2010/main" val="3937491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732899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dirty="0"/>
              <a:t>Uredite stilove teksta matrice</a:t>
            </a:r>
          </a:p>
          <a:p>
            <a:pPr lvl="1"/>
            <a:r>
              <a:rPr lang="hr-HR" dirty="0"/>
              <a:t>Druga razina</a:t>
            </a:r>
          </a:p>
          <a:p>
            <a:pPr lvl="2"/>
            <a:r>
              <a:rPr lang="hr-HR" dirty="0"/>
              <a:t>Treća razina</a:t>
            </a:r>
          </a:p>
          <a:p>
            <a:pPr lvl="3"/>
            <a:r>
              <a:rPr lang="hr-HR" dirty="0"/>
              <a:t>Četvrta razina</a:t>
            </a:r>
          </a:p>
          <a:p>
            <a:pPr lvl="4"/>
            <a:r>
              <a:rPr lang="hr-HR" dirty="0"/>
              <a:t>Peta razina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495" y="63550"/>
            <a:ext cx="223202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kstniOkvir 9">
            <a:extLst>
              <a:ext uri="{FF2B5EF4-FFF2-40B4-BE49-F238E27FC236}">
                <a16:creationId xmlns="" xmlns:a16="http://schemas.microsoft.com/office/drawing/2014/main" id="{B4D713BA-CF78-4812-ABA0-94C8FC562E28}"/>
              </a:ext>
            </a:extLst>
          </p:cNvPr>
          <p:cNvSpPr txBox="1"/>
          <p:nvPr userDrawn="1"/>
        </p:nvSpPr>
        <p:spPr>
          <a:xfrm>
            <a:off x="4860032" y="6093296"/>
            <a:ext cx="4266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www.ruralnirazvoj.hr</a:t>
            </a:r>
          </a:p>
        </p:txBody>
      </p:sp>
    </p:spTree>
    <p:extLst>
      <p:ext uri="{BB962C8B-B14F-4D97-AF65-F5344CB8AC3E}">
        <p14:creationId xmlns:p14="http://schemas.microsoft.com/office/powerpoint/2010/main" val="3652377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Neo Sans Medium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>
          <a:solidFill>
            <a:schemeClr val="accent1">
              <a:lumMod val="50000"/>
            </a:schemeClr>
          </a:solidFill>
          <a:latin typeface="+mj-lt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50000"/>
            </a:schemeClr>
          </a:solidFill>
          <a:latin typeface="+mj-lt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+mj-lt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50000"/>
            </a:schemeClr>
          </a:solidFill>
          <a:latin typeface="+mj-lt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50000"/>
            </a:schemeClr>
          </a:solidFill>
          <a:latin typeface="+mj-lt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732899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dirty="0"/>
              <a:t>Uredite stilove teksta matrice</a:t>
            </a:r>
          </a:p>
          <a:p>
            <a:pPr lvl="1"/>
            <a:r>
              <a:rPr lang="hr-HR" dirty="0"/>
              <a:t>Druga razina</a:t>
            </a:r>
          </a:p>
          <a:p>
            <a:pPr lvl="2"/>
            <a:r>
              <a:rPr lang="hr-HR" dirty="0"/>
              <a:t>Treća razina</a:t>
            </a:r>
          </a:p>
          <a:p>
            <a:pPr lvl="3"/>
            <a:r>
              <a:rPr lang="hr-HR" dirty="0"/>
              <a:t>Četvrta razina</a:t>
            </a:r>
          </a:p>
          <a:p>
            <a:pPr lvl="4"/>
            <a:r>
              <a:rPr lang="hr-HR" dirty="0"/>
              <a:t>Peta razina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495" y="63550"/>
            <a:ext cx="223202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B4D713BA-CF78-4812-ABA0-94C8FC562E28}"/>
              </a:ext>
            </a:extLst>
          </p:cNvPr>
          <p:cNvSpPr txBox="1"/>
          <p:nvPr userDrawn="1"/>
        </p:nvSpPr>
        <p:spPr>
          <a:xfrm>
            <a:off x="4860032" y="6093296"/>
            <a:ext cx="4266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600" b="1" dirty="0">
                <a:solidFill>
                  <a:prstClr val="white">
                    <a:lumMod val="8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www.ruralnirazvoj.hr</a:t>
            </a:r>
          </a:p>
        </p:txBody>
      </p:sp>
    </p:spTree>
    <p:extLst>
      <p:ext uri="{BB962C8B-B14F-4D97-AF65-F5344CB8AC3E}">
        <p14:creationId xmlns:p14="http://schemas.microsoft.com/office/powerpoint/2010/main" val="2355227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Neo Sans Medium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>
          <a:solidFill>
            <a:schemeClr val="accent1">
              <a:lumMod val="50000"/>
            </a:schemeClr>
          </a:solidFill>
          <a:latin typeface="+mj-lt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50000"/>
            </a:schemeClr>
          </a:solidFill>
          <a:latin typeface="+mj-lt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+mj-lt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50000"/>
            </a:schemeClr>
          </a:solidFill>
          <a:latin typeface="+mj-lt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50000"/>
            </a:schemeClr>
          </a:solidFill>
          <a:latin typeface="+mj-lt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ec.europa.eu/budget/contracts_grants/info_contracts/inforeuro/index_en.cfm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prrr.hr/novi-natjecaj-za-sumsku-mjeru-8-5-1-iz-programa-ruralnog-razvoja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prrr.hr/ruralni-razvoj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ctrTitle"/>
          </p:nvPr>
        </p:nvSpPr>
        <p:spPr>
          <a:xfrm>
            <a:off x="500034" y="1052736"/>
            <a:ext cx="7786742" cy="4176464"/>
          </a:xfrm>
        </p:spPr>
        <p:txBody>
          <a:bodyPr>
            <a:noAutofit/>
          </a:bodyPr>
          <a:lstStyle/>
          <a:p>
            <a:r>
              <a:rPr lang="hr-HR" altLang="x-none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altLang="x-none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altLang="x-none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altLang="x-none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altLang="x-none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altLang="x-none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altLang="x-none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Mjera 8 </a:t>
            </a:r>
            <a:r>
              <a:rPr lang="hr-HR" altLang="x-none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„Ulaganja u razvoj šumskih područja i poboljšanje održivosti </a:t>
            </a:r>
            <a:r>
              <a:rPr lang="hr-HR" altLang="x-none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šuma”</a:t>
            </a:r>
            <a:r>
              <a:rPr lang="hr-HR" altLang="x-none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altLang="x-none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altLang="x-none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PODMJERE:</a:t>
            </a:r>
            <a:br>
              <a:rPr lang="hr-HR" altLang="x-none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altLang="x-none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8.5 „Potpora za ulaganja u poboljšanje otpornosti i okolišne vrijednosti šumskih ekosustava” </a:t>
            </a:r>
            <a:r>
              <a:rPr lang="hr-HR" altLang="x-none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     8.6 </a:t>
            </a:r>
            <a:r>
              <a:rPr lang="hr-HR" altLang="x-none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altLang="x-none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„Potpora za ulaganja u šumarske tehnologije te u preradu, mobilizaciju i marketing šumskih </a:t>
            </a:r>
            <a:r>
              <a:rPr lang="hr-HR" altLang="x-none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proizvoda” </a:t>
            </a:r>
            <a:br>
              <a:rPr lang="hr-HR" altLang="x-none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altLang="x-none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hr-HR" altLang="x-none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altLang="x-none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altLang="x-none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br>
              <a:rPr lang="hr-HR" altLang="x-none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altLang="x-none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hr-HR" altLang="x-none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altLang="x-none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r-H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r-HR" sz="2400" b="1" i="1" dirty="0">
              <a:solidFill>
                <a:srgbClr val="FF0000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23528" y="3573016"/>
            <a:ext cx="4685308" cy="30243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b="0" kern="12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hr-HR" sz="2000" b="1" dirty="0" smtClean="0"/>
          </a:p>
          <a:p>
            <a:pPr marL="0" indent="0" algn="ctr">
              <a:buFont typeface="Arial" pitchFamily="34" charset="0"/>
              <a:buNone/>
            </a:pPr>
            <a:endParaRPr lang="hr-HR" sz="1800" b="1" dirty="0"/>
          </a:p>
          <a:p>
            <a:pPr marL="0" indent="0" algn="ctr">
              <a:buFont typeface="Arial" pitchFamily="34" charset="0"/>
              <a:buNone/>
            </a:pPr>
            <a:endParaRPr lang="hr-HR" sz="1800" b="1" dirty="0"/>
          </a:p>
          <a:p>
            <a:pPr marL="0" indent="0" algn="ctr">
              <a:buFont typeface="Arial" pitchFamily="34" charset="0"/>
              <a:buNone/>
            </a:pPr>
            <a:endParaRPr lang="hr-HR" sz="1800" b="1" dirty="0"/>
          </a:p>
          <a:p>
            <a:pPr marL="0" indent="0" algn="ctr">
              <a:buNone/>
            </a:pPr>
            <a:r>
              <a:rPr lang="hr-HR" sz="1800" b="1" dirty="0" smtClean="0"/>
              <a:t> </a:t>
            </a:r>
            <a:endParaRPr lang="hr-HR" sz="1800" b="1" dirty="0"/>
          </a:p>
          <a:p>
            <a:pPr marL="0" indent="0" algn="ctr">
              <a:buNone/>
            </a:pPr>
            <a:r>
              <a:rPr lang="hr-HR" altLang="x-none" sz="1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altLang="x-none" sz="1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1800" b="1" dirty="0"/>
          </a:p>
        </p:txBody>
      </p:sp>
    </p:spTree>
    <p:extLst>
      <p:ext uri="{BB962C8B-B14F-4D97-AF65-F5344CB8AC3E}">
        <p14:creationId xmlns:p14="http://schemas.microsoft.com/office/powerpoint/2010/main" val="403094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Raspoloživa sredstva 8.5.1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sz="28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hr-HR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U </a:t>
            </a:r>
            <a:r>
              <a:rPr lang="hr-HR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okviru tipa operacije 8.5.1 najniža vrijednost potpore je </a:t>
            </a:r>
            <a:r>
              <a:rPr lang="hr-HR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5.000 EUR</a:t>
            </a:r>
            <a:r>
              <a:rPr lang="hr-HR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, a najviša vrijednost potpore je </a:t>
            </a:r>
            <a:r>
              <a:rPr lang="hr-HR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700.000 </a:t>
            </a:r>
            <a:r>
              <a:rPr lang="hr-HR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EUR</a:t>
            </a:r>
          </a:p>
          <a:p>
            <a:endParaRPr lang="hr-HR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hr-HR" sz="28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hr-HR" sz="2800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Raspoloživa </a:t>
            </a:r>
            <a:r>
              <a:rPr lang="hr-HR" sz="2800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sredstva po natječaju 70 </a:t>
            </a:r>
            <a:r>
              <a:rPr lang="hr-HR" sz="2800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mil. kuna</a:t>
            </a:r>
            <a:endParaRPr lang="hr-HR" sz="2800" u="sng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44520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668344" cy="1844824"/>
          </a:xfrm>
        </p:spPr>
        <p:txBody>
          <a:bodyPr>
            <a:normAutofit/>
          </a:bodyPr>
          <a:lstStyle/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Korisnici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8.5.2 „Uspostava i uređenje poučnih staza, vidikovaca i ostale manje infrastrukture“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3"/>
            <a:ext cx="8229600" cy="3600400"/>
          </a:xfrm>
        </p:spPr>
        <p:txBody>
          <a:bodyPr anchor="t" anchorCtr="0">
            <a:normAutofit fontScale="25000" lnSpcReduction="20000"/>
          </a:bodyPr>
          <a:lstStyle/>
          <a:p>
            <a:pPr algn="just"/>
            <a:r>
              <a:rPr lang="hr-HR" sz="9200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šumoposjednici</a:t>
            </a:r>
            <a:endParaRPr lang="hr-HR" sz="92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hr-HR" sz="9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udruge </a:t>
            </a:r>
            <a:r>
              <a:rPr lang="hr-HR" sz="9200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šumoposjednika</a:t>
            </a:r>
            <a:endParaRPr lang="hr-HR" sz="92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hr-HR" sz="9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trgovačka </a:t>
            </a:r>
            <a:r>
              <a:rPr lang="hr-HR" sz="9200" dirty="0">
                <a:solidFill>
                  <a:schemeClr val="tx1"/>
                </a:solidFill>
                <a:latin typeface="Times New Roman" panose="02020603050405020304" pitchFamily="18" charset="0"/>
              </a:rPr>
              <a:t>društva i druge pravne osobe koje na temelju zakona imaju javne ovlasti i koje sukladno Zakonu o šumama („Narodne novine“, br. 140/05, 82/06, 129/08, 80/10, 124/10, 25/12, 68/12, 148/13 i 94/14) gospodare šumama i šumskim zemljištima u vlasništvu Republike Hrvatske</a:t>
            </a:r>
          </a:p>
          <a:p>
            <a:pPr algn="just"/>
            <a:r>
              <a:rPr lang="hr-HR" sz="9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udruge </a:t>
            </a:r>
            <a:r>
              <a:rPr lang="hr-HR" sz="9200" dirty="0">
                <a:solidFill>
                  <a:schemeClr val="tx1"/>
                </a:solidFill>
                <a:latin typeface="Times New Roman" panose="02020603050405020304" pitchFamily="18" charset="0"/>
              </a:rPr>
              <a:t>civilnog društva čije je područje djelovanja usmjereno na zaštitu okoliša i prirode </a:t>
            </a:r>
          </a:p>
          <a:p>
            <a:pPr algn="just"/>
            <a:r>
              <a:rPr lang="hr-HR" sz="9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druge </a:t>
            </a:r>
            <a:r>
              <a:rPr lang="hr-HR" sz="9200" dirty="0">
                <a:solidFill>
                  <a:schemeClr val="tx1"/>
                </a:solidFill>
                <a:latin typeface="Times New Roman" panose="02020603050405020304" pitchFamily="18" charset="0"/>
              </a:rPr>
              <a:t>pravne osobe koje na temelju zakona imaju javne ovlasti, a čije je područje djelovanja usmjereno na zaštitu okoliša i </a:t>
            </a:r>
            <a:r>
              <a:rPr lang="hr-HR" sz="9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prirode</a:t>
            </a:r>
            <a:endParaRPr lang="hr-HR" sz="92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endParaRPr lang="hr-HR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56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51520" y="0"/>
            <a:ext cx="7328992" cy="1772816"/>
          </a:xfrm>
        </p:spPr>
        <p:txBody>
          <a:bodyPr>
            <a:normAutofit/>
          </a:bodyPr>
          <a:lstStyle/>
          <a:p>
            <a:r>
              <a:rPr lang="vi-VN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8.5.2 </a:t>
            </a:r>
            <a:r>
              <a:rPr lang="vi-VN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„Uspostava i uređenje poučnih staza, vidikovaca i ostale manje infrastrukture“</a:t>
            </a:r>
            <a:r>
              <a:rPr lang="vi-VN" dirty="0"/>
              <a:t/>
            </a:r>
            <a:br>
              <a:rPr lang="vi-VN" dirty="0"/>
            </a:b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r>
              <a:rPr lang="vi-VN" sz="2600" dirty="0">
                <a:solidFill>
                  <a:schemeClr val="tx1"/>
                </a:solidFill>
              </a:rPr>
              <a:t>Ciljevi:</a:t>
            </a:r>
          </a:p>
          <a:p>
            <a:r>
              <a:rPr lang="vi-VN" sz="2600" dirty="0" smtClean="0">
                <a:solidFill>
                  <a:schemeClr val="tx1"/>
                </a:solidFill>
              </a:rPr>
              <a:t>povećati </a:t>
            </a:r>
            <a:r>
              <a:rPr lang="vi-VN" sz="2600" dirty="0">
                <a:solidFill>
                  <a:schemeClr val="tx1"/>
                </a:solidFill>
              </a:rPr>
              <a:t>rekreativne, turističke i zdravstvene koristi šuma </a:t>
            </a:r>
          </a:p>
          <a:p>
            <a:r>
              <a:rPr lang="vi-VN" sz="2600" dirty="0" smtClean="0">
                <a:solidFill>
                  <a:schemeClr val="tx1"/>
                </a:solidFill>
              </a:rPr>
              <a:t>rekreacijske</a:t>
            </a:r>
            <a:r>
              <a:rPr lang="vi-VN" sz="2600" dirty="0">
                <a:solidFill>
                  <a:schemeClr val="tx1"/>
                </a:solidFill>
              </a:rPr>
              <a:t>, turističke i zdravstvene koristi šuma učiniti što dostupnijima ruralnom i ostalom </a:t>
            </a:r>
            <a:r>
              <a:rPr lang="vi-VN" sz="2600" dirty="0" smtClean="0">
                <a:solidFill>
                  <a:schemeClr val="tx1"/>
                </a:solidFill>
              </a:rPr>
              <a:t>stanovništvu</a:t>
            </a:r>
            <a:endParaRPr lang="hr-HR" sz="2600" dirty="0">
              <a:solidFill>
                <a:schemeClr val="tx1"/>
              </a:solidFill>
            </a:endParaRPr>
          </a:p>
          <a:p>
            <a:r>
              <a:rPr lang="vi-VN" sz="2600" dirty="0" smtClean="0">
                <a:solidFill>
                  <a:schemeClr val="tx1"/>
                </a:solidFill>
              </a:rPr>
              <a:t>podizanju </a:t>
            </a:r>
            <a:r>
              <a:rPr lang="vi-VN" sz="2600" dirty="0">
                <a:solidFill>
                  <a:schemeClr val="tx1"/>
                </a:solidFill>
              </a:rPr>
              <a:t>javne svijesti o važnosti očuvanja šuma i biološke raznolikosti</a:t>
            </a:r>
          </a:p>
        </p:txBody>
      </p:sp>
    </p:spTree>
    <p:extLst>
      <p:ext uri="{BB962C8B-B14F-4D97-AF65-F5344CB8AC3E}">
        <p14:creationId xmlns:p14="http://schemas.microsoft.com/office/powerpoint/2010/main" val="234148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328992" cy="1844824"/>
          </a:xfrm>
        </p:spPr>
        <p:txBody>
          <a:bodyPr>
            <a:normAutofit fontScale="90000"/>
          </a:bodyPr>
          <a:lstStyle/>
          <a:p>
            <a:r>
              <a:rPr lang="hr-HR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Uvjeti za </a:t>
            </a:r>
            <a:r>
              <a:rPr lang="vi-VN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8.5.2 </a:t>
            </a:r>
            <a:r>
              <a:rPr lang="vi-VN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„Uspostava i uređenje poučnih staza, vidikovaca i ostale manje infrastrukture“</a:t>
            </a:r>
            <a:r>
              <a:rPr lang="hr-HR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176465"/>
          </a:xfrm>
        </p:spPr>
        <p:txBody>
          <a:bodyPr anchor="t" anchorCtr="0">
            <a:noAutofit/>
          </a:bodyPr>
          <a:lstStyle/>
          <a:p>
            <a:pPr algn="just"/>
            <a:r>
              <a:rPr lang="hr-HR" sz="2300" b="1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O</a:t>
            </a:r>
            <a:r>
              <a:rPr lang="vi-VN" sz="2300" b="1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bvez</a:t>
            </a:r>
            <a:r>
              <a:rPr lang="hr-HR" sz="2300" b="1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no</a:t>
            </a:r>
            <a:r>
              <a:rPr lang="vi-VN" sz="2300" b="1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vi-VN" sz="23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priložiti idejni plan ulaganja izrađen od strane ovlaštene </a:t>
            </a:r>
            <a:r>
              <a:rPr lang="vi-VN" sz="2300" b="1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osobe</a:t>
            </a:r>
            <a:r>
              <a:rPr lang="hr-HR" sz="2300" b="1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/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U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idejnom planu ulaganja mora biti jasno vidljivo da će ulaganje učiniti rekreacijske, turističke i zdravstvene koristi šuma dostupnijima ruralnom i ostalom </a:t>
            </a:r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stanovništvu</a:t>
            </a:r>
          </a:p>
          <a:p>
            <a:pPr algn="just"/>
            <a:r>
              <a:rPr lang="hr-HR" sz="23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Moraju</a:t>
            </a:r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hr-HR" sz="2300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ishoditi </a:t>
            </a:r>
            <a:r>
              <a:rPr lang="hr-HR" sz="2300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prethodnu ovjerenu pisanu suglasnost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pravnih i fizičkih osoba koje upravljaju zemljištem na kojem je planirano </a:t>
            </a:r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ulaganje</a:t>
            </a:r>
          </a:p>
          <a:p>
            <a:pPr algn="just"/>
            <a:r>
              <a:rPr lang="hr-HR" sz="23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Obavezno </a:t>
            </a:r>
            <a:r>
              <a:rPr lang="hr-HR" sz="23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prije podnošenja zahtjeva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za potporu provesti postupak procjene utjecaja zahvata na okoliš i/ili postupak ocjene o potrebi procjene utjecaja zahvata na okoliš i/ili postupak ocjene prihvatljivosti zahvata za ekološku mrežu u skladu s važećim propisima iz područja zaštite okoliša i </a:t>
            </a:r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prirode</a:t>
            </a:r>
            <a:endParaRPr lang="hr-HR" sz="23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63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04664"/>
            <a:ext cx="7328992" cy="1512168"/>
          </a:xfrm>
        </p:spPr>
        <p:txBody>
          <a:bodyPr>
            <a:normAutofit fontScale="90000"/>
          </a:bodyPr>
          <a:lstStyle/>
          <a:p>
            <a:r>
              <a:rPr lang="hr-HR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Intenzitet </a:t>
            </a:r>
            <a:r>
              <a:rPr lang="hr-HR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potpore </a:t>
            </a:r>
            <a:r>
              <a:rPr lang="vi-VN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8.5.2 „Uspostava i uređenje poučnih staza, vidikovaca i ostale manje infrastrukture“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3"/>
            <a:ext cx="8229600" cy="3600400"/>
          </a:xfrm>
        </p:spPr>
        <p:txBody>
          <a:bodyPr anchor="t" anchorCtr="0">
            <a:noAutofit/>
          </a:bodyPr>
          <a:lstStyle/>
          <a:p>
            <a:pPr algn="just"/>
            <a:r>
              <a:rPr lang="hr-HR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Intenzitet potpore iznosi do </a:t>
            </a:r>
            <a:r>
              <a:rPr lang="hr-HR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100%</a:t>
            </a:r>
            <a:r>
              <a:rPr lang="hr-HR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od ukupnih prihvatljivih troškova </a:t>
            </a:r>
            <a:r>
              <a:rPr lang="hr-HR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projekta</a:t>
            </a:r>
            <a:endParaRPr lang="hr-HR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pl-PL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Zahtjevi</a:t>
            </a:r>
            <a:r>
              <a:rPr lang="pl-PL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  za potporu mogu se popunjavati i podnositi u AGRONET-u od  </a:t>
            </a:r>
            <a:r>
              <a:rPr lang="pl-PL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1.6</a:t>
            </a:r>
            <a:r>
              <a:rPr lang="pl-PL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r>
              <a:rPr lang="pl-PL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do  2.8</a:t>
            </a:r>
            <a:r>
              <a:rPr lang="pl-PL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r>
              <a:rPr lang="pl-PL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2018.</a:t>
            </a:r>
            <a:endParaRPr lang="hr-HR" dirty="0" smtClean="0"/>
          </a:p>
        </p:txBody>
      </p:sp>
    </p:spTree>
    <p:extLst>
      <p:ext uri="{BB962C8B-B14F-4D97-AF65-F5344CB8AC3E}">
        <p14:creationId xmlns:p14="http://schemas.microsoft.com/office/powerpoint/2010/main" val="43025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Raspoloživa sredstva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8.5.2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U okviru tipa operacije 8.5.2 najniža vrijednost potpore je </a:t>
            </a:r>
            <a:r>
              <a:rPr lang="hr-HR" b="1" dirty="0">
                <a:solidFill>
                  <a:schemeClr val="tx1"/>
                </a:solidFill>
                <a:latin typeface="Times New Roman" panose="02020603050405020304" pitchFamily="18" charset="0"/>
              </a:rPr>
              <a:t>5.000 EUR</a:t>
            </a:r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, a najviša vrijednost potpore je </a:t>
            </a:r>
            <a:r>
              <a:rPr lang="hr-HR" b="1" dirty="0">
                <a:solidFill>
                  <a:schemeClr val="tx1"/>
                </a:solidFill>
                <a:latin typeface="Times New Roman" panose="02020603050405020304" pitchFamily="18" charset="0"/>
              </a:rPr>
              <a:t>100.000 EUR</a:t>
            </a:r>
            <a:r>
              <a:rPr lang="hr-HR" dirty="0" smtClean="0">
                <a:latin typeface="Times New Roman" panose="02020603050405020304" pitchFamily="18" charset="0"/>
              </a:rPr>
              <a:t>.</a:t>
            </a:r>
          </a:p>
          <a:p>
            <a:endParaRPr lang="hr-HR" dirty="0">
              <a:latin typeface="Times New Roman" panose="02020603050405020304" pitchFamily="18" charset="0"/>
            </a:endParaRPr>
          </a:p>
          <a:p>
            <a:r>
              <a:rPr lang="hr-HR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Raspoloživa sredstva po natječaju </a:t>
            </a:r>
            <a:r>
              <a:rPr lang="hr-HR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30 </a:t>
            </a:r>
            <a:r>
              <a:rPr lang="hr-HR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mil. kuna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37241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368152"/>
          </a:xfrm>
        </p:spPr>
        <p:txBody>
          <a:bodyPr>
            <a:normAutofit fontScale="90000"/>
          </a:bodyPr>
          <a:lstStyle/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 ruralnog razvoja Republike Hrvatske za razdoblje 2014. – 2020.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3"/>
            <a:ext cx="8229600" cy="3600400"/>
          </a:xfrm>
        </p:spPr>
        <p:txBody>
          <a:bodyPr anchor="t" anchorCtr="0">
            <a:noAutofit/>
          </a:bodyPr>
          <a:lstStyle/>
          <a:p>
            <a:pPr algn="just"/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Za </a:t>
            </a:r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podmjeru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8.6 „Potpora za ulaganja u šumarske tehnologije te u preradu, mobilizaciju i marketing šumskih proizvoda</a:t>
            </a:r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” (Pravilnik NN 46/2018)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provoditi će se tip operacija</a:t>
            </a:r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:</a:t>
            </a:r>
          </a:p>
          <a:p>
            <a:pPr algn="just"/>
            <a:r>
              <a:rPr lang="hr-HR" sz="23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8.6.1 </a:t>
            </a:r>
            <a:r>
              <a:rPr lang="hr-HR" sz="23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„Modernizacija tehnologija, strojeva, alata i opreme u pridobivanju drva i šumskouzgojnim </a:t>
            </a:r>
            <a:r>
              <a:rPr lang="hr-HR" sz="23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radovima“</a:t>
            </a:r>
          </a:p>
          <a:p>
            <a:pPr algn="just"/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8.6.2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„Modernizacija tehnologija, strojeva, alata i opreme u predindustrijskoj preradi </a:t>
            </a:r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drva“ i</a:t>
            </a:r>
            <a:endParaRPr lang="hr-HR" sz="23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8.6.3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„Marketing drvnih i nedrvnih šumskih proizvoda</a:t>
            </a:r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31170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528" y="116632"/>
            <a:ext cx="8604448" cy="1412776"/>
          </a:xfrm>
        </p:spPr>
        <p:txBody>
          <a:bodyPr>
            <a:normAutofit fontScale="90000"/>
          </a:bodyPr>
          <a:lstStyle/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8.6.1 „Modernizacija tehnologija, strojeva, alata i opreme u pridobivanju drva i </a:t>
            </a:r>
            <a:r>
              <a:rPr lang="hr-HR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šumskouzgojnim</a:t>
            </a:r>
            <a:r>
              <a:rPr lang="hr-H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radovima”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916833"/>
            <a:ext cx="8363272" cy="3600400"/>
          </a:xfrm>
        </p:spPr>
        <p:txBody>
          <a:bodyPr anchor="t" anchorCtr="0">
            <a:noAutofit/>
          </a:bodyPr>
          <a:lstStyle/>
          <a:p>
            <a:pPr marL="0" indent="0" algn="just">
              <a:buNone/>
            </a:pPr>
            <a:endParaRPr lang="vi-VN" sz="2800" dirty="0"/>
          </a:p>
          <a:p>
            <a:pPr marL="0" indent="0" algn="just">
              <a:buNone/>
            </a:pPr>
            <a:endParaRPr lang="hr-HR" dirty="0" smtClean="0"/>
          </a:p>
        </p:txBody>
      </p:sp>
      <p:sp>
        <p:nvSpPr>
          <p:cNvPr id="4" name="Pravokutnik 3"/>
          <p:cNvSpPr/>
          <p:nvPr/>
        </p:nvSpPr>
        <p:spPr>
          <a:xfrm>
            <a:off x="323528" y="1305342"/>
            <a:ext cx="8568952" cy="419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r-H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r-HR" sz="2300" b="1" dirty="0" smtClean="0">
                <a:latin typeface="Times New Roman"/>
                <a:ea typeface="Calibri"/>
                <a:cs typeface="Times New Roman"/>
              </a:rPr>
              <a:t>Prihvatljivi </a:t>
            </a:r>
            <a:r>
              <a:rPr lang="hr-HR" sz="2300" b="1" dirty="0">
                <a:latin typeface="Times New Roman"/>
                <a:ea typeface="Calibri"/>
                <a:cs typeface="Times New Roman"/>
              </a:rPr>
              <a:t>korisnici su: </a:t>
            </a:r>
            <a:endParaRPr lang="hr-HR" sz="23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hr-HR" sz="2300" dirty="0">
                <a:latin typeface="Times New Roman"/>
                <a:ea typeface="SimSun"/>
                <a:cs typeface="Times New Roman"/>
              </a:rPr>
              <a:t>a) </a:t>
            </a:r>
            <a:r>
              <a:rPr lang="hr-HR" sz="2300" dirty="0" err="1">
                <a:latin typeface="Times New Roman"/>
                <a:ea typeface="SimSun"/>
                <a:cs typeface="Times New Roman"/>
              </a:rPr>
              <a:t>šumoposjednici</a:t>
            </a:r>
            <a:endParaRPr lang="hr-HR" sz="2300" dirty="0">
              <a:ea typeface="SimSu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hr-HR" sz="2300" dirty="0">
                <a:latin typeface="Times New Roman"/>
                <a:ea typeface="SimSun"/>
                <a:cs typeface="Times New Roman"/>
              </a:rPr>
              <a:t>b) udruge </a:t>
            </a:r>
            <a:r>
              <a:rPr lang="hr-HR" sz="2300" dirty="0" err="1">
                <a:latin typeface="Times New Roman"/>
                <a:ea typeface="SimSun"/>
                <a:cs typeface="Times New Roman"/>
              </a:rPr>
              <a:t>šumoposjednika</a:t>
            </a:r>
            <a:r>
              <a:rPr lang="hr-HR" sz="2300" dirty="0">
                <a:latin typeface="Times New Roman"/>
                <a:ea typeface="SimSun"/>
                <a:cs typeface="Times New Roman"/>
              </a:rPr>
              <a:t> i</a:t>
            </a:r>
            <a:endParaRPr lang="hr-HR" sz="2300" dirty="0">
              <a:ea typeface="SimSun"/>
              <a:cs typeface="Times New Roman"/>
            </a:endParaRPr>
          </a:p>
          <a:p>
            <a:r>
              <a:rPr lang="hr-HR" sz="2300" dirty="0">
                <a:latin typeface="Times New Roman"/>
                <a:ea typeface="Calibri"/>
              </a:rPr>
              <a:t>c) obrti, mikro, mala i srednja </a:t>
            </a:r>
            <a:r>
              <a:rPr lang="hr-HR" sz="2300" dirty="0" smtClean="0">
                <a:latin typeface="Times New Roman"/>
                <a:ea typeface="Calibri"/>
              </a:rPr>
              <a:t>poduzeća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Svrha natječaja je dodjela sredstava projektima koji će omogućiti modernizaciju tehnologija, strojeva, alata i opreme u pridobivanju drva i </a:t>
            </a:r>
            <a:r>
              <a:rPr lang="hr-HR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šumskouzgojnim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radovima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Intenzitet 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potpore: </a:t>
            </a:r>
            <a:r>
              <a:rPr lang="hr-HR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50% 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ukupnih prihvatljivih troškova, </a:t>
            </a:r>
            <a:r>
              <a:rPr lang="hr-HR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5.000  € - 700.000 </a:t>
            </a:r>
            <a:r>
              <a:rPr lang="hr-HR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€</a:t>
            </a:r>
            <a:endParaRPr lang="hr-HR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3601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Uvjeti prihvatljivosti korisnika </a:t>
            </a:r>
            <a:endParaRPr lang="hr-H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1</a:t>
            </a:r>
            <a:r>
              <a:rPr lang="hr-HR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 korisnik </a:t>
            </a:r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mora imati podmirene, odnosno regulirane financijske obveze prema državnom proračunu Republike Hrvatske</a:t>
            </a:r>
          </a:p>
          <a:p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2. ako je korisnik </a:t>
            </a:r>
            <a:r>
              <a:rPr lang="hr-HR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šumoposjednik</a:t>
            </a:r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, mora biti upisan u Upisnik </a:t>
            </a:r>
            <a:r>
              <a:rPr lang="hr-HR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šumoposjednika</a:t>
            </a:r>
            <a:endParaRPr lang="hr-HR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3</a:t>
            </a:r>
            <a:r>
              <a:rPr lang="hr-HR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c)	ako je korisnik udruga </a:t>
            </a:r>
            <a:r>
              <a:rPr lang="hr-HR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šumoposjednika</a:t>
            </a:r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, mora biti registrirana u skladu s nacionalnim </a:t>
            </a:r>
            <a:r>
              <a:rPr lang="hr-HR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zakonodavstvom, </a:t>
            </a:r>
            <a:r>
              <a:rPr lang="hr-HR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te mora biti upisana u Upisnik </a:t>
            </a:r>
            <a:r>
              <a:rPr lang="hr-HR" u="sng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šumoposjednika</a:t>
            </a:r>
            <a:endParaRPr lang="hr-HR" u="sng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hr-HR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4. ako </a:t>
            </a:r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je korisnik obrt, mikro, malo ili srednje poduzeće mora biti u kategoriji mikro, malih i srednjih poduzeća u skladu s definicijom iz članka 3. </a:t>
            </a:r>
            <a:r>
              <a:rPr lang="hr-HR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Uredbe (EU)702/2014</a:t>
            </a:r>
            <a:endParaRPr lang="hr-HR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5</a:t>
            </a:r>
            <a:r>
              <a:rPr lang="hr-HR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 korisnici </a:t>
            </a:r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u okviru tipa operacije 8.6.1 moraju biti licencirani izvoditelji radova u šumarstvu pri Hrvatskoj komori inženjera šumarstva i drvne tehnologije ako upotreba predmeta ulaganja zahtjeva tu </a:t>
            </a:r>
            <a:r>
              <a:rPr lang="hr-HR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obavezu </a:t>
            </a:r>
            <a:endParaRPr lang="hr-HR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hr-HR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6. </a:t>
            </a:r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iznimno, ako je korisnik projekta udruga </a:t>
            </a:r>
            <a:r>
              <a:rPr lang="hr-HR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šumoposjednika</a:t>
            </a:r>
            <a:r>
              <a:rPr lang="hr-HR" dirty="0">
                <a:solidFill>
                  <a:schemeClr val="tx1"/>
                </a:solidFill>
                <a:latin typeface="Times New Roman" panose="02020603050405020304" pitchFamily="18" charset="0"/>
              </a:rPr>
              <a:t>, </a:t>
            </a:r>
            <a:r>
              <a:rPr lang="hr-HR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najmanje jedan član udruge mora biti licenciran izvoditelj radova u šumarstvu pri Hrvatskoj komori inženjera šumarstva i drvne </a:t>
            </a:r>
            <a:r>
              <a:rPr lang="hr-HR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tehnologije</a:t>
            </a:r>
            <a:r>
              <a:rPr lang="hr-HR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hr-HR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198262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Definicija mikro, malih i srednjih poduzeća </a:t>
            </a:r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Uredba (EU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702/2014</a:t>
            </a:r>
            <a:endParaRPr lang="hr-H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vi-VN" dirty="0" smtClean="0">
                <a:solidFill>
                  <a:schemeClr val="tx1"/>
                </a:solidFill>
              </a:rPr>
              <a:t>Članak </a:t>
            </a:r>
            <a:r>
              <a:rPr lang="vi-VN" dirty="0">
                <a:solidFill>
                  <a:schemeClr val="tx1"/>
                </a:solidFill>
              </a:rPr>
              <a:t>1. </a:t>
            </a:r>
            <a:endParaRPr lang="hr-HR" i="1" dirty="0" smtClean="0">
              <a:solidFill>
                <a:schemeClr val="tx1"/>
              </a:solidFill>
            </a:endParaRPr>
          </a:p>
          <a:p>
            <a:r>
              <a:rPr lang="vi-VN" i="1" dirty="0" smtClean="0">
                <a:solidFill>
                  <a:schemeClr val="tx1"/>
                </a:solidFill>
              </a:rPr>
              <a:t>Poduzeće </a:t>
            </a:r>
            <a:r>
              <a:rPr lang="vi-VN" i="1" dirty="0">
                <a:solidFill>
                  <a:schemeClr val="tx1"/>
                </a:solidFill>
              </a:rPr>
              <a:t>je svaki subjekt koji se bavi ekonomskom </a:t>
            </a:r>
            <a:r>
              <a:rPr lang="vi-VN" i="1" dirty="0" smtClean="0">
                <a:solidFill>
                  <a:schemeClr val="tx1"/>
                </a:solidFill>
              </a:rPr>
              <a:t>djelatno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ću</a:t>
            </a:r>
            <a:r>
              <a:rPr lang="vi-VN" i="1" dirty="0">
                <a:solidFill>
                  <a:schemeClr val="tx1"/>
                </a:solidFill>
              </a:rPr>
              <a:t>, bez obzira na njegov pravni oblik. To </a:t>
            </a:r>
            <a:r>
              <a:rPr lang="vi-VN" i="1" dirty="0" smtClean="0">
                <a:solidFill>
                  <a:schemeClr val="tx1"/>
                </a:solidFill>
              </a:rPr>
              <a:t>uklju</a:t>
            </a:r>
            <a:r>
              <a:rPr lang="hr-HR" i="1" dirty="0" smtClean="0">
                <a:solidFill>
                  <a:schemeClr val="tx1"/>
                </a:solidFill>
              </a:rPr>
              <a:t>č</a:t>
            </a:r>
            <a:r>
              <a:rPr lang="vi-VN" i="1" dirty="0" smtClean="0">
                <a:solidFill>
                  <a:schemeClr val="tx1"/>
                </a:solidFill>
              </a:rPr>
              <a:t>uje</a:t>
            </a:r>
            <a:r>
              <a:rPr lang="vi-VN" i="1" dirty="0">
                <a:solidFill>
                  <a:schemeClr val="tx1"/>
                </a:solidFill>
              </a:rPr>
              <a:t>, posebno, samozaposlene osobe i obiteljska poduzeća koji se bave obrtom ili drugim djelatnostima te partnerstva ili </a:t>
            </a:r>
            <a:r>
              <a:rPr lang="vi-VN" i="1" dirty="0" smtClean="0">
                <a:solidFill>
                  <a:schemeClr val="tx1"/>
                </a:solidFill>
              </a:rPr>
              <a:t>udru</a:t>
            </a:r>
            <a:r>
              <a:rPr lang="hr-HR" i="1" dirty="0" smtClean="0">
                <a:solidFill>
                  <a:schemeClr val="tx1"/>
                </a:solidFill>
              </a:rPr>
              <a:t>ž</a:t>
            </a:r>
            <a:r>
              <a:rPr lang="vi-VN" i="1" dirty="0" smtClean="0">
                <a:solidFill>
                  <a:schemeClr val="tx1"/>
                </a:solidFill>
              </a:rPr>
              <a:t>enja </a:t>
            </a:r>
            <a:r>
              <a:rPr lang="vi-VN" i="1" dirty="0">
                <a:solidFill>
                  <a:schemeClr val="tx1"/>
                </a:solidFill>
              </a:rPr>
              <a:t>koja se redovno bave ekonomskom </a:t>
            </a:r>
            <a:r>
              <a:rPr lang="vi-VN" i="1" dirty="0" smtClean="0">
                <a:solidFill>
                  <a:schemeClr val="tx1"/>
                </a:solidFill>
              </a:rPr>
              <a:t>djelatno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ću</a:t>
            </a:r>
            <a:r>
              <a:rPr lang="vi-VN" dirty="0" smtClean="0">
                <a:solidFill>
                  <a:schemeClr val="tx1"/>
                </a:solidFill>
              </a:rPr>
              <a:t> </a:t>
            </a:r>
            <a:endParaRPr lang="hr-HR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vi-VN" dirty="0" smtClean="0">
                <a:solidFill>
                  <a:schemeClr val="tx1"/>
                </a:solidFill>
              </a:rPr>
              <a:t>Članak </a:t>
            </a:r>
            <a:r>
              <a:rPr lang="vi-VN" dirty="0">
                <a:solidFill>
                  <a:schemeClr val="tx1"/>
                </a:solidFill>
              </a:rPr>
              <a:t>2. </a:t>
            </a:r>
            <a:endParaRPr lang="hr-HR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vi-VN" dirty="0" smtClean="0">
                <a:solidFill>
                  <a:schemeClr val="tx1"/>
                </a:solidFill>
              </a:rPr>
              <a:t>Broj </a:t>
            </a:r>
            <a:r>
              <a:rPr lang="vi-VN" dirty="0">
                <a:solidFill>
                  <a:schemeClr val="tx1"/>
                </a:solidFill>
              </a:rPr>
              <a:t>osoblja i financijske gornje granice kojima se određuju kategorije poduzeća </a:t>
            </a:r>
            <a:r>
              <a:rPr lang="hr-HR" dirty="0" smtClean="0">
                <a:solidFill>
                  <a:schemeClr val="tx1"/>
                </a:solidFill>
              </a:rPr>
              <a:t>:</a:t>
            </a:r>
          </a:p>
          <a:p>
            <a:r>
              <a:rPr lang="vi-VN" dirty="0" smtClean="0">
                <a:solidFill>
                  <a:schemeClr val="tx1"/>
                </a:solidFill>
              </a:rPr>
              <a:t>1</a:t>
            </a:r>
            <a:r>
              <a:rPr lang="vi-VN" dirty="0">
                <a:solidFill>
                  <a:schemeClr val="tx1"/>
                </a:solidFill>
              </a:rPr>
              <a:t>. </a:t>
            </a:r>
            <a:r>
              <a:rPr lang="vi-VN" i="1" dirty="0">
                <a:solidFill>
                  <a:schemeClr val="tx1"/>
                </a:solidFill>
              </a:rPr>
              <a:t>Kategorija mikro, malih i srednjih poduzeća („MSP”) sastoji se od poduzeća koja imaju manje od 250 zaposlenih i </a:t>
            </a:r>
            <a:r>
              <a:rPr lang="vi-VN" i="1" dirty="0" smtClean="0">
                <a:solidFill>
                  <a:schemeClr val="tx1"/>
                </a:solidFill>
              </a:rPr>
              <a:t>godi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nji </a:t>
            </a:r>
            <a:r>
              <a:rPr lang="vi-VN" i="1" dirty="0">
                <a:solidFill>
                  <a:schemeClr val="tx1"/>
                </a:solidFill>
              </a:rPr>
              <a:t>promet koji ne </a:t>
            </a:r>
            <a:r>
              <a:rPr lang="vi-VN" i="1" dirty="0" smtClean="0">
                <a:solidFill>
                  <a:schemeClr val="tx1"/>
                </a:solidFill>
              </a:rPr>
              <a:t>prema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uje </a:t>
            </a:r>
            <a:r>
              <a:rPr lang="vi-VN" i="1" dirty="0">
                <a:solidFill>
                  <a:schemeClr val="tx1"/>
                </a:solidFill>
              </a:rPr>
              <a:t>50 milijuna EUR i/ili </a:t>
            </a:r>
            <a:r>
              <a:rPr lang="vi-VN" i="1" dirty="0" smtClean="0">
                <a:solidFill>
                  <a:schemeClr val="tx1"/>
                </a:solidFill>
              </a:rPr>
              <a:t>godi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nju </a:t>
            </a:r>
            <a:r>
              <a:rPr lang="vi-VN" i="1" dirty="0">
                <a:solidFill>
                  <a:schemeClr val="tx1"/>
                </a:solidFill>
              </a:rPr>
              <a:t>bilancu koja ne </a:t>
            </a:r>
            <a:r>
              <a:rPr lang="vi-VN" i="1" dirty="0" smtClean="0">
                <a:solidFill>
                  <a:schemeClr val="tx1"/>
                </a:solidFill>
              </a:rPr>
              <a:t>prema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uje </a:t>
            </a:r>
            <a:r>
              <a:rPr lang="vi-VN" i="1" dirty="0">
                <a:solidFill>
                  <a:schemeClr val="tx1"/>
                </a:solidFill>
              </a:rPr>
              <a:t>43 milijuna </a:t>
            </a:r>
            <a:r>
              <a:rPr lang="hr-HR" i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eura</a:t>
            </a:r>
          </a:p>
          <a:p>
            <a:r>
              <a:rPr lang="vi-VN" i="1" dirty="0" smtClean="0">
                <a:solidFill>
                  <a:schemeClr val="tx1"/>
                </a:solidFill>
              </a:rPr>
              <a:t>2</a:t>
            </a:r>
            <a:r>
              <a:rPr lang="vi-VN" i="1" dirty="0">
                <a:solidFill>
                  <a:schemeClr val="tx1"/>
                </a:solidFill>
              </a:rPr>
              <a:t>. Unutar kategorije MSP-ova malo poduzeće definira se kao poduzeće koje ima manje od 50 zaposlenih, a </a:t>
            </a:r>
            <a:r>
              <a:rPr lang="hr-HR" i="1" dirty="0" smtClean="0">
                <a:solidFill>
                  <a:schemeClr val="tx1"/>
                </a:solidFill>
              </a:rPr>
              <a:t>č</a:t>
            </a:r>
            <a:r>
              <a:rPr lang="vi-VN" i="1" dirty="0" smtClean="0">
                <a:solidFill>
                  <a:schemeClr val="tx1"/>
                </a:solidFill>
              </a:rPr>
              <a:t>iji godi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nji </a:t>
            </a:r>
            <a:r>
              <a:rPr lang="vi-VN" i="1" dirty="0">
                <a:solidFill>
                  <a:schemeClr val="tx1"/>
                </a:solidFill>
              </a:rPr>
              <a:t>promet i/ili </a:t>
            </a:r>
            <a:r>
              <a:rPr lang="vi-VN" i="1" dirty="0" smtClean="0">
                <a:solidFill>
                  <a:schemeClr val="tx1"/>
                </a:solidFill>
              </a:rPr>
              <a:t>godi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nja </a:t>
            </a:r>
            <a:r>
              <a:rPr lang="vi-VN" i="1" dirty="0">
                <a:solidFill>
                  <a:schemeClr val="tx1"/>
                </a:solidFill>
              </a:rPr>
              <a:t>bilanca ne </a:t>
            </a:r>
            <a:r>
              <a:rPr lang="vi-VN" i="1" dirty="0" smtClean="0">
                <a:solidFill>
                  <a:schemeClr val="tx1"/>
                </a:solidFill>
              </a:rPr>
              <a:t>prema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uje </a:t>
            </a:r>
            <a:r>
              <a:rPr lang="vi-VN" i="1" dirty="0">
                <a:solidFill>
                  <a:schemeClr val="tx1"/>
                </a:solidFill>
              </a:rPr>
              <a:t>10 milijuna </a:t>
            </a:r>
            <a:r>
              <a:rPr lang="hr-HR" i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eura</a:t>
            </a:r>
            <a:r>
              <a:rPr lang="vi-VN" i="1" dirty="0" smtClean="0">
                <a:solidFill>
                  <a:schemeClr val="tx1"/>
                </a:solidFill>
              </a:rPr>
              <a:t> </a:t>
            </a:r>
            <a:endParaRPr lang="hr-HR" i="1" dirty="0" smtClean="0">
              <a:solidFill>
                <a:schemeClr val="tx1"/>
              </a:solidFill>
            </a:endParaRPr>
          </a:p>
          <a:p>
            <a:r>
              <a:rPr lang="vi-VN" i="1" dirty="0" smtClean="0">
                <a:solidFill>
                  <a:schemeClr val="tx1"/>
                </a:solidFill>
              </a:rPr>
              <a:t>3</a:t>
            </a:r>
            <a:r>
              <a:rPr lang="vi-VN" i="1" dirty="0">
                <a:solidFill>
                  <a:schemeClr val="tx1"/>
                </a:solidFill>
              </a:rPr>
              <a:t>. Unutar kategorije MSP-ova mikro-poduzeće definira se kao poduzeće koje ima manje od 10 zaposlenih, a </a:t>
            </a:r>
            <a:r>
              <a:rPr lang="hr-HR" i="1" dirty="0" smtClean="0">
                <a:solidFill>
                  <a:schemeClr val="tx1"/>
                </a:solidFill>
              </a:rPr>
              <a:t>č</a:t>
            </a:r>
            <a:r>
              <a:rPr lang="vi-VN" i="1" dirty="0" smtClean="0">
                <a:solidFill>
                  <a:schemeClr val="tx1"/>
                </a:solidFill>
              </a:rPr>
              <a:t>iji godi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nji </a:t>
            </a:r>
            <a:r>
              <a:rPr lang="vi-VN" i="1" dirty="0">
                <a:solidFill>
                  <a:schemeClr val="tx1"/>
                </a:solidFill>
              </a:rPr>
              <a:t>promet i/ili </a:t>
            </a:r>
            <a:r>
              <a:rPr lang="vi-VN" i="1" dirty="0" smtClean="0">
                <a:solidFill>
                  <a:schemeClr val="tx1"/>
                </a:solidFill>
              </a:rPr>
              <a:t>godi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nja </a:t>
            </a:r>
            <a:r>
              <a:rPr lang="vi-VN" i="1" dirty="0">
                <a:solidFill>
                  <a:schemeClr val="tx1"/>
                </a:solidFill>
              </a:rPr>
              <a:t>bilanca ne </a:t>
            </a:r>
            <a:r>
              <a:rPr lang="vi-VN" i="1" dirty="0" smtClean="0">
                <a:solidFill>
                  <a:schemeClr val="tx1"/>
                </a:solidFill>
              </a:rPr>
              <a:t>prema</a:t>
            </a:r>
            <a:r>
              <a:rPr lang="hr-HR" i="1" dirty="0" smtClean="0">
                <a:solidFill>
                  <a:schemeClr val="tx1"/>
                </a:solidFill>
              </a:rPr>
              <a:t>š</a:t>
            </a:r>
            <a:r>
              <a:rPr lang="vi-VN" i="1" dirty="0" smtClean="0">
                <a:solidFill>
                  <a:schemeClr val="tx1"/>
                </a:solidFill>
              </a:rPr>
              <a:t>uje </a:t>
            </a:r>
            <a:r>
              <a:rPr lang="vi-VN" i="1" dirty="0">
                <a:solidFill>
                  <a:schemeClr val="tx1"/>
                </a:solidFill>
              </a:rPr>
              <a:t>2 milijuna </a:t>
            </a:r>
            <a:r>
              <a:rPr lang="hr-HR" i="1" dirty="0">
                <a:solidFill>
                  <a:schemeClr val="tx1"/>
                </a:solidFill>
                <a:latin typeface="Times New Roman" panose="02020603050405020304" pitchFamily="18" charset="0"/>
              </a:rPr>
              <a:t>eura</a:t>
            </a:r>
          </a:p>
        </p:txBody>
      </p:sp>
    </p:spTree>
    <p:extLst>
      <p:ext uri="{BB962C8B-B14F-4D97-AF65-F5344CB8AC3E}">
        <p14:creationId xmlns:p14="http://schemas.microsoft.com/office/powerpoint/2010/main" val="1628223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0"/>
            <a:ext cx="7328992" cy="1008112"/>
          </a:xfrm>
        </p:spPr>
        <p:txBody>
          <a:bodyPr>
            <a:normAutofit/>
          </a:bodyPr>
          <a:lstStyle/>
          <a:p>
            <a:r>
              <a:rPr lang="hr-H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 ruralnog razvoja Republike Hrvatske za razdoblje 2014. – 2020.</a:t>
            </a:r>
            <a:endParaRPr lang="hr-HR" sz="28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 eaLnBrk="0" fontAlgn="base" hangingPunct="0">
              <a:spcAft>
                <a:spcPts val="500"/>
              </a:spcAft>
              <a:buNone/>
            </a:pPr>
            <a:r>
              <a:rPr lang="hr-HR" sz="2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Ključne aktivnosti za šumarstvo:</a:t>
            </a:r>
            <a:endParaRPr lang="hr-HR" sz="23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 eaLnBrk="0" fontAlgn="base" hangingPunct="0">
              <a:spcAft>
                <a:spcPct val="0"/>
              </a:spcAft>
            </a:pPr>
            <a:r>
              <a:rPr lang="hr-HR" sz="23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hr-HR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Izgradnja i rekonstrukcija šumske infrastrukture (šumske prometnice)</a:t>
            </a:r>
          </a:p>
          <a:p>
            <a:pPr eaLnBrk="0" fontAlgn="base" hangingPunct="0">
              <a:spcAft>
                <a:spcPct val="0"/>
              </a:spcAft>
            </a:pPr>
            <a:r>
              <a:rPr lang="hr-HR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hr-HR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Konverzije degradiranih šuma</a:t>
            </a:r>
          </a:p>
          <a:p>
            <a:pPr eaLnBrk="0" fontAlgn="base" hangingPunct="0">
              <a:spcAft>
                <a:spcPct val="0"/>
              </a:spcAft>
            </a:pPr>
            <a:r>
              <a:rPr lang="hr-HR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Ulaganja u šumsku mehanizaciju</a:t>
            </a:r>
          </a:p>
          <a:p>
            <a:pPr eaLnBrk="0" fontAlgn="base" hangingPunct="0">
              <a:spcAft>
                <a:spcPct val="0"/>
              </a:spcAft>
            </a:pPr>
            <a:r>
              <a:rPr lang="hr-HR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Ulaganja u </a:t>
            </a:r>
            <a:r>
              <a:rPr lang="hr-HR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primarnu preradu drveta</a:t>
            </a:r>
            <a:endParaRPr lang="hr-HR" sz="23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hr-HR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hr-HR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O</a:t>
            </a:r>
            <a:r>
              <a:rPr lang="hr-HR" sz="2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stale aktivnosti za šumarstvo: </a:t>
            </a:r>
            <a:endParaRPr lang="hr-HR" sz="23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 eaLnBrk="0" fontAlgn="base" hangingPunct="0">
              <a:spcAft>
                <a:spcPct val="0"/>
              </a:spcAft>
            </a:pPr>
            <a:r>
              <a:rPr lang="hr-HR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hr-HR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Izgradnja poučnih staza, vidikovaca i dr</a:t>
            </a:r>
            <a:r>
              <a:rPr lang="hr-HR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.</a:t>
            </a:r>
          </a:p>
          <a:p>
            <a:pPr eaLnBrk="0" fontAlgn="base" hangingPunct="0">
              <a:spcAft>
                <a:spcPct val="0"/>
              </a:spcAft>
            </a:pPr>
            <a:r>
              <a:rPr lang="hr-HR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Marketing </a:t>
            </a:r>
            <a:r>
              <a:rPr lang="hr-HR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drvnih i nedrvnih šumskih proizvoda</a:t>
            </a:r>
          </a:p>
          <a:p>
            <a:pPr eaLnBrk="0" fontAlgn="base" hangingPunct="0">
              <a:spcAft>
                <a:spcPct val="0"/>
              </a:spcAft>
            </a:pPr>
            <a:r>
              <a:rPr lang="hr-HR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Prijenos znanja i aktivnosti informiranja</a:t>
            </a:r>
          </a:p>
          <a:p>
            <a:pPr eaLnBrk="0" fontAlgn="base" hangingPunct="0">
              <a:spcAft>
                <a:spcPct val="0"/>
              </a:spcAft>
            </a:pPr>
            <a:r>
              <a:rPr lang="hr-HR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Savjetodavne </a:t>
            </a:r>
            <a:r>
              <a:rPr lang="hr-HR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usluge</a:t>
            </a:r>
            <a:endParaRPr lang="hr-HR" sz="23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99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916833"/>
            <a:ext cx="8507288" cy="3600400"/>
          </a:xfrm>
        </p:spPr>
        <p:txBody>
          <a:bodyPr anchor="t" anchorCtr="0">
            <a:noAutofit/>
          </a:bodyPr>
          <a:lstStyle/>
          <a:p>
            <a:pPr algn="just"/>
            <a:endParaRPr lang="hr-HR" sz="2800" dirty="0">
              <a:latin typeface="Times New Roman" panose="02020603050405020304" pitchFamily="18" charset="0"/>
            </a:endParaRPr>
          </a:p>
          <a:p>
            <a:pPr algn="just"/>
            <a:endParaRPr lang="hr-HR" dirty="0" smtClean="0"/>
          </a:p>
        </p:txBody>
      </p:sp>
      <p:sp>
        <p:nvSpPr>
          <p:cNvPr id="4" name="Pravokutnik 3"/>
          <p:cNvSpPr/>
          <p:nvPr/>
        </p:nvSpPr>
        <p:spPr>
          <a:xfrm>
            <a:off x="179512" y="1997839"/>
            <a:ext cx="89289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Tip operacije </a:t>
            </a:r>
            <a:r>
              <a:rPr lang="hr-H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8.6.2 „Modernizacija tehnologija, strojeva, alata i opreme u predindustrijskoj preradi </a:t>
            </a:r>
            <a:r>
              <a:rPr lang="hr-H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drva“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Korisnici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hr-H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registrirani 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 djelatnosti prerade drva sukladno Nacionalnoj klasifikaciji djelatnosti (2007.): područje C, odjeljak 16. „Proizvodnja drva i proizvoda od drva i pluta, osim namještaja; proizvodnja proizvoda od slame i pleterskih proizvoda”;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dokazati 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ulazna količina oblovine u zadnje dvije godine koje prethode </a:t>
            </a:r>
            <a:r>
              <a:rPr lang="hr-H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godini 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podnošenja Zahtjeva za potporu </a:t>
            </a:r>
            <a:r>
              <a:rPr lang="hr-HR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nije bila veća 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 </a:t>
            </a:r>
            <a:r>
              <a:rPr lang="hr-HR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10.000 m³ godišnje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Intenzitet 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potpore: </a:t>
            </a:r>
            <a:r>
              <a:rPr lang="hr-HR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50% 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ukupnih prihvatljivih troškova, min. </a:t>
            </a:r>
            <a:r>
              <a:rPr lang="hr-HR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10.000  €/projektu </a:t>
            </a:r>
            <a:r>
              <a:rPr lang="hr-HR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hr-HR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max. 1 mil. €/</a:t>
            </a:r>
            <a:r>
              <a:rPr lang="hr-HR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projektu</a:t>
            </a:r>
            <a:r>
              <a:rPr lang="hr-H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hr-HR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74035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Neo Sans Medium" pitchFamily="34" charset="0"/>
                <a:ea typeface="+mj-ea"/>
                <a:cs typeface="+mj-cs"/>
              </a:defRPr>
            </a:lvl1pPr>
          </a:lstStyle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8.6. Ulaganja u šumarske tehnologije te u preradu, mobilizaciju i marketing šumskih proizvoda</a:t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58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8.6.2 „Modernizacija tehnologija, strojeva, alata i opreme u predindustrijskoj preradi drva“</a:t>
            </a:r>
            <a:endParaRPr lang="hr-HR" sz="28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3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Prihvatljivi </a:t>
            </a:r>
            <a:r>
              <a:rPr lang="hr-HR" sz="23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materijalni i nematerijalni troškovi su:</a:t>
            </a:r>
            <a:endParaRPr lang="hr-HR" sz="23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kupnja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novih i rabljenih strojeva, alata, uređaja i opreme za predindustrijsku preradu drva</a:t>
            </a:r>
          </a:p>
          <a:p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kupnja </a:t>
            </a:r>
            <a:r>
              <a:rPr lang="hr-HR" sz="23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novih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i</a:t>
            </a:r>
            <a:r>
              <a:rPr lang="hr-HR" sz="23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 rabljenih strojeva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, alata, uređaja i opreme za proizvodnju </a:t>
            </a:r>
            <a:r>
              <a:rPr lang="hr-HR" sz="23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peleta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, briketa i cijepanog ogrjevnog drva</a:t>
            </a:r>
          </a:p>
          <a:p>
            <a:r>
              <a:rPr lang="hr-HR" sz="2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instalacija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i/ili kupnja opreme za informacijsko-komunikacijske tehnologije u postupcima predindustrijske prerade drva i</a:t>
            </a:r>
          </a:p>
          <a:p>
            <a:r>
              <a:rPr lang="hr-HR" sz="2300" b="1" u="sng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izgradnja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i </a:t>
            </a:r>
            <a:r>
              <a:rPr lang="hr-HR" sz="23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rekonstrukcija 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objekata te kupnja </a:t>
            </a:r>
            <a:r>
              <a:rPr lang="hr-HR" sz="23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nove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 i </a:t>
            </a:r>
            <a:r>
              <a:rPr lang="hr-HR" sz="23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rabljene</a:t>
            </a:r>
            <a:r>
              <a:rPr lang="hr-HR" sz="2300" dirty="0">
                <a:solidFill>
                  <a:schemeClr val="tx1"/>
                </a:solidFill>
                <a:latin typeface="Times New Roman" panose="02020603050405020304" pitchFamily="18" charset="0"/>
              </a:rPr>
              <a:t> opreme za sušenje, parenje, skladištenje i zaštitu drvnih proizvoda</a:t>
            </a:r>
          </a:p>
        </p:txBody>
      </p:sp>
    </p:spTree>
    <p:extLst>
      <p:ext uri="{BB962C8B-B14F-4D97-AF65-F5344CB8AC3E}">
        <p14:creationId xmlns:p14="http://schemas.microsoft.com/office/powerpoint/2010/main" val="12180895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3"/>
            <a:ext cx="8229600" cy="3600400"/>
          </a:xfrm>
        </p:spPr>
        <p:txBody>
          <a:bodyPr anchor="t" anchorCtr="0">
            <a:normAutofit fontScale="92500" lnSpcReduction="20000"/>
          </a:bodyPr>
          <a:lstStyle/>
          <a:p>
            <a:pPr marL="0" indent="0" algn="just">
              <a:buNone/>
            </a:pPr>
            <a:r>
              <a:rPr lang="hr-HR" sz="25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Tip operacije: 8.6.3 </a:t>
            </a:r>
            <a:r>
              <a:rPr lang="hr-HR" sz="2500" dirty="0">
                <a:solidFill>
                  <a:schemeClr val="tx1"/>
                </a:solidFill>
                <a:latin typeface="Times New Roman" panose="02020603050405020304" pitchFamily="18" charset="0"/>
              </a:rPr>
              <a:t>„Marketing drvnih i nedrvnih šumskih proizvoda“ </a:t>
            </a:r>
          </a:p>
          <a:p>
            <a:pPr algn="just"/>
            <a:r>
              <a:rPr lang="hr-HR" sz="25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Korisnici: </a:t>
            </a:r>
            <a:r>
              <a:rPr lang="hr-HR" sz="2500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šumoposjednici</a:t>
            </a:r>
            <a:r>
              <a:rPr lang="hr-HR" sz="25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, udruge </a:t>
            </a:r>
            <a:r>
              <a:rPr lang="hr-HR" sz="2500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šumoposjednika</a:t>
            </a:r>
            <a:r>
              <a:rPr lang="hr-HR" sz="25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, mikro</a:t>
            </a:r>
            <a:r>
              <a:rPr lang="hr-HR" sz="2500" dirty="0">
                <a:solidFill>
                  <a:schemeClr val="tx1"/>
                </a:solidFill>
                <a:latin typeface="Times New Roman" panose="02020603050405020304" pitchFamily="18" charset="0"/>
              </a:rPr>
              <a:t>, mala i srednja poduzeća </a:t>
            </a:r>
            <a:r>
              <a:rPr lang="hr-HR" sz="25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 jedinice </a:t>
            </a:r>
            <a:r>
              <a:rPr lang="hr-HR" sz="2500" dirty="0">
                <a:solidFill>
                  <a:schemeClr val="tx1"/>
                </a:solidFill>
                <a:latin typeface="Times New Roman" panose="02020603050405020304" pitchFamily="18" charset="0"/>
              </a:rPr>
              <a:t>lokalne samouprave i njihova udruženja</a:t>
            </a:r>
            <a:r>
              <a:rPr lang="hr-HR" sz="25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/>
            <a:r>
              <a:rPr lang="hr-HR" sz="25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Kao </a:t>
            </a:r>
            <a:r>
              <a:rPr lang="hr-HR" sz="2500" dirty="0">
                <a:solidFill>
                  <a:schemeClr val="tx1"/>
                </a:solidFill>
                <a:latin typeface="Times New Roman" panose="02020603050405020304" pitchFamily="18" charset="0"/>
              </a:rPr>
              <a:t>glavni predmet marketinga drvnih i nedrvnih šumskih proizvoda i usluga šuma, moraju imati proizvod i/ili uslugu šuma s popisa drvnih i nedrvnih šumskih proizvoda i usluga šuma koji će biti prilog </a:t>
            </a:r>
            <a:r>
              <a:rPr lang="hr-HR" sz="25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natječaja</a:t>
            </a:r>
          </a:p>
          <a:p>
            <a:pPr algn="just"/>
            <a:r>
              <a:rPr lang="hr-HR" sz="2500" dirty="0">
                <a:solidFill>
                  <a:schemeClr val="tx1"/>
                </a:solidFill>
                <a:latin typeface="Times New Roman" panose="02020603050405020304" pitchFamily="18" charset="0"/>
              </a:rPr>
              <a:t>Intenzitet potpore: </a:t>
            </a:r>
            <a:r>
              <a:rPr lang="hr-HR" sz="25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do 50% </a:t>
            </a:r>
            <a:r>
              <a:rPr lang="hr-HR" sz="2500" dirty="0">
                <a:solidFill>
                  <a:schemeClr val="tx1"/>
                </a:solidFill>
                <a:latin typeface="Times New Roman" panose="02020603050405020304" pitchFamily="18" charset="0"/>
              </a:rPr>
              <a:t>ukupnih prihvatljivih troškova, min. </a:t>
            </a:r>
            <a:r>
              <a:rPr lang="hr-HR" sz="25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5.000  €/projektu  </a:t>
            </a:r>
            <a:r>
              <a:rPr lang="hr-HR" sz="2500" dirty="0">
                <a:solidFill>
                  <a:schemeClr val="tx1"/>
                </a:solidFill>
                <a:latin typeface="Times New Roman" panose="02020603050405020304" pitchFamily="18" charset="0"/>
              </a:rPr>
              <a:t>- </a:t>
            </a:r>
            <a:r>
              <a:rPr lang="hr-HR" sz="25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max. 30.000 €/</a:t>
            </a:r>
            <a:r>
              <a:rPr lang="hr-HR" sz="25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projektu</a:t>
            </a:r>
            <a:r>
              <a:rPr lang="hr-HR" sz="25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endParaRPr lang="hr-HR" sz="25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hr-HR" sz="2400" dirty="0" smtClean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</a:endParaRPr>
          </a:p>
          <a:p>
            <a:pPr algn="just"/>
            <a:endParaRPr lang="hr-HR" sz="24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</a:endParaRPr>
          </a:p>
          <a:p>
            <a:pPr algn="just"/>
            <a:endParaRPr lang="hr-HR" sz="24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8604448" cy="1412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Neo Sans Medium" pitchFamily="34" charset="0"/>
                <a:ea typeface="+mj-ea"/>
                <a:cs typeface="+mj-cs"/>
              </a:defRPr>
            </a:lvl1pPr>
          </a:lstStyle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8.6. Ulaganja u šumarske tehnologije te u preradu, mobilizaciju i marketing šumskih proizvoda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96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260648"/>
            <a:ext cx="7328992" cy="1440160"/>
          </a:xfrm>
        </p:spPr>
        <p:txBody>
          <a:bodyPr>
            <a:normAutofit fontScale="90000"/>
          </a:bodyPr>
          <a:lstStyle/>
          <a:p>
            <a:r>
              <a:rPr lang="hr-H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Otvoreni natječaji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80519"/>
          </a:xfrm>
        </p:spPr>
        <p:txBody>
          <a:bodyPr anchor="t" anchorCtr="0">
            <a:normAutofit fontScale="47500" lnSpcReduction="20000"/>
          </a:bodyPr>
          <a:lstStyle/>
          <a:p>
            <a:pPr algn="just"/>
            <a:r>
              <a:rPr lang="hr-HR" sz="71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Tip operacije </a:t>
            </a:r>
            <a:r>
              <a:rPr lang="hr-HR" sz="71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8.6.1 </a:t>
            </a:r>
            <a:endParaRPr lang="hr-HR" sz="7100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l-PL" sz="71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- Od 20.8</a:t>
            </a:r>
            <a:r>
              <a:rPr lang="pl-PL" sz="7100" dirty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r>
              <a:rPr lang="pl-PL" sz="71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do 31</a:t>
            </a:r>
            <a:r>
              <a:rPr lang="pl-PL" sz="7100" dirty="0">
                <a:solidFill>
                  <a:schemeClr val="tx1"/>
                </a:solidFill>
                <a:latin typeface="Times New Roman" panose="02020603050405020304" pitchFamily="18" charset="0"/>
              </a:rPr>
              <a:t>. 10. </a:t>
            </a:r>
            <a:r>
              <a:rPr lang="pl-PL" sz="71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2018.</a:t>
            </a:r>
            <a:endParaRPr lang="hr-HR" sz="71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hr-HR" sz="71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Tip operacije </a:t>
            </a:r>
            <a:r>
              <a:rPr lang="hr-HR" sz="71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8.6.2 </a:t>
            </a:r>
            <a:endParaRPr lang="hr-HR" sz="7100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l-PL" sz="71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- Od 20.8</a:t>
            </a:r>
            <a:r>
              <a:rPr lang="pl-PL" sz="7100" dirty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r>
              <a:rPr lang="pl-PL" sz="71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do </a:t>
            </a:r>
            <a:r>
              <a:rPr lang="pl-PL" sz="7100" dirty="0">
                <a:solidFill>
                  <a:schemeClr val="tx1"/>
                </a:solidFill>
                <a:latin typeface="Times New Roman" panose="02020603050405020304" pitchFamily="18" charset="0"/>
              </a:rPr>
              <a:t>31. 10. </a:t>
            </a:r>
            <a:r>
              <a:rPr lang="pl-PL" sz="71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2018.</a:t>
            </a:r>
            <a:endParaRPr lang="hr-HR" sz="71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hr-HR" sz="71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U </a:t>
            </a:r>
            <a:r>
              <a:rPr lang="hr-HR" sz="7100" dirty="0">
                <a:solidFill>
                  <a:schemeClr val="tx1"/>
                </a:solidFill>
                <a:latin typeface="Times New Roman" panose="02020603050405020304" pitchFamily="18" charset="0"/>
              </a:rPr>
              <a:t>okviru </a:t>
            </a:r>
            <a:r>
              <a:rPr lang="hr-HR" sz="71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tipa operacije 8.6.3 </a:t>
            </a:r>
            <a:endParaRPr lang="pl-PL" sz="71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hr-HR" sz="7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*</a:t>
            </a:r>
            <a:r>
              <a:rPr lang="hr-HR" sz="71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Zahtjevi za potporu </a:t>
            </a:r>
            <a:r>
              <a:rPr lang="hr-HR" sz="7100" dirty="0">
                <a:solidFill>
                  <a:prstClr val="black"/>
                </a:solidFill>
                <a:latin typeface="Times New Roman" panose="02020603050405020304" pitchFamily="18" charset="0"/>
              </a:rPr>
              <a:t>mogu se popunjavati i podnositi u AGRONET-u od</a:t>
            </a:r>
            <a:r>
              <a:rPr lang="hr-HR" sz="71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hr-HR" sz="7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kraja srpnja 2018.</a:t>
            </a:r>
            <a:r>
              <a:rPr lang="hr-HR" sz="71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hr-HR" sz="7100" dirty="0">
                <a:solidFill>
                  <a:prstClr val="black"/>
                </a:solidFill>
                <a:latin typeface="Times New Roman" panose="02020603050405020304" pitchFamily="18" charset="0"/>
              </a:rPr>
              <a:t>godine od 12:00 sati do </a:t>
            </a:r>
            <a:r>
              <a:rPr lang="hr-HR" sz="7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kraja</a:t>
            </a:r>
            <a:r>
              <a:rPr lang="hr-HR" sz="71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hr-HR" sz="7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rujna 2018. </a:t>
            </a:r>
            <a:r>
              <a:rPr lang="hr-HR" sz="7100" dirty="0">
                <a:solidFill>
                  <a:prstClr val="black"/>
                </a:solidFill>
                <a:latin typeface="Times New Roman" panose="02020603050405020304" pitchFamily="18" charset="0"/>
              </a:rPr>
              <a:t>godine do 12:00 sati. </a:t>
            </a:r>
            <a:endParaRPr lang="hr-HR" sz="71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just"/>
            <a:endParaRPr lang="hr-HR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08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4.3.3 </a:t>
            </a:r>
            <a:r>
              <a:rPr lang="hr-HR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Ulaganje u šumsku infrastrukturu</a:t>
            </a:r>
            <a:endParaRPr lang="hr-H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hr-HR" sz="23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Korisnici</a:t>
            </a:r>
            <a:r>
              <a:rPr lang="hr-HR" sz="2300" dirty="0">
                <a:solidFill>
                  <a:prstClr val="black"/>
                </a:solidFill>
                <a:latin typeface="Times New Roman" panose="02020603050405020304" pitchFamily="18" charset="0"/>
              </a:rPr>
              <a:t>: </a:t>
            </a:r>
            <a:r>
              <a:rPr lang="hr-HR" sz="23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šumoposjednici</a:t>
            </a:r>
            <a:r>
              <a:rPr lang="hr-HR" sz="2300" dirty="0">
                <a:solidFill>
                  <a:prstClr val="black"/>
                </a:solidFill>
                <a:latin typeface="Times New Roman" panose="02020603050405020304" pitchFamily="18" charset="0"/>
              </a:rPr>
              <a:t>, trgovačka društva i druge pravne osobe koje sukladno Zakonu o šumama gospodare šumama i šumskim zemljištima u vlasništvu Republike Hrvatske , udruženja </a:t>
            </a:r>
            <a:r>
              <a:rPr lang="hr-HR" sz="23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šumoposjednika</a:t>
            </a:r>
            <a:r>
              <a:rPr lang="hr-HR" sz="2300" dirty="0">
                <a:solidFill>
                  <a:prstClr val="black"/>
                </a:solidFill>
                <a:latin typeface="Times New Roman" panose="02020603050405020304" pitchFamily="18" charset="0"/>
              </a:rPr>
              <a:t> , jedinice lokalne samouprave </a:t>
            </a:r>
          </a:p>
          <a:p>
            <a:pPr lvl="0"/>
            <a:r>
              <a:rPr lang="hr-HR" sz="2300" dirty="0">
                <a:solidFill>
                  <a:prstClr val="black"/>
                </a:solidFill>
                <a:latin typeface="Times New Roman" panose="02020603050405020304" pitchFamily="18" charset="0"/>
              </a:rPr>
              <a:t>Intenzitet potpore </a:t>
            </a:r>
            <a:r>
              <a:rPr lang="hr-HR" sz="23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100%</a:t>
            </a:r>
            <a:r>
              <a:rPr lang="hr-HR" sz="2300" dirty="0">
                <a:solidFill>
                  <a:prstClr val="black"/>
                </a:solidFill>
                <a:latin typeface="Times New Roman" panose="02020603050405020304" pitchFamily="18" charset="0"/>
              </a:rPr>
              <a:t> ukupnih prihvatljivih troškova,</a:t>
            </a:r>
          </a:p>
          <a:p>
            <a:pPr lvl="0" algn="just"/>
            <a:r>
              <a:rPr lang="hr-HR" sz="2300" dirty="0">
                <a:solidFill>
                  <a:prstClr val="black"/>
                </a:solidFill>
                <a:latin typeface="Times New Roman" panose="02020603050405020304" pitchFamily="18" charset="0"/>
              </a:rPr>
              <a:t>U okviru tipa operacije </a:t>
            </a:r>
            <a:r>
              <a:rPr lang="hr-HR" sz="23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4.3.3</a:t>
            </a:r>
            <a:r>
              <a:rPr lang="hr-HR" sz="2300" dirty="0">
                <a:solidFill>
                  <a:prstClr val="black"/>
                </a:solidFill>
                <a:latin typeface="Times New Roman" panose="02020603050405020304" pitchFamily="18" charset="0"/>
              </a:rPr>
              <a:t> najniža vrijednost potpore je </a:t>
            </a:r>
            <a:r>
              <a:rPr lang="hr-HR" sz="23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10.000 eura</a:t>
            </a:r>
            <a:r>
              <a:rPr lang="hr-HR" sz="2300" dirty="0">
                <a:solidFill>
                  <a:prstClr val="black"/>
                </a:solidFill>
                <a:latin typeface="Times New Roman" panose="02020603050405020304" pitchFamily="18" charset="0"/>
              </a:rPr>
              <a:t>, a najviša vrijednost potpore </a:t>
            </a:r>
            <a:r>
              <a:rPr lang="hr-HR" sz="23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1.000.000 eura.</a:t>
            </a:r>
          </a:p>
          <a:p>
            <a:pPr lvl="0" algn="just"/>
            <a:r>
              <a:rPr lang="hr-HR" sz="2300" dirty="0">
                <a:solidFill>
                  <a:prstClr val="black"/>
                </a:solidFill>
                <a:latin typeface="Times New Roman" panose="02020603050405020304" pitchFamily="18" charset="0"/>
              </a:rPr>
              <a:t>Ukupan </a:t>
            </a:r>
            <a:r>
              <a:rPr lang="hr-HR" sz="23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iznos raspoloživih sredstava </a:t>
            </a:r>
            <a:r>
              <a:rPr lang="hr-HR" sz="2300" dirty="0">
                <a:solidFill>
                  <a:prstClr val="black"/>
                </a:solidFill>
                <a:latin typeface="Times New Roman" panose="02020603050405020304" pitchFamily="18" charset="0"/>
              </a:rPr>
              <a:t>javne potpore na trećem natječaju </a:t>
            </a:r>
            <a:r>
              <a:rPr lang="hr-HR" sz="2300" dirty="0">
                <a:solidFill>
                  <a:srgbClr val="FF0000"/>
                </a:solidFill>
                <a:latin typeface="Times New Roman" panose="02020603050405020304" pitchFamily="18" charset="0"/>
              </a:rPr>
              <a:t>(listopad 2018.) </a:t>
            </a:r>
            <a:r>
              <a:rPr lang="hr-HR" sz="2300" dirty="0">
                <a:solidFill>
                  <a:prstClr val="black"/>
                </a:solidFill>
                <a:latin typeface="Times New Roman" panose="02020603050405020304" pitchFamily="18" charset="0"/>
              </a:rPr>
              <a:t>iznosi </a:t>
            </a:r>
            <a:r>
              <a:rPr lang="hr-HR" sz="2300" dirty="0">
                <a:solidFill>
                  <a:srgbClr val="FF0000"/>
                </a:solidFill>
                <a:latin typeface="Times New Roman" panose="02020603050405020304" pitchFamily="18" charset="0"/>
              </a:rPr>
              <a:t>*</a:t>
            </a:r>
            <a:r>
              <a:rPr lang="hr-HR" sz="23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40.000.000,00 kuna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029055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7328992" cy="1008112"/>
          </a:xfrm>
        </p:spPr>
        <p:txBody>
          <a:bodyPr>
            <a:normAutofit fontScale="90000"/>
          </a:bodyPr>
          <a:lstStyle/>
          <a:p>
            <a:r>
              <a:rPr lang="hr-HR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Mjera 8 </a:t>
            </a:r>
            <a:r>
              <a:rPr lang="hr-HR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„Ulaganja u razvoj šumskih područja i poboljšanje održivosti šuma”</a:t>
            </a:r>
            <a:r>
              <a:rPr lang="hr-HR" dirty="0"/>
              <a:t/>
            </a:r>
            <a:br>
              <a:rPr lang="hr-HR" dirty="0"/>
            </a:br>
            <a:endParaRPr lang="hr-H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301" y="1714155"/>
            <a:ext cx="6151397" cy="4298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5935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328992" cy="1008112"/>
          </a:xfrm>
        </p:spPr>
        <p:txBody>
          <a:bodyPr>
            <a:noAutofit/>
          </a:bodyPr>
          <a:lstStyle/>
          <a:p>
            <a:r>
              <a:rPr lang="hr-H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Mjera 8 „Ulaganja u razvoj šumskih područja i poboljšanje održivosti šuma”</a:t>
            </a:r>
            <a:r>
              <a:rPr lang="hr-HR" sz="2400" dirty="0"/>
              <a:t/>
            </a:r>
            <a:br>
              <a:rPr lang="hr-HR" sz="2400" dirty="0"/>
            </a:br>
            <a:endParaRPr lang="hr-HR" sz="24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vi-VN" sz="3300" dirty="0">
                <a:solidFill>
                  <a:schemeClr val="tx1"/>
                </a:solidFill>
              </a:rPr>
              <a:t>Preračun eura u kune obavljat će se prema zadnjem tečaju eura koji je Europska središnja banka odredila prije 1. siječnja godine u kojoj je donesena Odluka o ostvarivanju prava na potporu ili Odluka o dodjeli sredstava, </a:t>
            </a:r>
            <a:r>
              <a:rPr lang="hr-HR" sz="3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u skladu sa</a:t>
            </a:r>
            <a:r>
              <a:rPr lang="vi-VN" sz="3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člank</a:t>
            </a:r>
            <a:r>
              <a:rPr lang="hr-HR" sz="3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om</a:t>
            </a:r>
            <a:r>
              <a:rPr lang="vi-VN" sz="33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vi-VN" sz="3300" dirty="0">
                <a:solidFill>
                  <a:schemeClr val="tx1"/>
                </a:solidFill>
              </a:rPr>
              <a:t>34. Delegirane uredbe Komisije (EU) br. 907/2014 </a:t>
            </a:r>
            <a:r>
              <a:rPr lang="az-Cyrl-AZ" sz="3300" dirty="0">
                <a:solidFill>
                  <a:schemeClr val="tx1"/>
                </a:solidFill>
              </a:rPr>
              <a:t>о</a:t>
            </a:r>
            <a:r>
              <a:rPr lang="vi-VN" sz="3300" dirty="0">
                <a:solidFill>
                  <a:schemeClr val="tx1"/>
                </a:solidFill>
              </a:rPr>
              <a:t>d 11. ožujka 2014. o dopuni Uredbe (EU) br. 1306/2013 Europskog parlamenta i Vijeća u pogledu agencija za plaćanja i ostalih tijela, financijskog upravljanja, poravnanja računa, jamstava i upotrebe eura (SL L 255, 28.8.2014., str. 18-58). Web adresa na kojoj se može dobiti uvid u navedeni tečaj je: </a:t>
            </a:r>
            <a:r>
              <a:rPr lang="vi-VN" sz="3300" dirty="0">
                <a:solidFill>
                  <a:schemeClr val="tx1"/>
                </a:solidFill>
                <a:hlinkClick r:id="rId2"/>
              </a:rPr>
              <a:t>http://</a:t>
            </a:r>
            <a:r>
              <a:rPr lang="vi-VN" sz="3300" dirty="0" smtClean="0">
                <a:solidFill>
                  <a:schemeClr val="tx1"/>
                </a:solidFill>
                <a:hlinkClick r:id="rId2"/>
              </a:rPr>
              <a:t>ec.europa.eu/budget/contracts_grants/info_contracts/inforeuro/index_en.cfm</a:t>
            </a:r>
            <a:r>
              <a:rPr lang="hr-HR" sz="3300" dirty="0" smtClean="0">
                <a:solidFill>
                  <a:schemeClr val="tx1"/>
                </a:solidFill>
              </a:rPr>
              <a:t> </a:t>
            </a:r>
            <a:endParaRPr lang="vi-VN" sz="3300" dirty="0">
              <a:solidFill>
                <a:schemeClr val="tx1"/>
              </a:solidFill>
            </a:endParaRPr>
          </a:p>
          <a:p>
            <a:r>
              <a:rPr lang="vi-VN" sz="3300" b="1" dirty="0" smtClean="0">
                <a:solidFill>
                  <a:schemeClr val="tx1"/>
                </a:solidFill>
              </a:rPr>
              <a:t>Korisnik </a:t>
            </a:r>
            <a:r>
              <a:rPr lang="vi-VN" sz="3300" b="1" dirty="0">
                <a:solidFill>
                  <a:schemeClr val="tx1"/>
                </a:solidFill>
              </a:rPr>
              <a:t>je u obvezi iz vlastitih i/ili drugih izvora osigurati sredstva za financiranje razlike između iznosa dodijeljene potpore i ukupnih troškova </a:t>
            </a:r>
            <a:r>
              <a:rPr lang="vi-VN" sz="3300" b="1" dirty="0" smtClean="0">
                <a:solidFill>
                  <a:schemeClr val="tx1"/>
                </a:solidFill>
              </a:rPr>
              <a:t>projekta</a:t>
            </a:r>
            <a:endParaRPr lang="vi-VN" sz="3300" dirty="0">
              <a:solidFill>
                <a:schemeClr val="tx1"/>
              </a:solidFill>
            </a:endParaRPr>
          </a:p>
          <a:p>
            <a:endParaRPr lang="vi-VN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976432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992" y="2436711"/>
            <a:ext cx="6773408" cy="336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Informacije na stranicama: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67544" y="1262049"/>
            <a:ext cx="8229600" cy="4525963"/>
          </a:xfrm>
        </p:spPr>
        <p:txBody>
          <a:bodyPr>
            <a:normAutofit/>
          </a:bodyPr>
          <a:lstStyle/>
          <a:p>
            <a:endParaRPr lang="hr-HR" sz="2400" dirty="0" smtClean="0">
              <a:solidFill>
                <a:schemeClr val="tx1"/>
              </a:solidFill>
              <a:latin typeface="Times New Roman" panose="02020603050405020304" pitchFamily="18" charset="0"/>
              <a:hlinkClick r:id="rId3"/>
            </a:endParaRPr>
          </a:p>
          <a:p>
            <a:r>
              <a:rPr lang="hr-HR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Ministarstvo poljoprivrede Uprava za ruralni razvoj</a:t>
            </a:r>
            <a:endParaRPr lang="hr-HR" dirty="0">
              <a:latin typeface="Times New Roman" panose="02020603050405020304" pitchFamily="18" charset="0"/>
              <a:hlinkClick r:id="rId3"/>
            </a:endParaRPr>
          </a:p>
          <a:p>
            <a:pPr marL="0" indent="0">
              <a:buNone/>
            </a:pPr>
            <a:endParaRPr lang="hr-HR" dirty="0" smtClean="0">
              <a:hlinkClick r:id="rId3"/>
            </a:endParaRPr>
          </a:p>
          <a:p>
            <a:endParaRPr lang="hr-HR" dirty="0">
              <a:hlinkClick r:id="rId3"/>
            </a:endParaRPr>
          </a:p>
          <a:p>
            <a:endParaRPr lang="hr-HR" dirty="0" smtClean="0">
              <a:hlinkClick r:id="rId3"/>
            </a:endParaRPr>
          </a:p>
          <a:p>
            <a:endParaRPr lang="hr-HR" dirty="0">
              <a:hlinkClick r:id="rId3"/>
            </a:endParaRPr>
          </a:p>
          <a:p>
            <a:endParaRPr lang="hr-HR" dirty="0" smtClean="0">
              <a:hlinkClick r:id="rId3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69364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543" y="2636912"/>
            <a:ext cx="5694363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Informacije na stranicama: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Agencija za plaćanja u poljoprivredi, ribarstvu  i  ruralnom razvoju </a:t>
            </a:r>
          </a:p>
          <a:p>
            <a:endParaRPr lang="hr-HR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hr-HR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hr-HR" sz="2400" dirty="0" smtClean="0">
              <a:latin typeface="Times New Roman" panose="02020603050405020304" pitchFamily="18" charset="0"/>
              <a:hlinkClick r:id="rId3"/>
            </a:endParaRPr>
          </a:p>
          <a:p>
            <a:pPr marL="0" indent="0" algn="ctr">
              <a:buNone/>
            </a:pPr>
            <a:endParaRPr lang="hr-HR" sz="2400" dirty="0">
              <a:latin typeface="Times New Roman" panose="02020603050405020304" pitchFamily="18" charset="0"/>
              <a:hlinkClick r:id="rId3"/>
            </a:endParaRPr>
          </a:p>
          <a:p>
            <a:pPr marL="0" indent="0" algn="ctr">
              <a:buNone/>
            </a:pPr>
            <a:endParaRPr lang="hr-HR" sz="2400" dirty="0" smtClean="0">
              <a:latin typeface="Times New Roman" panose="02020603050405020304" pitchFamily="18" charset="0"/>
              <a:hlinkClick r:id="rId3"/>
            </a:endParaRPr>
          </a:p>
          <a:p>
            <a:pPr marL="0" indent="0" algn="ctr">
              <a:buNone/>
            </a:pPr>
            <a:endParaRPr lang="hr-HR" sz="2400" dirty="0">
              <a:latin typeface="Times New Roman" panose="02020603050405020304" pitchFamily="18" charset="0"/>
              <a:hlinkClick r:id="rId3"/>
            </a:endParaRPr>
          </a:p>
          <a:p>
            <a:pPr marL="0" indent="0" algn="ctr">
              <a:buNone/>
            </a:pPr>
            <a:r>
              <a:rPr lang="hr-HR" sz="2400" dirty="0" smtClean="0">
                <a:latin typeface="Times New Roman" panose="02020603050405020304" pitchFamily="18" charset="0"/>
                <a:hlinkClick r:id="rId3"/>
              </a:rPr>
              <a:t>https</a:t>
            </a:r>
            <a:r>
              <a:rPr lang="hr-HR" sz="2400" dirty="0">
                <a:latin typeface="Times New Roman" panose="02020603050405020304" pitchFamily="18" charset="0"/>
                <a:hlinkClick r:id="rId3"/>
              </a:rPr>
              <a:t>://www.apprrr.hr/ruralni-razvoj</a:t>
            </a:r>
            <a:r>
              <a:rPr lang="hr-HR" sz="2400" dirty="0" smtClean="0">
                <a:latin typeface="Times New Roman" panose="02020603050405020304" pitchFamily="18" charset="0"/>
                <a:hlinkClick r:id="rId3"/>
              </a:rPr>
              <a:t>/</a:t>
            </a:r>
            <a:endParaRPr lang="hr-HR" sz="2400" dirty="0" smtClean="0">
              <a:latin typeface="Times New Roman" panose="02020603050405020304" pitchFamily="18" charset="0"/>
            </a:endParaRPr>
          </a:p>
          <a:p>
            <a:endParaRPr lang="hr-HR" dirty="0" smtClean="0"/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293860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60B74C9-2218-40E2-AFA6-F4EAA711A0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664296"/>
          </a:xfrm>
        </p:spPr>
        <p:txBody>
          <a:bodyPr>
            <a:normAutofit/>
          </a:bodyPr>
          <a:lstStyle/>
          <a:p>
            <a:r>
              <a:rPr lang="hr-HR" dirty="0"/>
              <a:t>HVALA NA POZORNOSTI!</a:t>
            </a:r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xmlns="" id="{5F116BCF-94F0-4209-8A03-1112405A3D07}"/>
              </a:ext>
            </a:extLst>
          </p:cNvPr>
          <p:cNvSpPr/>
          <p:nvPr/>
        </p:nvSpPr>
        <p:spPr>
          <a:xfrm>
            <a:off x="2286000" y="2420888"/>
            <a:ext cx="4806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hr-HR" sz="4000" b="1" i="1" kern="0" dirty="0">
                <a:solidFill>
                  <a:srgbClr val="9BBB59">
                    <a:lumMod val="50000"/>
                  </a:srgbClr>
                </a:solidFill>
                <a:latin typeface="Times New Roman"/>
              </a:rPr>
              <a:t> </a:t>
            </a:r>
          </a:p>
          <a:p>
            <a:pPr algn="ctr">
              <a:defRPr/>
            </a:pPr>
            <a:r>
              <a:rPr lang="hr-HR" sz="4000" b="1" i="1" kern="0" dirty="0">
                <a:solidFill>
                  <a:srgbClr val="9BBB59">
                    <a:lumMod val="50000"/>
                  </a:srgbClr>
                </a:solidFill>
                <a:latin typeface="Times New Roman"/>
              </a:rPr>
              <a:t>  </a:t>
            </a:r>
          </a:p>
          <a:p>
            <a:pPr algn="ctr">
              <a:defRPr/>
            </a:pPr>
            <a:endParaRPr lang="hr-HR" sz="4000" b="1" i="1" kern="0" dirty="0">
              <a:solidFill>
                <a:srgbClr val="9BBB59">
                  <a:lumMod val="50000"/>
                </a:srgbClr>
              </a:solidFill>
              <a:latin typeface="Times New Roman"/>
            </a:endParaRPr>
          </a:p>
        </p:txBody>
      </p:sp>
      <p:sp>
        <p:nvSpPr>
          <p:cNvPr id="3" name="Pravokutnik 2"/>
          <p:cNvSpPr/>
          <p:nvPr/>
        </p:nvSpPr>
        <p:spPr>
          <a:xfrm>
            <a:off x="3923928" y="5425547"/>
            <a:ext cx="5094312" cy="558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800"/>
              </a:lnSpc>
              <a:spcBef>
                <a:spcPct val="20000"/>
              </a:spcBef>
              <a:defRPr/>
            </a:pPr>
            <a:r>
              <a:rPr lang="hr-HR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SUFINANCIRANO SREDSTVIMA EUROPSKE UNIJE </a:t>
            </a:r>
          </a:p>
          <a:p>
            <a:pPr algn="ctr">
              <a:lnSpc>
                <a:spcPts val="800"/>
              </a:lnSpc>
              <a:spcBef>
                <a:spcPct val="20000"/>
              </a:spcBef>
              <a:defRPr/>
            </a:pPr>
            <a:r>
              <a:rPr lang="pl-PL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EUROPSKI POLJOPRIVREDNI FOND ZA RURALNI RAZVOJ – EUROPA ULAŽE U RURALNA PODRUČJA</a:t>
            </a:r>
            <a:endParaRPr lang="hr-HR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800"/>
              </a:lnSpc>
              <a:spcBef>
                <a:spcPct val="20000"/>
              </a:spcBef>
              <a:defRPr/>
            </a:pPr>
            <a:r>
              <a:rPr lang="hr-HR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RURALNOG RAZVOJA REPUBLIKE HRVATSKE ZA RAZDOBLJE 2014. – 2020 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2915" y="4509120"/>
            <a:ext cx="1065600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725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332656"/>
            <a:ext cx="7328992" cy="1008112"/>
          </a:xfrm>
        </p:spPr>
        <p:txBody>
          <a:bodyPr>
            <a:normAutofit fontScale="90000"/>
          </a:bodyPr>
          <a:lstStyle/>
          <a:p>
            <a:r>
              <a:rPr lang="hr-HR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Mjera 8 „Ulaganja u razvoj šumskih područja i poboljšanje održivosti šuma”</a:t>
            </a:r>
            <a:r>
              <a:rPr lang="hr-H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7"/>
            <a:ext cx="8229600" cy="3744416"/>
          </a:xfrm>
        </p:spPr>
        <p:txBody>
          <a:bodyPr anchor="t" anchorCtr="0"/>
          <a:lstStyle/>
          <a:p>
            <a:pPr marL="0" indent="0" algn="just">
              <a:buNone/>
            </a:pPr>
            <a:r>
              <a:rPr lang="hr-HR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Za </a:t>
            </a:r>
            <a:r>
              <a:rPr lang="hr-HR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podmjeru</a:t>
            </a:r>
            <a:r>
              <a:rPr lang="hr-HR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hr-HR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8.5</a:t>
            </a:r>
            <a:r>
              <a:rPr lang="hr-HR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„Potpora </a:t>
            </a:r>
            <a:r>
              <a:rPr lang="hr-HR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za ulaganja u poboljšanje otpornosti i okolišne vrijednosti šumskih </a:t>
            </a:r>
            <a:r>
              <a:rPr lang="hr-HR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ekosustava</a:t>
            </a:r>
            <a:r>
              <a:rPr lang="hr-HR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” </a:t>
            </a:r>
            <a:r>
              <a:rPr lang="hr-HR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(Pravilnik </a:t>
            </a:r>
            <a:r>
              <a:rPr lang="hr-HR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NN </a:t>
            </a:r>
            <a:r>
              <a:rPr lang="hr-HR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31/2018), provoditi će se tip operacija</a:t>
            </a:r>
            <a:r>
              <a:rPr lang="hr-HR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: </a:t>
            </a:r>
            <a:endParaRPr lang="hr-HR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hr-HR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8.5.1</a:t>
            </a:r>
            <a:r>
              <a:rPr lang="hr-HR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hr-HR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„Konverzija degradiranih šumskih sastojina i šumskih </a:t>
            </a:r>
            <a:r>
              <a:rPr lang="hr-HR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kultura”</a:t>
            </a:r>
          </a:p>
          <a:p>
            <a:pPr marL="0" indent="0" algn="just">
              <a:buNone/>
            </a:pPr>
            <a:r>
              <a:rPr lang="vi-VN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8.5.2</a:t>
            </a:r>
            <a:r>
              <a:rPr lang="vi-VN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hr-HR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„</a:t>
            </a:r>
            <a:r>
              <a:rPr lang="vi-VN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Uspostava </a:t>
            </a:r>
            <a:r>
              <a:rPr lang="vi-VN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i uređenje poučnih staza, vidikovaca i ostale manje </a:t>
            </a:r>
            <a:r>
              <a:rPr lang="vi-VN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infrastrukture</a:t>
            </a:r>
            <a:r>
              <a:rPr lang="hr-HR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”</a:t>
            </a:r>
          </a:p>
          <a:p>
            <a:pPr marL="0" indent="0" algn="just">
              <a:buNone/>
            </a:pPr>
            <a:endParaRPr lang="hr-HR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hr-HR" b="1" dirty="0" smtClean="0">
              <a:solidFill>
                <a:srgbClr val="4F81B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just"/>
            <a:endParaRPr lang="hr-HR" b="1" dirty="0" smtClean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91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328992" cy="1340768"/>
          </a:xfrm>
        </p:spPr>
        <p:txBody>
          <a:bodyPr>
            <a:normAutofit/>
          </a:bodyPr>
          <a:lstStyle/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Korisnici </a:t>
            </a:r>
            <a:r>
              <a:rPr lang="hr-H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8.5.1 „Konverzija degradiranih šumskih sastojina i šumskih kultura“ 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3"/>
            <a:ext cx="8229600" cy="3600400"/>
          </a:xfrm>
        </p:spPr>
        <p:txBody>
          <a:bodyPr anchor="t" anchorCtr="0">
            <a:normAutofit/>
          </a:bodyPr>
          <a:lstStyle/>
          <a:p>
            <a:pPr algn="just"/>
            <a:r>
              <a:rPr lang="hr-HR" sz="2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šumoposjednici</a:t>
            </a:r>
            <a:endParaRPr lang="hr-HR" sz="23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hr-HR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udruge </a:t>
            </a:r>
            <a:r>
              <a:rPr lang="hr-HR" sz="2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šumoposjednika</a:t>
            </a:r>
            <a:r>
              <a:rPr lang="hr-HR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: upisane u Upisnik </a:t>
            </a:r>
            <a:r>
              <a:rPr lang="hr-HR" sz="2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šumoposjednika</a:t>
            </a:r>
            <a:r>
              <a:rPr lang="hr-HR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hr-HR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i registrirana sukladno nacionalnom zakonodavstvu </a:t>
            </a:r>
          </a:p>
          <a:p>
            <a:pPr algn="just"/>
            <a:r>
              <a:rPr lang="hr-HR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trgovačka društva i druge pravne osobe koje na temelju zakona imaju javne ovlasti i koje u skladu sa  Zakonom o šumama („Narodne novine“, br. 140/05, 82/06, 129/08, 80/10, 124/10, 25/12, 68/12, 148/13 i 94/14) gospodare šumama i šumskim zemljištima u vlasništvu RH</a:t>
            </a:r>
          </a:p>
          <a:p>
            <a:pPr algn="just"/>
            <a:endParaRPr lang="hr-HR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40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328992" cy="1008112"/>
          </a:xfrm>
        </p:spPr>
        <p:txBody>
          <a:bodyPr>
            <a:normAutofit/>
          </a:bodyPr>
          <a:lstStyle/>
          <a:p>
            <a:r>
              <a:rPr lang="hr-HR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Cilj operacije 8.5.1 </a:t>
            </a:r>
            <a:r>
              <a:rPr lang="hr-HR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„Konverzija degradiranih šumskih sastojina i šumskih </a:t>
            </a:r>
            <a:r>
              <a:rPr lang="hr-HR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kultura”</a:t>
            </a:r>
            <a:endParaRPr lang="hr-HR" sz="28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hr-HR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D</a:t>
            </a:r>
            <a:r>
              <a:rPr lang="vi-VN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odjela </a:t>
            </a:r>
            <a:r>
              <a:rPr lang="vi-VN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potpore za </a:t>
            </a:r>
            <a:r>
              <a:rPr lang="hr-HR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konverziju/</a:t>
            </a:r>
            <a:r>
              <a:rPr lang="vi-VN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prevođenje </a:t>
            </a:r>
            <a:r>
              <a:rPr lang="vi-VN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degradiranih šumskih sastojina, šumskih sastojina narušene strukture po vrstama drveća i šumskih kultura u mješovite sastojine autohtonih vrsta drveća visokog uzgojnog </a:t>
            </a:r>
            <a:r>
              <a:rPr lang="vi-VN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oblika</a:t>
            </a:r>
            <a:endParaRPr lang="hr-HR" sz="23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 algn="just"/>
            <a:endParaRPr lang="hr-HR" sz="2300" dirty="0" smtClean="0">
              <a:latin typeface="Times New Roman" panose="02020603050405020304" pitchFamily="18" charset="0"/>
            </a:endParaRPr>
          </a:p>
          <a:p>
            <a:pPr algn="just"/>
            <a:r>
              <a:rPr lang="hr-HR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Primjena: </a:t>
            </a:r>
            <a:r>
              <a:rPr lang="vi-VN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vi-VN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prvenstveno na panjačama, šikarama i šibljacima te drugim privatnim i državnim degradiranim oblicima šumskih </a:t>
            </a:r>
            <a:r>
              <a:rPr lang="vi-VN" sz="2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sastojina</a:t>
            </a:r>
            <a:endParaRPr lang="vi-VN" sz="23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6201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0"/>
            <a:ext cx="7328992" cy="1772816"/>
          </a:xfrm>
        </p:spPr>
        <p:txBody>
          <a:bodyPr>
            <a:normAutofit/>
          </a:bodyPr>
          <a:lstStyle/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Uvjeti za 8.5.1 </a:t>
            </a:r>
            <a:r>
              <a:rPr lang="hr-H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„Konverzija degradiranih šumskih sastojina i šumskih kultura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3960441"/>
          </a:xfrm>
        </p:spPr>
        <p:txBody>
          <a:bodyPr anchor="t" anchorCtr="0">
            <a:normAutofit fontScale="32500" lnSpcReduction="20000"/>
          </a:bodyPr>
          <a:lstStyle/>
          <a:p>
            <a:pPr algn="just"/>
            <a:r>
              <a:rPr lang="hr-HR" sz="6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D</a:t>
            </a:r>
            <a:r>
              <a:rPr lang="vi-VN" sz="6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ostaviti presliku rješenja nadležnog tijela kojim je odobren šumskogospodarski plan ili </a:t>
            </a:r>
            <a:r>
              <a:rPr lang="vi-VN" sz="6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potvrdu </a:t>
            </a:r>
            <a:r>
              <a:rPr lang="vi-VN" sz="6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HRVATSKE </a:t>
            </a:r>
            <a:r>
              <a:rPr lang="vi-VN" sz="6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POLJOPRIVREDNO-ŠUMARSKE</a:t>
            </a:r>
            <a:r>
              <a:rPr lang="hr-HR" sz="6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vi-VN" sz="6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SAVJETODAVNE</a:t>
            </a:r>
            <a:r>
              <a:rPr lang="hr-HR" sz="6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vi-VN" sz="6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SLUŽBE  </a:t>
            </a:r>
            <a:r>
              <a:rPr lang="vi-VN" sz="6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kojom je odobren jednakovrijedni instrument s kojim je predmetno ulaganje usklađeno i to:</a:t>
            </a:r>
          </a:p>
          <a:p>
            <a:pPr algn="just"/>
            <a:r>
              <a:rPr lang="vi-VN" sz="6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za šume šumoposjednika, ulaganje mora biti u skladu s </a:t>
            </a:r>
            <a:r>
              <a:rPr lang="vi-VN" sz="6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Programom za gospodarenje šumama šumoposjednika i/ili Elaboratom šumskouzgojnih radova za šume šumoposjednika </a:t>
            </a:r>
          </a:p>
          <a:p>
            <a:pPr algn="just"/>
            <a:r>
              <a:rPr lang="vi-VN" sz="6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za šume i šumska zemljišta u vlasništvu Republike Hrvatske, ulaganje mora biti u skladu s </a:t>
            </a:r>
            <a:r>
              <a:rPr lang="vi-VN" sz="6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Osnovom gospodarenja gospodarskim jedinicama i/ili Programom za gospodarenje gospodarskim jedinicama na kršu i/ili Programom za gospodarenje šumama posebne namjene</a:t>
            </a:r>
          </a:p>
        </p:txBody>
      </p:sp>
    </p:spTree>
    <p:extLst>
      <p:ext uri="{BB962C8B-B14F-4D97-AF65-F5344CB8AC3E}">
        <p14:creationId xmlns:p14="http://schemas.microsoft.com/office/powerpoint/2010/main" val="316633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7544" y="0"/>
            <a:ext cx="7328992" cy="1008112"/>
          </a:xfrm>
        </p:spPr>
        <p:txBody>
          <a:bodyPr>
            <a:normAutofit/>
          </a:bodyPr>
          <a:lstStyle/>
          <a:p>
            <a:r>
              <a:rPr lang="hr-H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Uvjeti za 8.5.1 „Konverzija degradiranih šumskih sastojina i šumskih kultura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algn="just"/>
            <a:r>
              <a:rPr lang="vi-VN" sz="5800" dirty="0">
                <a:solidFill>
                  <a:schemeClr val="tx1"/>
                </a:solidFill>
                <a:latin typeface="Times New Roman" panose="02020603050405020304" pitchFamily="18" charset="0"/>
              </a:rPr>
              <a:t>U slučaju nepropisanih ili neodgovarajućih propisanih radova konverzije te drugačije propisanih radova konverzije u važećim programima za gospodarenje šumama šumoposjednika, </a:t>
            </a:r>
            <a:r>
              <a:rPr lang="vi-VN" sz="5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a na zahtjev korisnika potpore Savjetodavna služba </a:t>
            </a:r>
            <a:r>
              <a:rPr lang="hr-HR" sz="5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</a:t>
            </a:r>
            <a:r>
              <a:rPr lang="vi-VN" sz="5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zda</a:t>
            </a:r>
            <a:r>
              <a:rPr lang="hr-HR" sz="5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je</a:t>
            </a:r>
            <a:r>
              <a:rPr lang="vi-VN" sz="5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Elaborat </a:t>
            </a:r>
            <a:r>
              <a:rPr lang="vi-VN" sz="5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šumskouzgojnih radova</a:t>
            </a:r>
            <a:r>
              <a:rPr lang="vi-VN" sz="5800" dirty="0">
                <a:solidFill>
                  <a:schemeClr val="tx1"/>
                </a:solidFill>
                <a:latin typeface="Times New Roman" panose="02020603050405020304" pitchFamily="18" charset="0"/>
              </a:rPr>
              <a:t> za šume šumoposjednika u kojem predlaže potrebne radove konverzije ako smatra da je takve radove potrebno </a:t>
            </a:r>
            <a:r>
              <a:rPr lang="vi-VN" sz="5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provesti</a:t>
            </a:r>
            <a:endParaRPr lang="vi-VN" sz="5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vi-VN" sz="5800" dirty="0">
                <a:solidFill>
                  <a:schemeClr val="tx1"/>
                </a:solidFill>
                <a:latin typeface="Times New Roman" panose="02020603050405020304" pitchFamily="18" charset="0"/>
              </a:rPr>
              <a:t>Prilikom podnošenja zahtjeva za potporu za ulaganja u okviru tipa operacije 8.5.1 korisnik je obvezan priložiti Obrazac za plan konverzije kao dio zahtjeva za potporu, izrađen i ovjeren od ovlaštenog inženjera šumarstva. Kolaudacijskim zapisnikom se potvrđuje izvršenje radova u okviru tipa operacije 8.5.1, popunjenim i ovjerenim od ovlaštenog </a:t>
            </a:r>
            <a:r>
              <a:rPr lang="vi-VN" sz="5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inženjera</a:t>
            </a:r>
            <a:endParaRPr lang="vi-VN" sz="5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58745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7544" y="0"/>
            <a:ext cx="7328992" cy="1008112"/>
          </a:xfrm>
        </p:spPr>
        <p:txBody>
          <a:bodyPr>
            <a:normAutofit/>
          </a:bodyPr>
          <a:lstStyle/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Standardni troškovi konverzije po hektaru</a:t>
            </a:r>
            <a:endParaRPr lang="hr-H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vi-VN" dirty="0" smtClean="0">
                <a:solidFill>
                  <a:schemeClr val="tx1"/>
                </a:solidFill>
              </a:rPr>
              <a:t> </a:t>
            </a:r>
            <a:endParaRPr lang="vi-VN" dirty="0">
              <a:solidFill>
                <a:schemeClr val="tx1"/>
              </a:solidFill>
            </a:endParaRPr>
          </a:p>
          <a:p>
            <a:endParaRPr lang="vi-VN" dirty="0">
              <a:solidFill>
                <a:schemeClr val="tx1"/>
              </a:solidFill>
            </a:endParaRPr>
          </a:p>
          <a:p>
            <a:r>
              <a:rPr lang="vi-VN" sz="4200" dirty="0">
                <a:solidFill>
                  <a:schemeClr val="tx1"/>
                </a:solidFill>
              </a:rPr>
              <a:t>A)</a:t>
            </a:r>
            <a:r>
              <a:rPr lang="vi-VN" dirty="0">
                <a:solidFill>
                  <a:schemeClr val="tx1"/>
                </a:solidFill>
              </a:rPr>
              <a:t>	</a:t>
            </a:r>
            <a:r>
              <a:rPr lang="vi-VN" sz="4200" b="1" dirty="0">
                <a:solidFill>
                  <a:schemeClr val="tx1"/>
                </a:solidFill>
              </a:rPr>
              <a:t>Konverzije listačama na kontinentu</a:t>
            </a:r>
          </a:p>
          <a:p>
            <a:r>
              <a:rPr lang="vi-VN" sz="4200" dirty="0">
                <a:solidFill>
                  <a:schemeClr val="tx1"/>
                </a:solidFill>
              </a:rPr>
              <a:t>A1.	Sadnjom sadnicama uz ograđivanje zaštitnom ogradom (8.344 </a:t>
            </a:r>
            <a:r>
              <a:rPr lang="hr-HR" sz="4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eura</a:t>
            </a:r>
            <a:r>
              <a:rPr lang="vi-VN" sz="4200" dirty="0" smtClean="0">
                <a:solidFill>
                  <a:schemeClr val="tx1"/>
                </a:solidFill>
              </a:rPr>
              <a:t>)</a:t>
            </a:r>
            <a:endParaRPr lang="vi-VN" sz="4200" dirty="0">
              <a:solidFill>
                <a:schemeClr val="tx1"/>
              </a:solidFill>
            </a:endParaRPr>
          </a:p>
          <a:p>
            <a:r>
              <a:rPr lang="vi-VN" sz="4200" dirty="0">
                <a:solidFill>
                  <a:schemeClr val="tx1"/>
                </a:solidFill>
              </a:rPr>
              <a:t>A2.	Sjetvom sjemena uz ograđivanje zaštitnom ogradom (6.448 eura)</a:t>
            </a:r>
          </a:p>
          <a:p>
            <a:r>
              <a:rPr lang="vi-VN" sz="4200" dirty="0">
                <a:solidFill>
                  <a:schemeClr val="tx1"/>
                </a:solidFill>
              </a:rPr>
              <a:t>A3.	Sadnjom sadnica uz korištenje štitnika za sadnice (7.535 </a:t>
            </a:r>
            <a:r>
              <a:rPr lang="vi-VN" sz="4200" dirty="0" smtClean="0">
                <a:solidFill>
                  <a:schemeClr val="tx1"/>
                </a:solidFill>
              </a:rPr>
              <a:t>eura</a:t>
            </a:r>
            <a:r>
              <a:rPr lang="hr-HR" sz="4200" dirty="0" smtClean="0">
                <a:solidFill>
                  <a:schemeClr val="tx1"/>
                </a:solidFill>
              </a:rPr>
              <a:t>)</a:t>
            </a:r>
            <a:endParaRPr lang="vi-VN" sz="4200" dirty="0">
              <a:solidFill>
                <a:schemeClr val="tx1"/>
              </a:solidFill>
            </a:endParaRPr>
          </a:p>
          <a:p>
            <a:r>
              <a:rPr lang="vi-VN" sz="4200" dirty="0">
                <a:solidFill>
                  <a:schemeClr val="tx1"/>
                </a:solidFill>
              </a:rPr>
              <a:t>B)	</a:t>
            </a:r>
            <a:r>
              <a:rPr lang="vi-VN" sz="4200" b="1" dirty="0">
                <a:solidFill>
                  <a:schemeClr val="tx1"/>
                </a:solidFill>
              </a:rPr>
              <a:t>Konverzije četinjačama na kontinentu</a:t>
            </a:r>
          </a:p>
          <a:p>
            <a:r>
              <a:rPr lang="vi-VN" sz="4200" dirty="0">
                <a:solidFill>
                  <a:schemeClr val="tx1"/>
                </a:solidFill>
              </a:rPr>
              <a:t>B1.	Sadnjom sadnica uz ograđivanje zaštitnom ogradom (6.080 </a:t>
            </a:r>
            <a:r>
              <a:rPr lang="vi-VN" sz="4200" dirty="0" smtClean="0">
                <a:solidFill>
                  <a:schemeClr val="tx1"/>
                </a:solidFill>
              </a:rPr>
              <a:t>eura</a:t>
            </a:r>
            <a:r>
              <a:rPr lang="hr-HR" sz="4200" dirty="0" smtClean="0">
                <a:solidFill>
                  <a:schemeClr val="tx1"/>
                </a:solidFill>
              </a:rPr>
              <a:t>)</a:t>
            </a:r>
            <a:endParaRPr lang="hr-HR" sz="4200" dirty="0">
              <a:solidFill>
                <a:schemeClr val="tx1"/>
              </a:solidFill>
            </a:endParaRPr>
          </a:p>
          <a:p>
            <a:r>
              <a:rPr lang="hr-HR" sz="4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B2.</a:t>
            </a:r>
            <a:r>
              <a:rPr lang="vi-VN" sz="4200" dirty="0">
                <a:solidFill>
                  <a:schemeClr val="tx1"/>
                </a:solidFill>
              </a:rPr>
              <a:t>	Sadnjom sadnica uz korištenje štitnika za sadnice (8.794 </a:t>
            </a:r>
            <a:r>
              <a:rPr lang="vi-VN" sz="4200" dirty="0" smtClean="0">
                <a:solidFill>
                  <a:schemeClr val="tx1"/>
                </a:solidFill>
              </a:rPr>
              <a:t>eura</a:t>
            </a:r>
            <a:r>
              <a:rPr lang="hr-HR" sz="4200" dirty="0" smtClean="0">
                <a:solidFill>
                  <a:schemeClr val="tx1"/>
                </a:solidFill>
              </a:rPr>
              <a:t>)</a:t>
            </a:r>
          </a:p>
          <a:p>
            <a:r>
              <a:rPr lang="vi-VN" sz="4200" dirty="0" smtClean="0">
                <a:solidFill>
                  <a:schemeClr val="tx1"/>
                </a:solidFill>
              </a:rPr>
              <a:t>C</a:t>
            </a:r>
            <a:r>
              <a:rPr lang="vi-VN" sz="4200" dirty="0">
                <a:solidFill>
                  <a:schemeClr val="tx1"/>
                </a:solidFill>
              </a:rPr>
              <a:t>)	</a:t>
            </a:r>
            <a:r>
              <a:rPr lang="vi-VN" sz="4200" b="1" dirty="0">
                <a:solidFill>
                  <a:schemeClr val="tx1"/>
                </a:solidFill>
              </a:rPr>
              <a:t>Konverzije listačama na kršu</a:t>
            </a:r>
          </a:p>
          <a:p>
            <a:r>
              <a:rPr lang="vi-VN" sz="4200" dirty="0">
                <a:solidFill>
                  <a:schemeClr val="tx1"/>
                </a:solidFill>
              </a:rPr>
              <a:t>C1.	Sadnjom sadnica uz ograđivanje zaštitnom ogradom (12.927 eura</a:t>
            </a:r>
            <a:r>
              <a:rPr lang="vi-VN" sz="4200" dirty="0" smtClean="0">
                <a:solidFill>
                  <a:schemeClr val="tx1"/>
                </a:solidFill>
              </a:rPr>
              <a:t>)</a:t>
            </a:r>
            <a:endParaRPr lang="vi-VN" sz="4200" dirty="0">
              <a:solidFill>
                <a:schemeClr val="tx1"/>
              </a:solidFill>
            </a:endParaRPr>
          </a:p>
          <a:p>
            <a:r>
              <a:rPr lang="vi-VN" sz="4200" dirty="0">
                <a:solidFill>
                  <a:schemeClr val="tx1"/>
                </a:solidFill>
              </a:rPr>
              <a:t>C2.	Sadnjom sadnica uz korištenje štitnika za sadnice (8.882 eura</a:t>
            </a:r>
            <a:r>
              <a:rPr lang="vi-VN" sz="4200" dirty="0" smtClean="0">
                <a:solidFill>
                  <a:schemeClr val="tx1"/>
                </a:solidFill>
              </a:rPr>
              <a:t>)</a:t>
            </a:r>
            <a:endParaRPr lang="vi-VN" sz="4200" dirty="0">
              <a:solidFill>
                <a:schemeClr val="tx1"/>
              </a:solidFill>
            </a:endParaRPr>
          </a:p>
          <a:p>
            <a:r>
              <a:rPr lang="vi-VN" sz="4200" dirty="0">
                <a:solidFill>
                  <a:schemeClr val="tx1"/>
                </a:solidFill>
              </a:rPr>
              <a:t>D)	</a:t>
            </a:r>
            <a:r>
              <a:rPr lang="vi-VN" sz="4200" b="1" dirty="0">
                <a:solidFill>
                  <a:schemeClr val="tx1"/>
                </a:solidFill>
              </a:rPr>
              <a:t>Konverzija četinjačama na kršu</a:t>
            </a:r>
          </a:p>
          <a:p>
            <a:r>
              <a:rPr lang="vi-VN" sz="4200" dirty="0">
                <a:solidFill>
                  <a:schemeClr val="tx1"/>
                </a:solidFill>
              </a:rPr>
              <a:t>D1.	Sadnjom sadnica sa ograđivanjem zaštitnom ogradom (5.464 eura</a:t>
            </a:r>
            <a:r>
              <a:rPr lang="vi-VN" sz="4200" dirty="0" smtClean="0">
                <a:solidFill>
                  <a:schemeClr val="tx1"/>
                </a:solidFill>
              </a:rPr>
              <a:t>)</a:t>
            </a:r>
            <a:endParaRPr lang="vi-VN" sz="4200" dirty="0">
              <a:solidFill>
                <a:schemeClr val="tx1"/>
              </a:solidFill>
            </a:endParaRPr>
          </a:p>
          <a:p>
            <a:r>
              <a:rPr lang="vi-VN" sz="4200" dirty="0">
                <a:solidFill>
                  <a:schemeClr val="tx1"/>
                </a:solidFill>
              </a:rPr>
              <a:t>D2.	Sadnjom sadnica uz korištenje štitnika za sadnice (7.327 eura</a:t>
            </a:r>
            <a:r>
              <a:rPr lang="vi-VN" sz="4200" dirty="0" smtClean="0">
                <a:solidFill>
                  <a:schemeClr val="tx1"/>
                </a:solidFill>
              </a:rPr>
              <a:t>)</a:t>
            </a:r>
            <a:endParaRPr lang="vi-VN" sz="4200" dirty="0">
              <a:solidFill>
                <a:schemeClr val="tx1"/>
              </a:solidFill>
            </a:endParaRPr>
          </a:p>
          <a:p>
            <a:endParaRPr lang="hr-HR" sz="4200" dirty="0"/>
          </a:p>
        </p:txBody>
      </p:sp>
    </p:spTree>
    <p:extLst>
      <p:ext uri="{BB962C8B-B14F-4D97-AF65-F5344CB8AC3E}">
        <p14:creationId xmlns:p14="http://schemas.microsoft.com/office/powerpoint/2010/main" val="2197315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6992377-23C6-4948-BA66-4E3642A7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-16412"/>
            <a:ext cx="7328992" cy="1916832"/>
          </a:xfrm>
        </p:spPr>
        <p:txBody>
          <a:bodyPr>
            <a:normAutofit fontScale="90000"/>
          </a:bodyPr>
          <a:lstStyle/>
          <a:p>
            <a:r>
              <a:rPr lang="hr-HR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Intenzitet potpore 8.5.1 „Konverzija degradiranih šumskih sastojina i šumskih kultura 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="" xmlns:a16="http://schemas.microsoft.com/office/drawing/2014/main" id="{E3E3D681-6B07-4CF7-9418-EB31DF9A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3"/>
            <a:ext cx="8229600" cy="3600400"/>
          </a:xfrm>
        </p:spPr>
        <p:txBody>
          <a:bodyPr anchor="t" anchorCtr="0">
            <a:noAutofit/>
          </a:bodyPr>
          <a:lstStyle/>
          <a:p>
            <a:pPr algn="just"/>
            <a:r>
              <a:rPr lang="hr-HR" sz="2600" dirty="0">
                <a:solidFill>
                  <a:schemeClr val="tx1"/>
                </a:solidFill>
                <a:latin typeface="Times New Roman" panose="02020603050405020304" pitchFamily="18" charset="0"/>
              </a:rPr>
              <a:t>Intenzitet potpore iznosi do </a:t>
            </a:r>
            <a:r>
              <a:rPr lang="hr-HR" sz="2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100%</a:t>
            </a:r>
            <a:r>
              <a:rPr lang="hr-HR" sz="2600" dirty="0">
                <a:solidFill>
                  <a:schemeClr val="tx1"/>
                </a:solidFill>
                <a:latin typeface="Times New Roman" panose="02020603050405020304" pitchFamily="18" charset="0"/>
              </a:rPr>
              <a:t> od ukupnih prihvatljivih troškova </a:t>
            </a:r>
            <a:r>
              <a:rPr lang="hr-HR" sz="26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projekta</a:t>
            </a:r>
            <a:endParaRPr lang="hr-HR" sz="26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endParaRPr lang="hr-HR" sz="26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hr-HR" sz="2600" dirty="0">
                <a:solidFill>
                  <a:schemeClr val="tx1"/>
                </a:solidFill>
                <a:latin typeface="Times New Roman" panose="02020603050405020304" pitchFamily="18" charset="0"/>
              </a:rPr>
              <a:t>Zahtjev za potporu se sastoji od jednog dijela i korisnik ga može popunjavati i podnositi u AGRONET-u </a:t>
            </a:r>
            <a:endParaRPr lang="hr-HR" sz="26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pl-PL" sz="26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Od 2.7</a:t>
            </a:r>
            <a:r>
              <a:rPr lang="pl-PL" sz="2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r>
              <a:rPr lang="pl-PL" sz="26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do </a:t>
            </a:r>
            <a:r>
              <a:rPr lang="pl-PL" sz="2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31. 8. </a:t>
            </a:r>
            <a:r>
              <a:rPr lang="pl-PL" sz="26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2018.</a:t>
            </a:r>
            <a:endParaRPr lang="hr-HR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05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ADER Biograd 27.06.2015.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LEADER Biograd 27.06.2015.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804E1E532B3A14DA0FF91F4DEF707C9" ma:contentTypeVersion="0" ma:contentTypeDescription="Stvaranje novog dokumenta." ma:contentTypeScope="" ma:versionID="8455b68115d2757b0e224b7320799ca1">
  <xsd:schema xmlns:xsd="http://www.w3.org/2001/XMLSchema" xmlns:p="http://schemas.microsoft.com/office/2006/metadata/properties" targetNamespace="http://schemas.microsoft.com/office/2006/metadata/properties" ma:root="true" ma:fieldsID="1d97e499e0d4691b69ccc2404772503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sadržaja" ma:readOnly="true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73F1B64-6CA8-4313-805C-C8CDB01452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C7C35D6-8559-412F-A44F-8703020B2FC1}">
  <ds:schemaRefs>
    <ds:schemaRef ds:uri="http://purl.org/dc/elements/1.1/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2552C6B-B6B6-44E6-8195-B6452D73C7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MPS - Prezentacija ruralni razvoj</Template>
  <TotalTime>6780</TotalTime>
  <Words>2252</Words>
  <Application>Microsoft Office PowerPoint</Application>
  <PresentationFormat>Prikaz na zaslonu (4:3)</PresentationFormat>
  <Paragraphs>228</Paragraphs>
  <Slides>29</Slides>
  <Notes>17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Naslovi slajdova</vt:lpstr>
      </vt:variant>
      <vt:variant>
        <vt:i4>29</vt:i4>
      </vt:variant>
    </vt:vector>
  </HeadingPairs>
  <TitlesOfParts>
    <vt:vector size="31" baseType="lpstr">
      <vt:lpstr>LEADER Biograd 27.06.2015.</vt:lpstr>
      <vt:lpstr>1_LEADER Biograd 27.06.2015.</vt:lpstr>
      <vt:lpstr>   Mjera 8 „Ulaganja u razvoj šumskih područja i poboljšanje održivosti šuma” PODMJERE: 8.5 „Potpora za ulaganja u poboljšanje otpornosti i okolišne vrijednosti šumskih ekosustava” i      8.6  „Potpora za ulaganja u šumarske tehnologije te u preradu, mobilizaciju i marketing šumskih proizvoda”           </vt:lpstr>
      <vt:lpstr>Program ruralnog razvoja Republike Hrvatske za razdoblje 2014. – 2020.</vt:lpstr>
      <vt:lpstr>Mjera 8 „Ulaganja u razvoj šumskih područja i poboljšanje održivosti šuma” </vt:lpstr>
      <vt:lpstr>     Korisnici 8.5.1 „Konverzija degradiranih šumskih sastojina i šumskih kultura“ </vt:lpstr>
      <vt:lpstr>Cilj operacije 8.5.1 „Konverzija degradiranih šumskih sastojina i šumskih kultura”</vt:lpstr>
      <vt:lpstr>Uvjeti za 8.5.1 „Konverzija degradiranih šumskih sastojina i šumskih kultura  </vt:lpstr>
      <vt:lpstr>Uvjeti za 8.5.1 „Konverzija degradiranih šumskih sastojina i šumskih kultura </vt:lpstr>
      <vt:lpstr>Standardni troškovi konverzije po hektaru</vt:lpstr>
      <vt:lpstr>Intenzitet potpore 8.5.1 „Konverzija degradiranih šumskih sastojina i šumskih kultura   </vt:lpstr>
      <vt:lpstr>Raspoloživa sredstva 8.5.1</vt:lpstr>
      <vt:lpstr>Korisnici 8.5.2 „Uspostava i uređenje poučnih staza, vidikovaca i ostale manje infrastrukture“ </vt:lpstr>
      <vt:lpstr>8.5.2 „Uspostava i uređenje poučnih staza, vidikovaca i ostale manje infrastrukture“ </vt:lpstr>
      <vt:lpstr>Uvjeti za 8.5.2 „Uspostava i uređenje poučnih staza, vidikovaca i ostale manje infrastrukture“  </vt:lpstr>
      <vt:lpstr>Intenzitet potpore 8.5.2 „Uspostava i uređenje poučnih staza, vidikovaca i ostale manje infrastrukture“    </vt:lpstr>
      <vt:lpstr>Raspoloživa sredstva 8.5.2</vt:lpstr>
      <vt:lpstr>Program ruralnog razvoja Republike Hrvatske za razdoblje 2014. – 2020.  </vt:lpstr>
      <vt:lpstr> 8.6.1 „Modernizacija tehnologija, strojeva, alata i opreme u pridobivanju drva i šumskouzgojnim radovima”  </vt:lpstr>
      <vt:lpstr>Uvjeti prihvatljivosti korisnika </vt:lpstr>
      <vt:lpstr>   Definicija mikro, malih i srednjih poduzeća Uredba (EU) 702/2014</vt:lpstr>
      <vt:lpstr> </vt:lpstr>
      <vt:lpstr>8.6.2 „Modernizacija tehnologija, strojeva, alata i opreme u predindustrijskoj preradi drva“</vt:lpstr>
      <vt:lpstr> </vt:lpstr>
      <vt:lpstr> Otvoreni natječaji  </vt:lpstr>
      <vt:lpstr>4.3.3 Ulaganje u šumsku infrastrukturu</vt:lpstr>
      <vt:lpstr>Mjera 8 „Ulaganja u razvoj šumskih područja i poboljšanje održivosti šuma” </vt:lpstr>
      <vt:lpstr>Mjera 8 „Ulaganja u razvoj šumskih područja i poboljšanje održivosti šuma” </vt:lpstr>
      <vt:lpstr>Informacije na stranicama:</vt:lpstr>
      <vt:lpstr>Informacije na stranicama:</vt:lpstr>
      <vt:lpstr>HVALA NA POZORNOSTI!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Ruralni turizam</dc:title>
  <dc:creator>bojan.ivanetic@mps.hr</dc:creator>
  <cp:lastModifiedBy>Dino Križnjak</cp:lastModifiedBy>
  <cp:revision>753</cp:revision>
  <cp:lastPrinted>2018-03-22T12:11:20Z</cp:lastPrinted>
  <dcterms:created xsi:type="dcterms:W3CDTF">2015-06-24T06:14:06Z</dcterms:created>
  <dcterms:modified xsi:type="dcterms:W3CDTF">2018-07-19T13:54:00Z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0x0101001804E1E532B3A14DA0FF91F4DEF707C9</vt:lpwstr>
  </property>
</Properties>
</file>