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313" r:id="rId4"/>
    <p:sldId id="321" r:id="rId5"/>
    <p:sldId id="318" r:id="rId6"/>
    <p:sldId id="319" r:id="rId7"/>
    <p:sldId id="302" r:id="rId8"/>
    <p:sldId id="299" r:id="rId9"/>
    <p:sldId id="325" r:id="rId10"/>
    <p:sldId id="326" r:id="rId11"/>
    <p:sldId id="303" r:id="rId12"/>
    <p:sldId id="285" r:id="rId13"/>
    <p:sldId id="309" r:id="rId14"/>
    <p:sldId id="322" r:id="rId15"/>
    <p:sldId id="323" r:id="rId16"/>
    <p:sldId id="324" r:id="rId17"/>
    <p:sldId id="295" r:id="rId18"/>
    <p:sldId id="282" r:id="rId19"/>
    <p:sldId id="283" r:id="rId20"/>
    <p:sldId id="258" r:id="rId21"/>
  </p:sldIdLst>
  <p:sldSz cx="12192000" cy="6858000"/>
  <p:notesSz cx="6735763" cy="98663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338AC9E-25FE-4F9D-82AF-C97A354137F3}">
          <p14:sldIdLst>
            <p14:sldId id="256"/>
            <p14:sldId id="257"/>
            <p14:sldId id="313"/>
            <p14:sldId id="321"/>
            <p14:sldId id="318"/>
            <p14:sldId id="319"/>
            <p14:sldId id="302"/>
            <p14:sldId id="299"/>
            <p14:sldId id="325"/>
            <p14:sldId id="326"/>
            <p14:sldId id="303"/>
            <p14:sldId id="285"/>
            <p14:sldId id="309"/>
            <p14:sldId id="322"/>
            <p14:sldId id="323"/>
            <p14:sldId id="324"/>
            <p14:sldId id="295"/>
          </p14:sldIdLst>
        </p14:section>
        <p14:section name="Untitled Section" id="{5FF92BC6-721E-42C7-AB01-ACC3A9B48F40}">
          <p14:sldIdLst>
            <p14:sldId id="282"/>
            <p14:sldId id="28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96BC33"/>
    <a:srgbClr val="585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294" autoAdjust="0"/>
    <p:restoredTop sz="94660"/>
  </p:normalViewPr>
  <p:slideViewPr>
    <p:cSldViewPr snapToGrid="0">
      <p:cViewPr>
        <p:scale>
          <a:sx n="70" d="100"/>
          <a:sy n="70" d="100"/>
        </p:scale>
        <p:origin x="12" y="8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518" y="562526"/>
            <a:ext cx="7632442" cy="2387600"/>
          </a:xfrm>
        </p:spPr>
        <p:txBody>
          <a:bodyPr anchor="b"/>
          <a:lstStyle>
            <a:lvl1pPr algn="l">
              <a:defRPr sz="60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7516" y="4152122"/>
            <a:ext cx="7632444" cy="1105678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" y="5257800"/>
            <a:ext cx="2350013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131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8218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841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777274"/>
          </a:xfrm>
          <a:noFill/>
        </p:spPr>
        <p:txBody>
          <a:bodyPr/>
          <a:lstStyle>
            <a:lvl1pPr marL="269875" indent="0"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195062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8" y="6105398"/>
            <a:ext cx="478537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dirty="0" smtClean="0"/>
              <a:t>Hvala na pažnji!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213724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2" y="6124060"/>
            <a:ext cx="478537" cy="7193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7557796" y="1778014"/>
            <a:ext cx="4222666" cy="3905250"/>
          </a:xfrm>
          <a:prstGeom prst="rect">
            <a:avLst/>
          </a:prstGeom>
          <a:solidFill>
            <a:srgbClr val="96BC33"/>
          </a:solidFill>
        </p:spPr>
        <p:txBody>
          <a:bodyPr vert="horz" lIns="360000" tIns="45720" rIns="432000" bIns="45720" rtlCol="0" anchor="ctr">
            <a:normAutofit fontScale="625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r-HR" b="1" cap="all" dirty="0" smtClean="0">
                <a:solidFill>
                  <a:schemeClr val="bg1"/>
                </a:solidFill>
              </a:rPr>
              <a:t>Agencija za plaćanja u poljoprivredi, ribarstvu i ruralnom razvoju  </a:t>
            </a:r>
          </a:p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Ulica grada Vukovara 269d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10 000 Zagreb</a:t>
            </a:r>
          </a:p>
          <a:p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+385 1 6002 700 (centrala) 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+385 1 6002 742 (informiranje</a:t>
            </a:r>
            <a:r>
              <a:rPr lang="hr-HR" dirty="0" smtClean="0">
                <a:solidFill>
                  <a:schemeClr val="bg1"/>
                </a:solidFill>
              </a:rPr>
              <a:t>)</a:t>
            </a:r>
          </a:p>
          <a:p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www.apprrr.hr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info@apprrr.hr</a:t>
            </a:r>
            <a:endParaRPr lang="hr-HR" sz="2600" dirty="0">
              <a:solidFill>
                <a:schemeClr val="bg1"/>
              </a:solidFill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 userDrawn="1"/>
        </p:nvPicPr>
        <p:blipFill rotWithShape="1">
          <a:blip r:embed="rId4"/>
          <a:srcRect r="6389"/>
          <a:stretch/>
        </p:blipFill>
        <p:spPr>
          <a:xfrm>
            <a:off x="478537" y="1743886"/>
            <a:ext cx="5929438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8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705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12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93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56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135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498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3A0C-3612-4ECC-8C30-362E3DB22A98}" type="datetimeFigureOut">
              <a:rPr lang="hr-HR" smtClean="0"/>
              <a:t>11.7.2018.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766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672" y="900333"/>
            <a:ext cx="10128738" cy="88626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hr-HR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PODNOŠENJE </a:t>
            </a:r>
            <a:r>
              <a:rPr lang="hr-HR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ZAHTJEVA ZA POTPORU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3905" y="2180492"/>
            <a:ext cx="9985505" cy="2433711"/>
          </a:xfrm>
        </p:spPr>
        <p:txBody>
          <a:bodyPr>
            <a:normAutofit fontScale="85000" lnSpcReduction="20000"/>
          </a:bodyPr>
          <a:lstStyle/>
          <a:p>
            <a:pPr algn="ctr">
              <a:spcBef>
                <a:spcPts val="0"/>
              </a:spcBef>
            </a:pPr>
            <a:endParaRPr lang="hr-HR" b="1" i="1" dirty="0" smtClean="0">
              <a:solidFill>
                <a:schemeClr val="tx2"/>
              </a:solidFill>
              <a:latin typeface="Arial" charset="0"/>
            </a:endParaRPr>
          </a:p>
          <a:p>
            <a:pPr algn="ctr">
              <a:spcBef>
                <a:spcPts val="0"/>
              </a:spcBef>
            </a:pPr>
            <a:r>
              <a:rPr lang="hr-HR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PODMJERA 8.6 ”POTPORA ZA ULAGANJA U ŠUMARSKE TEHNOLOGIJE I PRERADU, MOBILIZACIJU I MARKETING ŠUMSKIH PROIZVODA”</a:t>
            </a:r>
          </a:p>
          <a:p>
            <a:pPr algn="ctr">
              <a:spcBef>
                <a:spcPts val="0"/>
              </a:spcBef>
            </a:pPr>
            <a:endParaRPr lang="hr-HR" sz="33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hr-HR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OPERACIJA </a:t>
            </a:r>
            <a:r>
              <a:rPr lang="hr-HR" sz="3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8.6.2 ” </a:t>
            </a:r>
            <a:r>
              <a:rPr lang="hr-HR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MODERNIZACIJA TEHNOLOGIJA, STROJEVA, ALATA I OPREME U PREDINDUSTRIJSKOJ PRERADI DRVA”</a:t>
            </a:r>
          </a:p>
          <a:p>
            <a:pPr algn="ctr">
              <a:spcBef>
                <a:spcPts val="0"/>
              </a:spcBef>
            </a:pPr>
            <a:endParaRPr lang="hr-H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2"/>
            <a:ext cx="12192000" cy="4790643"/>
          </a:xfrm>
        </p:spPr>
        <p:txBody>
          <a:bodyPr>
            <a:normAutofit/>
          </a:bodyPr>
          <a:lstStyle/>
          <a:p>
            <a:pPr marL="612775" indent="-342900"/>
            <a:endParaRPr lang="pl-PL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Izjava 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ispunjavanju uvjeta prihvatljivost</a:t>
            </a:r>
          </a:p>
          <a:p>
            <a:pPr>
              <a:buNone/>
            </a:pP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korisnik sa Izjavom mora dokazati da ulazna količina drvne sirovine – oblovine u zadnje dvije godine koje prethode godini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podnošenja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zahtjeva za potporu nije bila veća od 10.000 m³ godišnje</a:t>
            </a:r>
          </a:p>
          <a:p>
            <a:pPr marL="555625" indent="-285750"/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Ugovor o osnivanju prava građenja sklopljen na rok od najmanje 10 godina i upisan u zemljišne knjige u slučaju ulaganja u </a:t>
            </a:r>
            <a:r>
              <a:rPr lang="pl-PL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izgradnju/rekonstrukciju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građevine ili Ugovor o koncesiji/zakupu/najmu/služnosti sklopljen na rok od najmanje 10 godina i upisan u zemljišne knjige u slučaju ulaganja u </a:t>
            </a:r>
            <a:r>
              <a:rPr lang="pl-PL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opremanje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građevine</a:t>
            </a:r>
          </a:p>
          <a:p>
            <a:pPr>
              <a:buNone/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učitava se samo u slučaju ako čestica ulaganja nije u vlasništvu korisnika</a:t>
            </a:r>
          </a:p>
          <a:p>
            <a:pPr marL="555625" indent="-285750"/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Rješenje o prihvatljivosti zahvata za okoliš i/ili Rješenje kojim se utvrđuje da za zahvat nije potrebno provesti procjenu utjecaja na okoliš i/ili Rješenje o prihvatljivosti zahvata za ekološku mrežu kojim se isključuje značajan negativan utjecaj na ciljeve očuvanja i cjelovitost područja ekološke mreže i/ili potvrdu glavnog projekta/dopuštenje koje potvrđuje da namjeravani zahvat neće promijeniti obilježja zbog kojih je područje zaštićeno</a:t>
            </a:r>
          </a:p>
          <a:p>
            <a:pPr>
              <a:buNone/>
            </a:pPr>
            <a:r>
              <a:rPr lang="pl-PL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skladu s Uputom vezanom za primjenu zahvata iz područja zaštite okliša i prirode (Prilog 14 Natječaja)</a:t>
            </a:r>
          </a:p>
          <a:p>
            <a:endParaRPr lang="hr-H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8.6.2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75960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11014"/>
            <a:ext cx="11523306" cy="801860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8.6.2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5415"/>
            <a:ext cx="12192000" cy="51065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pl-PL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l-PL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Građevinska 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dozvola ili Izjava ovlaštenog projektanta kojom se potvrđuje da za predmetno ulaganje u skladu sa Zakonom o gradnji i Pravilnikom o jednostavnim i drugim građevinama i radovima nije potrebno ishoditi građevinsku dozvolu</a:t>
            </a: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slučaju ulaganja u građenje (izgradnja ili rekonstrukcija) </a:t>
            </a:r>
          </a:p>
          <a:p>
            <a:pPr>
              <a:buNone/>
            </a:pPr>
            <a:endParaRPr lang="pl-PL" sz="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Glavni 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 ili Tipski projekt za koji je Ministarstvo graditeljstva i prostornog uređenja donijelo Rješenje o tipskom projektu ili Idejni projekt te troškovnik projektiranih radova – ovjereni i potpisani od strane ovlaštenog </a:t>
            </a: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projektanta, u skladu sa Zakonom o gradnji</a:t>
            </a:r>
          </a:p>
          <a:p>
            <a:pPr>
              <a:buNone/>
            </a:pP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Glavni projekt ili Tipski projekt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potreban u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slučaju ulaganja u građenje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(izgradnja ili rekonstrukcija) </a:t>
            </a:r>
          </a:p>
          <a:p>
            <a:pPr lvl="1" indent="0">
              <a:buNone/>
            </a:pP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Idejni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 je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potreban u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slučaju ulaganja u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rekonstrukciju koja se temeljem Pravilnika o jednostavnim i drugim građevinama i 	radovima može izvoditi bez glavnog projekta </a:t>
            </a:r>
            <a:endParaRPr lang="pl-PL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buNone/>
            </a:pPr>
            <a:endParaRPr lang="pl-PL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l-PL" sz="19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55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182880"/>
            <a:ext cx="11523306" cy="928467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8.6.2 </a:t>
            </a:r>
            <a:endParaRPr lang="hr-HR" sz="2800" b="1" i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4809"/>
            <a:ext cx="12192000" cy="4777274"/>
          </a:xfrm>
        </p:spPr>
        <p:txBody>
          <a:bodyPr>
            <a:normAutofit/>
          </a:bodyPr>
          <a:lstStyle/>
          <a:p>
            <a:pPr marL="612775" lvl="0" indent="-342900"/>
            <a:endParaRPr lang="pl-PL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lvl="0" indent="-342900">
              <a:lnSpc>
                <a:spcPct val="100000"/>
              </a:lnSpc>
            </a:pP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Dokaz postojeće građevine</a:t>
            </a:r>
          </a:p>
          <a:p>
            <a:pPr lvl="0">
              <a:lnSpc>
                <a:spcPct val="100000"/>
              </a:lnSpc>
              <a:buNone/>
            </a:pP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slučaju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ulaganja u rekonstrukciju ili opremanje postojeće građevine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(Građevinska 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dozvola, Uporabna dozvola, Rješenje o 	izvedenom stanju, itd.)</a:t>
            </a:r>
            <a:endParaRPr lang="pl-PL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>
              <a:lnSpc>
                <a:spcPct val="100000"/>
              </a:lnSpc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Izjava o veličini poduzeća</a:t>
            </a:r>
          </a:p>
          <a:p>
            <a:pPr lvl="1" indent="0">
              <a:lnSpc>
                <a:spcPct val="100000"/>
              </a:lnSpc>
              <a:buNone/>
            </a:pP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Izjavu popunjavaju svi korisnici</a:t>
            </a:r>
          </a:p>
          <a:p>
            <a:pPr marL="612775" lvl="0" indent="-342900">
              <a:lnSpc>
                <a:spcPct val="100000"/>
              </a:lnSpc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Financijski izvještaji i dokumentacija</a:t>
            </a:r>
          </a:p>
          <a:p>
            <a:pPr lvl="0">
              <a:lnSpc>
                <a:spcPct val="100000"/>
              </a:lnSpc>
              <a:buNone/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Obveznici poreza na dobit</a:t>
            </a:r>
          </a:p>
          <a:p>
            <a:pPr lvl="0">
              <a:lnSpc>
                <a:spcPct val="100000"/>
              </a:lnSpc>
              <a:buNone/>
            </a:pP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Obveznici poreza na dohodak</a:t>
            </a:r>
          </a:p>
          <a:p>
            <a:pPr marL="612775" lvl="0" indent="-342900">
              <a:lnSpc>
                <a:spcPct val="100000"/>
              </a:lnSpc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Potpisana i ovjerena Potvrda o podnošenju prvog dijela zahtjeva za potporu</a:t>
            </a:r>
          </a:p>
          <a:p>
            <a:pPr lvl="0">
              <a:lnSpc>
                <a:spcPct val="100000"/>
              </a:lnSpc>
              <a:buNone/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l-PL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bvezna dokumentacija za koju nije moguća dopuna</a:t>
            </a:r>
            <a:endParaRPr lang="pl-PL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02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53218"/>
            <a:ext cx="11523306" cy="717452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KORISNIKE OPERACIJE 8.6.2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l-PL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DRUGI DIO ZAHTJEVA ZA POTPORU</a:t>
            </a:r>
          </a:p>
          <a:p>
            <a:pPr algn="ctr">
              <a:buNone/>
            </a:pPr>
            <a:endParaRPr lang="pl-PL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nabave/Tablica troškova i izračuna potpore</a:t>
            </a:r>
          </a:p>
          <a:p>
            <a:pPr>
              <a:buNone/>
            </a:pP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popunjava se drugi dio (Faza II.) Plana nabave/Tablice troškova i izračuna potpore</a:t>
            </a:r>
          </a:p>
          <a:p>
            <a:pPr marL="612775" indent="-342900"/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Sažetak izbora ponuda</a:t>
            </a:r>
            <a:endParaRPr lang="hr-HR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Ponude za predmete nabavne vrijednosti do 35.000,00 kuna (bez PDV-a) i ponude za opće troškove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 ponude/račune koji nisu izdani na hrvatskom ili engleskom jeziku: prijevod i ovjera od strane sudskog tumača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Dokumentacija vezana uz provedeni postupak javne nabave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Potpisana potvrda o podnošenju drugog dijela Zahtjeva za potporu</a:t>
            </a:r>
          </a:p>
          <a:p>
            <a:pPr lvl="0">
              <a:buNone/>
            </a:pPr>
            <a:r>
              <a:rPr lang="pl-PL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bvezna 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dokumentacija za koju nije moguća dopuna</a:t>
            </a:r>
            <a:endParaRPr lang="pl-PL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l-PL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54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02" y="4924426"/>
            <a:ext cx="11856098" cy="1053293"/>
          </a:xfrm>
        </p:spPr>
        <p:txBody>
          <a:bodyPr/>
          <a:lstStyle/>
          <a:p>
            <a:pPr>
              <a:buNone/>
            </a:pPr>
            <a:r>
              <a:rPr lang="hr-HR" dirty="0">
                <a:solidFill>
                  <a:srgbClr val="FF0000"/>
                </a:solidFill>
              </a:rPr>
              <a:t>Status Zahtjeva za potporu glasi  </a:t>
            </a:r>
            <a:r>
              <a:rPr lang="hr-HR" b="1" dirty="0">
                <a:solidFill>
                  <a:srgbClr val="FF0000"/>
                </a:solidFill>
              </a:rPr>
              <a:t>„U tijeku“ </a:t>
            </a:r>
            <a:r>
              <a:rPr lang="hr-HR" dirty="0">
                <a:solidFill>
                  <a:srgbClr val="FF0000"/>
                </a:solidFill>
              </a:rPr>
              <a:t>dok god statusi svih grupa pitanja ne glase </a:t>
            </a:r>
            <a:r>
              <a:rPr lang="hr-HR" b="1" i="1" dirty="0">
                <a:solidFill>
                  <a:srgbClr val="FF0000"/>
                </a:solidFill>
              </a:rPr>
              <a:t>„Potvrđeno“</a:t>
            </a:r>
            <a:r>
              <a:rPr lang="hr-HR" b="1" dirty="0">
                <a:solidFill>
                  <a:srgbClr val="FF0000"/>
                </a:solidFill>
              </a:rPr>
              <a:t>.</a:t>
            </a:r>
          </a:p>
          <a:p>
            <a:endParaRPr lang="hr-H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2"/>
          <a:stretch/>
        </p:blipFill>
        <p:spPr bwMode="auto">
          <a:xfrm>
            <a:off x="638450" y="1563014"/>
            <a:ext cx="10918209" cy="28527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816847" y="3490258"/>
            <a:ext cx="940002" cy="24108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Rectangle 10"/>
          <p:cNvSpPr/>
          <p:nvPr/>
        </p:nvSpPr>
        <p:spPr>
          <a:xfrm>
            <a:off x="4679576" y="3490259"/>
            <a:ext cx="916005" cy="24108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Rectangle 11"/>
          <p:cNvSpPr/>
          <p:nvPr/>
        </p:nvSpPr>
        <p:spPr>
          <a:xfrm>
            <a:off x="7486936" y="3490259"/>
            <a:ext cx="933732" cy="24108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6559826" y="3490259"/>
            <a:ext cx="927110" cy="24108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4092641" y="3714752"/>
            <a:ext cx="488884" cy="445807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45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35900" y="1278488"/>
            <a:ext cx="11523307" cy="47413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hr-HR" dirty="0" smtClean="0">
                <a:solidFill>
                  <a:srgbClr val="FF0000"/>
                </a:solidFill>
              </a:rPr>
              <a:t>Nakon </a:t>
            </a:r>
            <a:r>
              <a:rPr lang="hr-HR" dirty="0">
                <a:solidFill>
                  <a:srgbClr val="FF0000"/>
                </a:solidFill>
              </a:rPr>
              <a:t>što sve grupe pitanja imaju status „</a:t>
            </a:r>
            <a:r>
              <a:rPr lang="hr-HR" b="1" i="1" dirty="0">
                <a:solidFill>
                  <a:srgbClr val="FF0000"/>
                </a:solidFill>
              </a:rPr>
              <a:t>Potvrđeno</a:t>
            </a:r>
            <a:r>
              <a:rPr lang="hr-HR" dirty="0">
                <a:solidFill>
                  <a:srgbClr val="FF0000"/>
                </a:solidFill>
              </a:rPr>
              <a:t>“, AGRONET će vam ponuditi opciju podnošenja Zahtjeva za potporu </a:t>
            </a:r>
            <a:r>
              <a:rPr lang="hr-HR" b="1" dirty="0">
                <a:solidFill>
                  <a:srgbClr val="FF0000"/>
                </a:solidFill>
              </a:rPr>
              <a:t>„PODNESI ZAHTJEV“. </a:t>
            </a:r>
          </a:p>
          <a:p>
            <a:pPr>
              <a:buNone/>
            </a:pPr>
            <a:endParaRPr lang="hr-HR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2154"/>
          <a:stretch/>
        </p:blipFill>
        <p:spPr bwMode="auto">
          <a:xfrm>
            <a:off x="685800" y="1628804"/>
            <a:ext cx="10587251" cy="2143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88"/>
          <a:stretch/>
        </p:blipFill>
        <p:spPr bwMode="auto">
          <a:xfrm>
            <a:off x="685800" y="4038600"/>
            <a:ext cx="10587251" cy="81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 flipH="1" flipV="1">
            <a:off x="2473391" y="4276726"/>
            <a:ext cx="622234" cy="333374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8794011" y="3661356"/>
            <a:ext cx="800365" cy="460860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65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5019675"/>
            <a:ext cx="11422479" cy="102656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r-HR" dirty="0">
                <a:solidFill>
                  <a:srgbClr val="FF0000"/>
                </a:solidFill>
              </a:rPr>
              <a:t>Nakon što je Zahtjev za potporu podnesen, u kartici „</a:t>
            </a:r>
            <a:r>
              <a:rPr lang="hr-HR" b="1" dirty="0">
                <a:solidFill>
                  <a:srgbClr val="FF0000"/>
                </a:solidFill>
              </a:rPr>
              <a:t>POTPORA</a:t>
            </a:r>
            <a:r>
              <a:rPr lang="hr-HR" dirty="0">
                <a:solidFill>
                  <a:srgbClr val="FF0000"/>
                </a:solidFill>
              </a:rPr>
              <a:t>“ u stupcu „ZAHTJEV“ klikom na link </a:t>
            </a:r>
            <a:r>
              <a:rPr lang="hr-HR" b="1" dirty="0">
                <a:solidFill>
                  <a:srgbClr val="FF0000"/>
                </a:solidFill>
              </a:rPr>
              <a:t>„PREUZMI“ </a:t>
            </a:r>
            <a:r>
              <a:rPr lang="hr-HR" dirty="0">
                <a:solidFill>
                  <a:srgbClr val="FF0000"/>
                </a:solidFill>
              </a:rPr>
              <a:t>otvorit će vam se popunjeni obrazac </a:t>
            </a:r>
            <a:r>
              <a:rPr lang="hr-HR" b="1" u="sng" dirty="0" smtClean="0">
                <a:solidFill>
                  <a:srgbClr val="FF0000"/>
                </a:solidFill>
              </a:rPr>
              <a:t>Potvrda </a:t>
            </a:r>
            <a:r>
              <a:rPr lang="hr-HR" b="1" u="sng" dirty="0">
                <a:solidFill>
                  <a:srgbClr val="FF0000"/>
                </a:solidFill>
              </a:rPr>
              <a:t>o podnošenju Zahtjeva za potporu. </a:t>
            </a:r>
          </a:p>
          <a:p>
            <a:endParaRPr lang="hr-H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6" y="1614994"/>
            <a:ext cx="10754436" cy="3204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92573" y="3552546"/>
            <a:ext cx="888850" cy="209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4694830" y="3552546"/>
            <a:ext cx="873457" cy="209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486525" y="3552546"/>
            <a:ext cx="865889" cy="209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7389974" y="3552546"/>
            <a:ext cx="859808" cy="209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86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POTVRDA O PODNOŠENJU </a:t>
            </a:r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ZAHTJEVA ZA POTPORU</a:t>
            </a:r>
            <a:endParaRPr lang="hr-HR" sz="3200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1881188"/>
            <a:ext cx="4610100" cy="385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1881188"/>
            <a:ext cx="4724400" cy="385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 flipV="1">
            <a:off x="1428749" y="3981444"/>
            <a:ext cx="1181099" cy="5810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7718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ADMINISTRATIVNA KONTROLA ZAHTJEVA ZA POTPORU</a:t>
            </a:r>
            <a:endParaRPr lang="hr-HR" sz="32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717" y="1322363"/>
            <a:ext cx="8412480" cy="492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2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ADMINISTRATIVNA KONTROLA ZAHTJEVA ZA </a:t>
            </a:r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ISPLATU</a:t>
            </a:r>
            <a:endParaRPr lang="hr-HR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869" y="1719618"/>
            <a:ext cx="7697337" cy="390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4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50499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</a:t>
            </a:r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POTPORU – </a:t>
            </a:r>
            <a:br>
              <a:rPr lang="hr-HR" sz="3200" b="1" i="1" dirty="0" smtClean="0">
                <a:solidFill>
                  <a:schemeClr val="tx2"/>
                </a:solidFill>
                <a:latin typeface="Arial" charset="0"/>
              </a:rPr>
            </a:br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UPIS U EVIDENCIJU KORISNIKA POTPORA U RURALNOM RAZVOJU I RIBARSTVU </a:t>
            </a:r>
            <a:endParaRPr lang="hr-HR" sz="28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161" y="4517516"/>
            <a:ext cx="1058067" cy="1009341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1350499"/>
            <a:ext cx="12191999" cy="47091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376" y="1528276"/>
            <a:ext cx="274344" cy="8352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7442" y="3992019"/>
            <a:ext cx="780356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37428" y="392172"/>
            <a:ext cx="40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Hvala na pažnji!</a:t>
            </a:r>
            <a:endParaRPr lang="hr-H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8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02" y="323557"/>
            <a:ext cx="11523306" cy="64711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r>
              <a:rPr lang="hr-HR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414" t="9307" r="23529" b="1744"/>
          <a:stretch/>
        </p:blipFill>
        <p:spPr>
          <a:xfrm>
            <a:off x="1264865" y="1303638"/>
            <a:ext cx="4946990" cy="54403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3103" y="1929160"/>
            <a:ext cx="54306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Upisom u Evidenciju korisnika korisnik dobiva pristupne podatke (korisničko ime i zaporku) s kojima se prijavljuje u AGRONET sustav. 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4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35314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9" y="1335314"/>
            <a:ext cx="11394830" cy="4557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059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6" y="1400953"/>
            <a:ext cx="10842171" cy="2858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56586" y="3508302"/>
            <a:ext cx="2381796" cy="1083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493487" y="4364182"/>
            <a:ext cx="10842170" cy="13217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hr-HR" dirty="0" smtClean="0">
              <a:solidFill>
                <a:srgbClr val="FF0000"/>
              </a:solidFill>
            </a:endParaRPr>
          </a:p>
          <a:p>
            <a:endParaRPr lang="hr-HR" dirty="0">
              <a:solidFill>
                <a:srgbClr val="FF0000"/>
              </a:solidFill>
            </a:endParaRPr>
          </a:p>
          <a:p>
            <a:r>
              <a:rPr lang="hr-HR" dirty="0" smtClean="0">
                <a:solidFill>
                  <a:srgbClr val="FF0000"/>
                </a:solidFill>
              </a:rPr>
              <a:t>Nadalje</a:t>
            </a:r>
            <a:r>
              <a:rPr lang="hr-HR" dirty="0">
                <a:solidFill>
                  <a:srgbClr val="FF0000"/>
                </a:solidFill>
              </a:rPr>
              <a:t>, odaberite iz padajućeg izbornika </a:t>
            </a:r>
            <a:r>
              <a:rPr lang="hr-HR" b="1" dirty="0">
                <a:solidFill>
                  <a:srgbClr val="FF0000"/>
                </a:solidFill>
              </a:rPr>
              <a:t>fond „EAFRD“ </a:t>
            </a:r>
            <a:r>
              <a:rPr lang="hr-HR" dirty="0">
                <a:solidFill>
                  <a:srgbClr val="FF0000"/>
                </a:solidFill>
              </a:rPr>
              <a:t>te odgovarajuću </a:t>
            </a:r>
            <a:r>
              <a:rPr lang="hr-HR" dirty="0" smtClean="0">
                <a:solidFill>
                  <a:srgbClr val="FF0000"/>
                </a:solidFill>
              </a:rPr>
              <a:t>Mjeru/</a:t>
            </a:r>
            <a:r>
              <a:rPr lang="hr-HR" noProof="1" smtClean="0">
                <a:solidFill>
                  <a:srgbClr val="FF0000"/>
                </a:solidFill>
              </a:rPr>
              <a:t>Podmjeru</a:t>
            </a:r>
            <a:r>
              <a:rPr lang="hr-HR" dirty="0" smtClean="0">
                <a:solidFill>
                  <a:srgbClr val="FF0000"/>
                </a:solidFill>
              </a:rPr>
              <a:t>/Operaciju </a:t>
            </a:r>
            <a:r>
              <a:rPr lang="hr-HR" dirty="0">
                <a:solidFill>
                  <a:srgbClr val="FF0000"/>
                </a:solidFill>
              </a:rPr>
              <a:t>odnosno Natječaj</a:t>
            </a:r>
            <a:r>
              <a:rPr lang="hr-HR" dirty="0" smtClean="0">
                <a:solidFill>
                  <a:srgbClr val="FF0000"/>
                </a:solidFill>
              </a:rPr>
              <a:t>.</a:t>
            </a:r>
          </a:p>
          <a:p>
            <a:r>
              <a:rPr lang="hr-HR" dirty="0">
                <a:solidFill>
                  <a:srgbClr val="FF0000"/>
                </a:solidFill>
              </a:rPr>
              <a:t>Vaš odabir završite opcijom </a:t>
            </a:r>
            <a:r>
              <a:rPr lang="hr-HR" b="1" dirty="0">
                <a:solidFill>
                  <a:srgbClr val="FF0000"/>
                </a:solidFill>
              </a:rPr>
              <a:t>„POTVRDI“.</a:t>
            </a:r>
          </a:p>
          <a:p>
            <a:endParaRPr lang="hr-HR" dirty="0">
              <a:solidFill>
                <a:srgbClr val="FF0000"/>
              </a:solidFill>
            </a:endParaRPr>
          </a:p>
          <a:p>
            <a:endParaRPr lang="hr-HR" dirty="0" smtClean="0">
              <a:solidFill>
                <a:srgbClr val="FF0000"/>
              </a:solidFill>
            </a:endParaRPr>
          </a:p>
          <a:p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1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5" name="Rectangle 4"/>
          <p:cNvSpPr/>
          <p:nvPr/>
        </p:nvSpPr>
        <p:spPr>
          <a:xfrm>
            <a:off x="546918" y="4811150"/>
            <a:ext cx="10979632" cy="116761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r-HR" dirty="0"/>
              <a:t>Nakon otvaranja početnog ekrana Zahtjeva za potporu otvaraju se kolone </a:t>
            </a:r>
            <a:r>
              <a:rPr lang="hr-HR" i="1" dirty="0"/>
              <a:t>„Grupe pitanja“</a:t>
            </a:r>
            <a:r>
              <a:rPr lang="hr-HR" dirty="0"/>
              <a:t> i „</a:t>
            </a:r>
            <a:r>
              <a:rPr lang="hr-HR" i="1" dirty="0"/>
              <a:t>Status</a:t>
            </a:r>
            <a:r>
              <a:rPr lang="hr-HR" dirty="0"/>
              <a:t>“ koji se odnose na grupe pitanja. Početni status svih grupa pitanja je ''Nije započeto''. Odabirom određene grupe pitanja (npr. 1. OSNOVNI PODACI) otvara se ekran s listom pitanja za odabranu </a:t>
            </a:r>
            <a:r>
              <a:rPr lang="hr-HR" dirty="0" smtClean="0"/>
              <a:t>grupu. Inicijalni </a:t>
            </a:r>
            <a:r>
              <a:rPr lang="hr-HR" dirty="0"/>
              <a:t>status svih pitanja također je ''Nije započeto''.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3"/>
          <a:stretch/>
        </p:blipFill>
        <p:spPr bwMode="auto">
          <a:xfrm>
            <a:off x="546918" y="1406532"/>
            <a:ext cx="10979632" cy="3228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5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02" y="263768"/>
            <a:ext cx="11523306" cy="749105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r>
              <a:rPr lang="hr-HR" sz="4000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36431"/>
            <a:ext cx="12078269" cy="5521569"/>
          </a:xfrm>
        </p:spPr>
        <p:txBody>
          <a:bodyPr>
            <a:normAutofit/>
          </a:bodyPr>
          <a:lstStyle/>
          <a:p>
            <a:pPr marL="612775" indent="-342900" algn="just">
              <a:spcAft>
                <a:spcPts val="1800"/>
              </a:spcAft>
            </a:pPr>
            <a:endParaRPr lang="hr-HR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 za potporu se sastoji iz dva dijela i korisnik ga podnosi u dvije faze. Popunjava se u elektroničkom obliku putem AGRONET</a:t>
            </a:r>
            <a:r>
              <a:rPr lang="hr-HR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rvi dio zahtjeva za potporu može se popunjavati i podnositi u AGRONET-u od </a:t>
            </a:r>
            <a:r>
              <a:rPr lang="hr-HR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 kolovoza 2018.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godine od 12:00 sati do </a:t>
            </a:r>
            <a:r>
              <a:rPr lang="hr-HR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 listopada 2018.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godine do 12:00 sati. Drugi dio zahtjeva za potporu korisnik je dužan podnijeti najkasnije </a:t>
            </a: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roku od 12 mjeseci od sklapanja ugovora o 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financiranju.</a:t>
            </a: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akon svake pojedine faze popunjavanja zahtjeva za potporu, korisniku se generira „Potvrda o podnošenju zahtjeva za potporu”. Korisnik je obvezan Potvrdu o podnošenju ispisati i potpisati, te ju dostaviti u izvorniku preporučenom poštom ili neposredno u podružnicu Agencije za plaćanja ovisno o lokaciji ulaganja: Zagreb, Osijek, Split, Rijeka ili Bjelovar.</a:t>
            </a:r>
            <a:endParaRPr lang="hr-HR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800"/>
              </a:spcAft>
              <a:buNone/>
            </a:pPr>
            <a:endParaRPr lang="hr-HR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39150"/>
            <a:ext cx="11523306" cy="759655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8.6.2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831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PRVI DIO ZAHTJEVA ZA POTPORU</a:t>
            </a:r>
          </a:p>
          <a:p>
            <a:pPr marL="612775" indent="-342900"/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Poslovni </a:t>
            </a:r>
            <a:r>
              <a:rPr lang="pl-PL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ulaganja </a:t>
            </a:r>
          </a:p>
          <a:p>
            <a:pPr marL="612775" indent="-342900"/>
            <a:endParaRPr lang="pl-PL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pl-PL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pl-PL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197" y="2305144"/>
            <a:ext cx="4606803" cy="40655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998" y="2305144"/>
            <a:ext cx="45053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29082"/>
            <a:ext cx="12192000" cy="4717155"/>
          </a:xfrm>
        </p:spPr>
        <p:txBody>
          <a:bodyPr/>
          <a:lstStyle/>
          <a:p>
            <a:pPr marL="612775" indent="-342900"/>
            <a:r>
              <a:rPr lang="hr-H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Potvrda porezne uprave, ne starija od 30 dana na dan podnošenja </a:t>
            </a: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zahtjeva</a:t>
            </a:r>
          </a:p>
          <a:p>
            <a:pPr marL="612775" indent="-342900"/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nabave/Tablica troškova i izračuna potpore</a:t>
            </a:r>
          </a:p>
          <a:p>
            <a:pPr>
              <a:buNone/>
            </a:pPr>
            <a:r>
              <a:rPr lang="pl-PL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popunjava 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prvi 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dio (Faza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Plana nabave/Tablice troškova i izračuna potpore</a:t>
            </a:r>
          </a:p>
          <a:p>
            <a:pPr>
              <a:buNone/>
            </a:pPr>
            <a:endParaRPr lang="pl-PL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endParaRPr lang="pl-PL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endParaRPr lang="pl-PL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l-PL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204" y="2702257"/>
            <a:ext cx="8509592" cy="348017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8.6.2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8577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CBDAA3F-BBDF-43FD-83BC-27546F6E2E93}" vid="{94E7C4AF-47E5-4DB5-A1E2-01D0C4137E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apprrr_ppt_GREEN2</Template>
  <TotalTime>3416</TotalTime>
  <Words>506</Words>
  <Application>Microsoft Office PowerPoint</Application>
  <PresentationFormat>Widescreen</PresentationFormat>
  <Paragraphs>91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Open Sans Light</vt:lpstr>
      <vt:lpstr>Times New Roman</vt:lpstr>
      <vt:lpstr>Office Theme</vt:lpstr>
      <vt:lpstr>PODNOŠENJE ZAHTJEVA ZA POTPORU </vt:lpstr>
      <vt:lpstr>PODNOŠENJE ZAHTJEVA ZA POTPORU –  UPIS U EVIDENCIJU KORISNIKA POTPORA U RURALNOM RAZVOJU I RIBARSTVU </vt:lpstr>
      <vt:lpstr>PODNOŠENJE ZAHTJEVA ZA POTPORU </vt:lpstr>
      <vt:lpstr>PODNOŠENJE ZAHTJEVA ZA POTPORU</vt:lpstr>
      <vt:lpstr>PODNOŠENJE ZAHTJEVA ZA POTPORU</vt:lpstr>
      <vt:lpstr>PODNOŠENJE ZAHTJEVA ZA POTPORU</vt:lpstr>
      <vt:lpstr>PODNOŠENJE ZAHTJEVA ZA POTPORU </vt:lpstr>
      <vt:lpstr>OBVEZNA DOKUMENTACIJA ZA KORISNIKA OPERACIJE 8.6.2</vt:lpstr>
      <vt:lpstr>OBVEZNA DOKUMENTACIJA ZA KORISNIKA OPERACIJE 8.6.2</vt:lpstr>
      <vt:lpstr>OBVEZNA DOKUMENTACIJA ZA KORISNIKA OPERACIJE 8.6.2</vt:lpstr>
      <vt:lpstr>OBVEZNA DOKUMENTACIJA ZA KORISNIKA OPERACIJE 8.6.2</vt:lpstr>
      <vt:lpstr>OBVEZNA DOKUMENTACIJA ZA KORISNIKA OPERACIJE 8.6.2 </vt:lpstr>
      <vt:lpstr>OBVEZNA DOKUMENTACIJA ZA KORISNIKE OPERACIJE 8.6.2</vt:lpstr>
      <vt:lpstr>PODNOŠENJE ZAHTJEVA ZA POTPORU</vt:lpstr>
      <vt:lpstr>PODNOŠENJE ZAHTJEVA ZA POTPORU</vt:lpstr>
      <vt:lpstr>PODNOŠENJE ZAHTJEVA ZA POTPORU</vt:lpstr>
      <vt:lpstr>POTVRDA O PODNOŠENJU ZAHTJEVA ZA POTPORU</vt:lpstr>
      <vt:lpstr>ADMINISTRATIVNA KONTROLA ZAHTJEVA ZA POTPORU</vt:lpstr>
      <vt:lpstr>ADMINISTRATIVNA KONTROLA ZAHTJEVA ZA ISPLATU</vt:lpstr>
      <vt:lpstr>PowerPoint Presentation</vt:lpstr>
    </vt:vector>
  </TitlesOfParts>
  <Company>APPRRR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Božana Bešlić</dc:creator>
  <cp:lastModifiedBy>Dalibor Šegota</cp:lastModifiedBy>
  <cp:revision>245</cp:revision>
  <cp:lastPrinted>2018-05-22T12:40:44Z</cp:lastPrinted>
  <dcterms:created xsi:type="dcterms:W3CDTF">2017-12-08T15:22:43Z</dcterms:created>
  <dcterms:modified xsi:type="dcterms:W3CDTF">2018-07-11T09:57:12Z</dcterms:modified>
</cp:coreProperties>
</file>