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78" r:id="rId6"/>
    <p:sldId id="279" r:id="rId7"/>
    <p:sldId id="280" r:id="rId8"/>
    <p:sldId id="281" r:id="rId9"/>
    <p:sldId id="282" r:id="rId10"/>
    <p:sldId id="260" r:id="rId11"/>
    <p:sldId id="269" r:id="rId12"/>
    <p:sldId id="261" r:id="rId13"/>
    <p:sldId id="274" r:id="rId14"/>
    <p:sldId id="283" r:id="rId15"/>
    <p:sldId id="263" r:id="rId16"/>
    <p:sldId id="264" r:id="rId17"/>
    <p:sldId id="265" r:id="rId18"/>
    <p:sldId id="266" r:id="rId19"/>
    <p:sldId id="267" r:id="rId20"/>
    <p:sldId id="273" r:id="rId21"/>
    <p:sldId id="272" r:id="rId22"/>
    <p:sldId id="285" r:id="rId23"/>
    <p:sldId id="286" r:id="rId24"/>
    <p:sldId id="287" r:id="rId25"/>
    <p:sldId id="288" r:id="rId26"/>
    <p:sldId id="289" r:id="rId27"/>
    <p:sldId id="284" r:id="rId28"/>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o Dolić" initials="ID" lastIdx="1" clrIdx="0">
    <p:extLst>
      <p:ext uri="{19B8F6BF-5375-455C-9EA6-DF929625EA0E}">
        <p15:presenceInfo xmlns:p15="http://schemas.microsoft.com/office/powerpoint/2012/main" userId="S-1-5-21-1274013866-2999615686-439227460-47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63"/>
    <a:srgbClr val="F4D044"/>
    <a:srgbClr val="96B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953" autoAdjust="0"/>
  </p:normalViewPr>
  <p:slideViewPr>
    <p:cSldViewPr snapToGrid="0">
      <p:cViewPr varScale="1">
        <p:scale>
          <a:sx n="91" d="100"/>
          <a:sy n="91" d="100"/>
        </p:scale>
        <p:origin x="1296" y="7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8F957D-D96D-47DE-B463-0494D65931A6}" type="datetimeFigureOut">
              <a:rPr lang="hr-HR" smtClean="0"/>
              <a:t>25.10.2019.</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72CBA8-D2BD-4BDE-B007-6A050F9862C4}" type="slidenum">
              <a:rPr lang="hr-HR" smtClean="0"/>
              <a:t>‹#›</a:t>
            </a:fld>
            <a:endParaRPr lang="hr-HR"/>
          </a:p>
        </p:txBody>
      </p:sp>
    </p:spTree>
    <p:extLst>
      <p:ext uri="{BB962C8B-B14F-4D97-AF65-F5344CB8AC3E}">
        <p14:creationId xmlns:p14="http://schemas.microsoft.com/office/powerpoint/2010/main" val="2912254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4272CBA8-D2BD-4BDE-B007-6A050F9862C4}" type="slidenum">
              <a:rPr lang="hr-HR" smtClean="0"/>
              <a:t>10</a:t>
            </a:fld>
            <a:endParaRPr lang="hr-HR"/>
          </a:p>
        </p:txBody>
      </p:sp>
    </p:spTree>
    <p:extLst>
      <p:ext uri="{BB962C8B-B14F-4D97-AF65-F5344CB8AC3E}">
        <p14:creationId xmlns:p14="http://schemas.microsoft.com/office/powerpoint/2010/main" val="601814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4272CBA8-D2BD-4BDE-B007-6A050F9862C4}" type="slidenum">
              <a:rPr lang="hr-HR" smtClean="0"/>
              <a:t>15</a:t>
            </a:fld>
            <a:endParaRPr lang="hr-HR"/>
          </a:p>
        </p:txBody>
      </p:sp>
    </p:spTree>
    <p:extLst>
      <p:ext uri="{BB962C8B-B14F-4D97-AF65-F5344CB8AC3E}">
        <p14:creationId xmlns:p14="http://schemas.microsoft.com/office/powerpoint/2010/main" val="58659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4272CBA8-D2BD-4BDE-B007-6A050F9862C4}" type="slidenum">
              <a:rPr lang="hr-HR" smtClean="0"/>
              <a:t>16</a:t>
            </a:fld>
            <a:endParaRPr lang="hr-HR"/>
          </a:p>
        </p:txBody>
      </p:sp>
    </p:spTree>
    <p:extLst>
      <p:ext uri="{BB962C8B-B14F-4D97-AF65-F5344CB8AC3E}">
        <p14:creationId xmlns:p14="http://schemas.microsoft.com/office/powerpoint/2010/main" val="1922845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4272CBA8-D2BD-4BDE-B007-6A050F9862C4}" type="slidenum">
              <a:rPr lang="hr-HR" smtClean="0"/>
              <a:t>17</a:t>
            </a:fld>
            <a:endParaRPr lang="hr-HR"/>
          </a:p>
        </p:txBody>
      </p:sp>
    </p:spTree>
    <p:extLst>
      <p:ext uri="{BB962C8B-B14F-4D97-AF65-F5344CB8AC3E}">
        <p14:creationId xmlns:p14="http://schemas.microsoft.com/office/powerpoint/2010/main" val="800153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4272CBA8-D2BD-4BDE-B007-6A050F9862C4}" type="slidenum">
              <a:rPr lang="hr-HR" smtClean="0"/>
              <a:t>19</a:t>
            </a:fld>
            <a:endParaRPr lang="hr-HR"/>
          </a:p>
        </p:txBody>
      </p:sp>
    </p:spTree>
    <p:extLst>
      <p:ext uri="{BB962C8B-B14F-4D97-AF65-F5344CB8AC3E}">
        <p14:creationId xmlns:p14="http://schemas.microsoft.com/office/powerpoint/2010/main" val="2264059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37518" y="562526"/>
            <a:ext cx="7632442" cy="2387600"/>
          </a:xfrm>
        </p:spPr>
        <p:txBody>
          <a:bodyPr anchor="b"/>
          <a:lstStyle>
            <a:lvl1pPr algn="l">
              <a:defRPr sz="6000">
                <a:solidFill>
                  <a:srgbClr val="585963"/>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mtClean="0"/>
              <a:t>Click to edit Master title style</a:t>
            </a:r>
            <a:endParaRPr lang="hr-HR" dirty="0"/>
          </a:p>
        </p:txBody>
      </p:sp>
      <p:sp>
        <p:nvSpPr>
          <p:cNvPr id="3" name="Subtitle 2"/>
          <p:cNvSpPr>
            <a:spLocks noGrp="1"/>
          </p:cNvSpPr>
          <p:nvPr>
            <p:ph type="subTitle" idx="1"/>
          </p:nvPr>
        </p:nvSpPr>
        <p:spPr>
          <a:xfrm>
            <a:off x="3937516" y="4152122"/>
            <a:ext cx="7632444" cy="1105678"/>
          </a:xfrm>
        </p:spPr>
        <p:txBody>
          <a:bodyPr/>
          <a:lstStyle>
            <a:lvl1pPr marL="0" indent="0" algn="l">
              <a:buNone/>
              <a:defRPr sz="2400">
                <a:solidFill>
                  <a:srgbClr val="585963"/>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r-HR"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442" y="5257800"/>
            <a:ext cx="2350013" cy="1170434"/>
          </a:xfrm>
          <a:prstGeom prst="rect">
            <a:avLst/>
          </a:prstGeom>
        </p:spPr>
      </p:pic>
    </p:spTree>
    <p:extLst>
      <p:ext uri="{BB962C8B-B14F-4D97-AF65-F5344CB8AC3E}">
        <p14:creationId xmlns:p14="http://schemas.microsoft.com/office/powerpoint/2010/main" val="2837053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B13A0C-3612-4ECC-8C30-362E3DB22A98}" type="datetimeFigureOut">
              <a:rPr lang="hr-HR" smtClean="0"/>
              <a:t>25.10.2019.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E051E7A-ADD3-4414-AAC2-FE38138BF409}" type="slidenum">
              <a:rPr lang="hr-HR" smtClean="0"/>
              <a:t>‹#›</a:t>
            </a:fld>
            <a:endParaRPr lang="hr-HR"/>
          </a:p>
        </p:txBody>
      </p:sp>
    </p:spTree>
    <p:extLst>
      <p:ext uri="{BB962C8B-B14F-4D97-AF65-F5344CB8AC3E}">
        <p14:creationId xmlns:p14="http://schemas.microsoft.com/office/powerpoint/2010/main" val="741311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13B13A0C-3612-4ECC-8C30-362E3DB22A98}" type="datetimeFigureOut">
              <a:rPr lang="hr-HR" smtClean="0"/>
              <a:t>25.10.2019.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E051E7A-ADD3-4414-AAC2-FE38138BF409}" type="slidenum">
              <a:rPr lang="hr-HR" smtClean="0"/>
              <a:t>‹#›</a:t>
            </a:fld>
            <a:endParaRPr lang="hr-HR"/>
          </a:p>
        </p:txBody>
      </p:sp>
    </p:spTree>
    <p:extLst>
      <p:ext uri="{BB962C8B-B14F-4D97-AF65-F5344CB8AC3E}">
        <p14:creationId xmlns:p14="http://schemas.microsoft.com/office/powerpoint/2010/main" val="3688218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13B13A0C-3612-4ECC-8C30-362E3DB22A98}" type="datetimeFigureOut">
              <a:rPr lang="hr-HR" smtClean="0"/>
              <a:t>25.10.2019.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E051E7A-ADD3-4414-AAC2-FE38138BF409}" type="slidenum">
              <a:rPr lang="hr-HR" smtClean="0"/>
              <a:t>‹#›</a:t>
            </a:fld>
            <a:endParaRPr lang="hr-HR"/>
          </a:p>
        </p:txBody>
      </p:sp>
    </p:spTree>
    <p:extLst>
      <p:ext uri="{BB962C8B-B14F-4D97-AF65-F5344CB8AC3E}">
        <p14:creationId xmlns:p14="http://schemas.microsoft.com/office/powerpoint/2010/main" val="80841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902" y="242596"/>
            <a:ext cx="11523306" cy="811764"/>
          </a:xfrm>
        </p:spPr>
        <p:txBody>
          <a:bodyPr/>
          <a:lstStyle>
            <a:lvl1pPr>
              <a:defRPr>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smtClean="0"/>
              <a:t>Click to edit Master title style</a:t>
            </a:r>
            <a:r>
              <a:rPr lang="hr-HR" dirty="0" smtClean="0"/>
              <a:t>1</a:t>
            </a:r>
            <a:endParaRPr lang="hr-HR" dirty="0"/>
          </a:p>
        </p:txBody>
      </p:sp>
      <p:sp>
        <p:nvSpPr>
          <p:cNvPr id="3" name="Content Placeholder 2"/>
          <p:cNvSpPr>
            <a:spLocks noGrp="1"/>
          </p:cNvSpPr>
          <p:nvPr>
            <p:ph idx="1"/>
          </p:nvPr>
        </p:nvSpPr>
        <p:spPr>
          <a:xfrm>
            <a:off x="0" y="1268963"/>
            <a:ext cx="12192000" cy="4777274"/>
          </a:xfrm>
          <a:solidFill>
            <a:srgbClr val="F4D044"/>
          </a:solidFill>
        </p:spPr>
        <p:txBody>
          <a:bodyPr/>
          <a:lstStyle>
            <a:lvl1pPr marL="269875" indent="0">
              <a:defRPr>
                <a:solidFill>
                  <a:srgbClr val="585963"/>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rgbClr val="585963"/>
                </a:solidFill>
                <a:latin typeface="Open Sans Light" panose="020B0306030504020204" pitchFamily="34" charset="0"/>
                <a:ea typeface="Open Sans Light" panose="020B0306030504020204" pitchFamily="34" charset="0"/>
                <a:cs typeface="Open Sans Light" panose="020B0306030504020204" pitchFamily="34" charset="0"/>
              </a:defRPr>
            </a:lvl2pPr>
            <a:lvl3pPr>
              <a:defRPr>
                <a:solidFill>
                  <a:srgbClr val="585963"/>
                </a:solidFill>
                <a:latin typeface="Open Sans Light" panose="020B0306030504020204" pitchFamily="34" charset="0"/>
                <a:ea typeface="Open Sans Light" panose="020B0306030504020204" pitchFamily="34" charset="0"/>
                <a:cs typeface="Open Sans Light" panose="020B0306030504020204" pitchFamily="34" charset="0"/>
              </a:defRPr>
            </a:lvl3pPr>
            <a:lvl4pPr>
              <a:defRPr>
                <a:solidFill>
                  <a:srgbClr val="585963"/>
                </a:solidFill>
                <a:latin typeface="Open Sans Light" panose="020B0306030504020204" pitchFamily="34" charset="0"/>
                <a:ea typeface="Open Sans Light" panose="020B0306030504020204" pitchFamily="34" charset="0"/>
                <a:cs typeface="Open Sans Light" panose="020B0306030504020204" pitchFamily="34" charset="0"/>
              </a:defRPr>
            </a:lvl4pPr>
            <a:lvl5pPr>
              <a:defRPr>
                <a:solidFill>
                  <a:srgbClr val="585963"/>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0167" y="6213724"/>
            <a:ext cx="4071833" cy="540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902" y="6124060"/>
            <a:ext cx="478537" cy="719329"/>
          </a:xfrm>
          <a:prstGeom prst="rect">
            <a:avLst/>
          </a:prstGeom>
        </p:spPr>
      </p:pic>
    </p:spTree>
    <p:extLst>
      <p:ext uri="{BB962C8B-B14F-4D97-AF65-F5344CB8AC3E}">
        <p14:creationId xmlns:p14="http://schemas.microsoft.com/office/powerpoint/2010/main" val="269163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902" y="242596"/>
            <a:ext cx="11523306" cy="811764"/>
          </a:xfrm>
        </p:spPr>
        <p:txBody>
          <a:bodyPr/>
          <a:lstStyle>
            <a:lvl1pPr>
              <a:defRPr>
                <a:solidFill>
                  <a:srgbClr val="585963"/>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hr-HR" dirty="0" smtClean="0"/>
              <a:t>Hvala na pažnji!</a:t>
            </a:r>
            <a:endParaRPr lang="hr-HR"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0167" y="6213724"/>
            <a:ext cx="4071833" cy="540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902" y="6124060"/>
            <a:ext cx="478537" cy="719329"/>
          </a:xfrm>
          <a:prstGeom prst="rect">
            <a:avLst/>
          </a:prstGeom>
        </p:spPr>
      </p:pic>
      <p:sp>
        <p:nvSpPr>
          <p:cNvPr id="6" name="Content Placeholder 2"/>
          <p:cNvSpPr txBox="1">
            <a:spLocks/>
          </p:cNvSpPr>
          <p:nvPr userDrawn="1"/>
        </p:nvSpPr>
        <p:spPr>
          <a:xfrm>
            <a:off x="7287208" y="1761419"/>
            <a:ext cx="4222666" cy="3905250"/>
          </a:xfrm>
          <a:prstGeom prst="rect">
            <a:avLst/>
          </a:prstGeom>
          <a:solidFill>
            <a:srgbClr val="F4D044"/>
          </a:solidFill>
        </p:spPr>
        <p:txBody>
          <a:bodyPr vert="horz" lIns="360000" tIns="45720" rIns="432000" bIns="45720" rtlCol="0" anchor="ctr">
            <a:normAutofit fontScale="62500" lnSpcReduction="20000"/>
          </a:bodyPr>
          <a:lstStyle>
            <a:lvl1pPr marL="269875" indent="0" algn="l" defTabSz="914400" rtl="0" eaLnBrk="1" latinLnBrk="0" hangingPunct="1">
              <a:lnSpc>
                <a:spcPct val="90000"/>
              </a:lnSpc>
              <a:spcBef>
                <a:spcPts val="1000"/>
              </a:spcBef>
              <a:buFont typeface="Arial" panose="020B0604020202020204" pitchFamily="34" charset="0"/>
              <a:buChar char="•"/>
              <a:defRPr sz="2800" kern="1200">
                <a:solidFill>
                  <a:srgbClr val="585963"/>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963"/>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5963"/>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5963"/>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5963"/>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1463">
              <a:lnSpc>
                <a:spcPct val="120000"/>
              </a:lnSpc>
              <a:buFont typeface="Arial" panose="020B0604020202020204" pitchFamily="34" charset="0"/>
              <a:buNone/>
            </a:pPr>
            <a:r>
              <a:rPr lang="hr-HR" b="1" cap="all" dirty="0" smtClean="0"/>
              <a:t>Agencija za plaćanja u poljoprivredi, ribarstvu i ruralnom razvoju  </a:t>
            </a:r>
          </a:p>
          <a:p>
            <a:pPr marL="271463">
              <a:lnSpc>
                <a:spcPct val="120000"/>
              </a:lnSpc>
              <a:buFont typeface="Arial" panose="020B0604020202020204" pitchFamily="34" charset="0"/>
              <a:buNone/>
            </a:pPr>
            <a:endParaRPr lang="hr-HR" sz="1400" dirty="0" smtClean="0"/>
          </a:p>
          <a:p>
            <a:pPr>
              <a:buFont typeface="Arial" panose="020B0604020202020204" pitchFamily="34" charset="0"/>
              <a:buNone/>
            </a:pPr>
            <a:r>
              <a:rPr lang="hr-HR" sz="2600" dirty="0" smtClean="0"/>
              <a:t>Ulica grada Vukovara 269d</a:t>
            </a:r>
          </a:p>
          <a:p>
            <a:pPr>
              <a:buFont typeface="Arial" panose="020B0604020202020204" pitchFamily="34" charset="0"/>
              <a:buNone/>
            </a:pPr>
            <a:r>
              <a:rPr lang="hr-HR" sz="2600" dirty="0" smtClean="0"/>
              <a:t>10 000 Zagreb</a:t>
            </a:r>
          </a:p>
          <a:p>
            <a:endParaRPr lang="hr-HR" sz="1400" dirty="0" smtClean="0"/>
          </a:p>
          <a:p>
            <a:pPr>
              <a:buFont typeface="Arial" panose="020B0604020202020204" pitchFamily="34" charset="0"/>
              <a:buNone/>
            </a:pPr>
            <a:r>
              <a:rPr lang="hr-HR" sz="2600" dirty="0" smtClean="0"/>
              <a:t>+385 1 6002 700 (centrala) </a:t>
            </a:r>
          </a:p>
          <a:p>
            <a:pPr>
              <a:buFont typeface="Arial" panose="020B0604020202020204" pitchFamily="34" charset="0"/>
              <a:buNone/>
            </a:pPr>
            <a:r>
              <a:rPr lang="hr-HR" sz="2600" dirty="0" smtClean="0"/>
              <a:t>+385 1 6002 742 (informiranje</a:t>
            </a:r>
            <a:r>
              <a:rPr lang="hr-HR" dirty="0" smtClean="0"/>
              <a:t>)</a:t>
            </a:r>
          </a:p>
          <a:p>
            <a:endParaRPr lang="hr-HR" sz="1400" dirty="0" smtClean="0"/>
          </a:p>
          <a:p>
            <a:pPr>
              <a:buFont typeface="Arial" panose="020B0604020202020204" pitchFamily="34" charset="0"/>
              <a:buNone/>
            </a:pPr>
            <a:r>
              <a:rPr lang="hr-HR" sz="2600" dirty="0" smtClean="0"/>
              <a:t>www.apprrr.hr</a:t>
            </a:r>
          </a:p>
          <a:p>
            <a:pPr>
              <a:buFont typeface="Arial" panose="020B0604020202020204" pitchFamily="34" charset="0"/>
              <a:buNone/>
            </a:pPr>
            <a:r>
              <a:rPr lang="hr-HR" sz="2600" dirty="0" smtClean="0"/>
              <a:t>info@apprrr.hr</a:t>
            </a:r>
            <a:endParaRPr lang="hr-HR" sz="2600" dirty="0"/>
          </a:p>
        </p:txBody>
      </p:sp>
      <p:pic>
        <p:nvPicPr>
          <p:cNvPr id="9" name="Content Placeholder 3"/>
          <p:cNvPicPr>
            <a:picLocks noChangeAspect="1"/>
          </p:cNvPicPr>
          <p:nvPr userDrawn="1"/>
        </p:nvPicPr>
        <p:blipFill rotWithShape="1">
          <a:blip r:embed="rId4"/>
          <a:srcRect r="6389"/>
          <a:stretch/>
        </p:blipFill>
        <p:spPr>
          <a:xfrm>
            <a:off x="814439" y="1761419"/>
            <a:ext cx="5929438" cy="3905250"/>
          </a:xfrm>
          <a:prstGeom prst="rect">
            <a:avLst/>
          </a:prstGeom>
        </p:spPr>
      </p:pic>
    </p:spTree>
    <p:extLst>
      <p:ext uri="{BB962C8B-B14F-4D97-AF65-F5344CB8AC3E}">
        <p14:creationId xmlns:p14="http://schemas.microsoft.com/office/powerpoint/2010/main" val="103514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B13A0C-3612-4ECC-8C30-362E3DB22A98}" type="datetimeFigureOut">
              <a:rPr lang="hr-HR" smtClean="0"/>
              <a:t>25.10.2019.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E051E7A-ADD3-4414-AAC2-FE38138BF409}" type="slidenum">
              <a:rPr lang="hr-HR" smtClean="0"/>
              <a:t>‹#›</a:t>
            </a:fld>
            <a:endParaRPr lang="hr-HR"/>
          </a:p>
        </p:txBody>
      </p:sp>
    </p:spTree>
    <p:extLst>
      <p:ext uri="{BB962C8B-B14F-4D97-AF65-F5344CB8AC3E}">
        <p14:creationId xmlns:p14="http://schemas.microsoft.com/office/powerpoint/2010/main" val="186705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13B13A0C-3612-4ECC-8C30-362E3DB22A98}" type="datetimeFigureOut">
              <a:rPr lang="hr-HR" smtClean="0"/>
              <a:t>25.10.2019.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E051E7A-ADD3-4414-AAC2-FE38138BF409}" type="slidenum">
              <a:rPr lang="hr-HR" smtClean="0"/>
              <a:t>‹#›</a:t>
            </a:fld>
            <a:endParaRPr lang="hr-HR"/>
          </a:p>
        </p:txBody>
      </p:sp>
    </p:spTree>
    <p:extLst>
      <p:ext uri="{BB962C8B-B14F-4D97-AF65-F5344CB8AC3E}">
        <p14:creationId xmlns:p14="http://schemas.microsoft.com/office/powerpoint/2010/main" val="136128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13B13A0C-3612-4ECC-8C30-362E3DB22A98}" type="datetimeFigureOut">
              <a:rPr lang="hr-HR" smtClean="0"/>
              <a:t>25.10.2019.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2E051E7A-ADD3-4414-AAC2-FE38138BF409}" type="slidenum">
              <a:rPr lang="hr-HR" smtClean="0"/>
              <a:t>‹#›</a:t>
            </a:fld>
            <a:endParaRPr lang="hr-HR"/>
          </a:p>
        </p:txBody>
      </p:sp>
    </p:spTree>
    <p:extLst>
      <p:ext uri="{BB962C8B-B14F-4D97-AF65-F5344CB8AC3E}">
        <p14:creationId xmlns:p14="http://schemas.microsoft.com/office/powerpoint/2010/main" val="106193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13B13A0C-3612-4ECC-8C30-362E3DB22A98}" type="datetimeFigureOut">
              <a:rPr lang="hr-HR" smtClean="0"/>
              <a:t>25.10.2019.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2E051E7A-ADD3-4414-AAC2-FE38138BF409}" type="slidenum">
              <a:rPr lang="hr-HR" smtClean="0"/>
              <a:t>‹#›</a:t>
            </a:fld>
            <a:endParaRPr lang="hr-HR"/>
          </a:p>
        </p:txBody>
      </p:sp>
    </p:spTree>
    <p:extLst>
      <p:ext uri="{BB962C8B-B14F-4D97-AF65-F5344CB8AC3E}">
        <p14:creationId xmlns:p14="http://schemas.microsoft.com/office/powerpoint/2010/main" val="4276560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13A0C-3612-4ECC-8C30-362E3DB22A98}" type="datetimeFigureOut">
              <a:rPr lang="hr-HR" smtClean="0"/>
              <a:t>25.10.2019.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2E051E7A-ADD3-4414-AAC2-FE38138BF409}" type="slidenum">
              <a:rPr lang="hr-HR" smtClean="0"/>
              <a:t>‹#›</a:t>
            </a:fld>
            <a:endParaRPr lang="hr-HR"/>
          </a:p>
        </p:txBody>
      </p:sp>
    </p:spTree>
    <p:extLst>
      <p:ext uri="{BB962C8B-B14F-4D97-AF65-F5344CB8AC3E}">
        <p14:creationId xmlns:p14="http://schemas.microsoft.com/office/powerpoint/2010/main" val="3801355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B13A0C-3612-4ECC-8C30-362E3DB22A98}" type="datetimeFigureOut">
              <a:rPr lang="hr-HR" smtClean="0"/>
              <a:t>25.10.2019.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E051E7A-ADD3-4414-AAC2-FE38138BF409}" type="slidenum">
              <a:rPr lang="hr-HR" smtClean="0"/>
              <a:t>‹#›</a:t>
            </a:fld>
            <a:endParaRPr lang="hr-HR"/>
          </a:p>
        </p:txBody>
      </p:sp>
    </p:spTree>
    <p:extLst>
      <p:ext uri="{BB962C8B-B14F-4D97-AF65-F5344CB8AC3E}">
        <p14:creationId xmlns:p14="http://schemas.microsoft.com/office/powerpoint/2010/main" val="78498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13A0C-3612-4ECC-8C30-362E3DB22A98}" type="datetimeFigureOut">
              <a:rPr lang="hr-HR" smtClean="0"/>
              <a:t>25.10.2019.</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51E7A-ADD3-4414-AAC2-FE38138BF409}" type="slidenum">
              <a:rPr lang="hr-HR" smtClean="0"/>
              <a:t>‹#›</a:t>
            </a:fld>
            <a:endParaRPr lang="hr-HR"/>
          </a:p>
        </p:txBody>
      </p:sp>
    </p:spTree>
    <p:extLst>
      <p:ext uri="{BB962C8B-B14F-4D97-AF65-F5344CB8AC3E}">
        <p14:creationId xmlns:p14="http://schemas.microsoft.com/office/powerpoint/2010/main" val="2507663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6245" y="1393798"/>
            <a:ext cx="7632442" cy="2387600"/>
          </a:xfrm>
        </p:spPr>
        <p:txBody>
          <a:bodyPr>
            <a:normAutofit fontScale="90000"/>
          </a:bodyPr>
          <a:lstStyle/>
          <a:p>
            <a:r>
              <a:rPr lang="hr-HR" sz="8000" b="1" dirty="0" smtClean="0"/>
              <a:t>PRIKUPLJANJE PONUDA</a:t>
            </a:r>
            <a:r>
              <a:rPr lang="hr-HR" dirty="0" smtClean="0"/>
              <a:t/>
            </a:r>
            <a:br>
              <a:rPr lang="hr-HR" dirty="0" smtClean="0"/>
            </a:br>
            <a:r>
              <a:rPr lang="hr-HR" dirty="0" smtClean="0"/>
              <a:t>-Uputa i Portal ponuda</a:t>
            </a:r>
            <a:endParaRPr lang="hr-HR" dirty="0"/>
          </a:p>
        </p:txBody>
      </p:sp>
      <p:sp>
        <p:nvSpPr>
          <p:cNvPr id="3" name="Subtitle 2"/>
          <p:cNvSpPr>
            <a:spLocks noGrp="1"/>
          </p:cNvSpPr>
          <p:nvPr>
            <p:ph type="subTitle" idx="1"/>
          </p:nvPr>
        </p:nvSpPr>
        <p:spPr>
          <a:xfrm>
            <a:off x="4721629" y="5818909"/>
            <a:ext cx="6848331" cy="436418"/>
          </a:xfrm>
        </p:spPr>
        <p:txBody>
          <a:bodyPr/>
          <a:lstStyle/>
          <a:p>
            <a:pPr algn="just"/>
            <a:r>
              <a:rPr lang="hr-HR" b="1" dirty="0" smtClean="0"/>
              <a:t>Služba za tehničke analize, APPRRR</a:t>
            </a:r>
          </a:p>
          <a:p>
            <a:pPr algn="just"/>
            <a:endParaRPr lang="hr-HR" dirty="0"/>
          </a:p>
        </p:txBody>
      </p:sp>
    </p:spTree>
    <p:extLst>
      <p:ext uri="{BB962C8B-B14F-4D97-AF65-F5344CB8AC3E}">
        <p14:creationId xmlns:p14="http://schemas.microsoft.com/office/powerpoint/2010/main" val="3620336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ODABIR PONUDITELJA / PONUDE</a:t>
            </a:r>
            <a:endParaRPr lang="hr-HR" dirty="0"/>
          </a:p>
        </p:txBody>
      </p:sp>
      <p:sp>
        <p:nvSpPr>
          <p:cNvPr id="3" name="Content Placeholder 2"/>
          <p:cNvSpPr>
            <a:spLocks noGrp="1"/>
          </p:cNvSpPr>
          <p:nvPr>
            <p:ph idx="1"/>
          </p:nvPr>
        </p:nvSpPr>
        <p:spPr/>
        <p:txBody>
          <a:bodyPr>
            <a:normAutofit/>
          </a:bodyPr>
          <a:lstStyle/>
          <a:p>
            <a:pPr marL="457200" lvl="1" indent="0">
              <a:buNone/>
            </a:pPr>
            <a:endParaRPr lang="hr-HR" dirty="0"/>
          </a:p>
          <a:p>
            <a:pPr marL="457200" lvl="1" indent="0">
              <a:buNone/>
            </a:pPr>
            <a:r>
              <a:rPr lang="hr-HR" b="1" dirty="0" smtClean="0"/>
              <a:t>OCJENJIVANJE</a:t>
            </a:r>
            <a:r>
              <a:rPr lang="hr-HR" b="1" dirty="0"/>
              <a:t>: </a:t>
            </a:r>
            <a:endParaRPr lang="hr-HR" b="1" dirty="0" smtClean="0"/>
          </a:p>
          <a:p>
            <a:pPr marL="457200" lvl="1" indent="0">
              <a:buNone/>
            </a:pPr>
            <a:r>
              <a:rPr lang="hr-HR" b="1" dirty="0" smtClean="0">
                <a:solidFill>
                  <a:schemeClr val="accent1">
                    <a:lumMod val="75000"/>
                  </a:schemeClr>
                </a:solidFill>
              </a:rPr>
              <a:t>ZADOVOLJAVA</a:t>
            </a:r>
            <a:r>
              <a:rPr lang="hr-HR" b="1" dirty="0" smtClean="0"/>
              <a:t>/</a:t>
            </a:r>
            <a:r>
              <a:rPr lang="hr-HR" b="1" dirty="0" smtClean="0">
                <a:solidFill>
                  <a:srgbClr val="FF0000"/>
                </a:solidFill>
              </a:rPr>
              <a:t>NE ZADOVOLJAVA</a:t>
            </a:r>
            <a:endParaRPr lang="hr-HR" b="1" dirty="0" smtClean="0"/>
          </a:p>
          <a:p>
            <a:pPr marL="457200" lvl="1" indent="0">
              <a:buNone/>
            </a:pPr>
            <a:r>
              <a:rPr lang="hr-HR" b="1" dirty="0" smtClean="0">
                <a:solidFill>
                  <a:schemeClr val="accent1">
                    <a:lumMod val="75000"/>
                  </a:schemeClr>
                </a:solidFill>
              </a:rPr>
              <a:t>DA</a:t>
            </a:r>
            <a:r>
              <a:rPr lang="hr-HR" b="1" dirty="0" smtClean="0"/>
              <a:t>/</a:t>
            </a:r>
            <a:r>
              <a:rPr lang="hr-HR" b="1" dirty="0" smtClean="0">
                <a:solidFill>
                  <a:srgbClr val="FF0000"/>
                </a:solidFill>
              </a:rPr>
              <a:t>NE</a:t>
            </a:r>
            <a:endParaRPr lang="hr-HR" b="1" dirty="0">
              <a:solidFill>
                <a:srgbClr val="FF0000"/>
              </a:solidFill>
            </a:endParaRPr>
          </a:p>
          <a:p>
            <a:pPr marL="457200" lvl="1" indent="0">
              <a:buNone/>
            </a:pPr>
            <a:endParaRPr lang="hr-HR" dirty="0"/>
          </a:p>
          <a:p>
            <a:r>
              <a:rPr lang="hr-HR" dirty="0" smtClean="0"/>
              <a:t>ENP ili Najniža cijena – </a:t>
            </a:r>
            <a:r>
              <a:rPr lang="hr-HR" b="1" dirty="0" smtClean="0"/>
              <a:t>obavezno</a:t>
            </a:r>
          </a:p>
          <a:p>
            <a:endParaRPr lang="hr-HR" dirty="0"/>
          </a:p>
          <a:p>
            <a:r>
              <a:rPr lang="hr-HR" b="1" dirty="0" smtClean="0"/>
              <a:t>NAČELA!</a:t>
            </a:r>
            <a:r>
              <a:rPr lang="hr-HR" dirty="0" smtClean="0"/>
              <a:t> -&gt;transparentnost, zabrana diskriminacije, jednaki tretman, pošteno tržišno natjecanje -&gt;</a:t>
            </a:r>
            <a:r>
              <a:rPr lang="hr-HR" b="1" u="sng" dirty="0"/>
              <a:t>Financijske korekcije</a:t>
            </a:r>
          </a:p>
          <a:p>
            <a:endParaRPr lang="hr-HR" dirty="0" smtClean="0"/>
          </a:p>
          <a:p>
            <a:endParaRPr lang="hr-HR" dirty="0" smtClean="0"/>
          </a:p>
          <a:p>
            <a:endParaRPr lang="hr-HR" dirty="0" smtClean="0"/>
          </a:p>
          <a:p>
            <a:pPr marL="457200" lvl="1" indent="0">
              <a:buNone/>
            </a:pPr>
            <a:endParaRPr lang="hr-HR" dirty="0" smtClean="0"/>
          </a:p>
          <a:p>
            <a:pPr marL="457200" lvl="1" indent="0">
              <a:buNone/>
            </a:pPr>
            <a:endParaRPr lang="hr-HR" dirty="0"/>
          </a:p>
          <a:p>
            <a:pPr marL="457200" lvl="1" indent="0">
              <a:buNone/>
            </a:pPr>
            <a:endParaRPr lang="hr-HR" dirty="0"/>
          </a:p>
        </p:txBody>
      </p:sp>
    </p:spTree>
    <p:extLst>
      <p:ext uri="{BB962C8B-B14F-4D97-AF65-F5344CB8AC3E}">
        <p14:creationId xmlns:p14="http://schemas.microsoft.com/office/powerpoint/2010/main" val="1698452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NAČELA NABAVE</a:t>
            </a:r>
            <a:endParaRPr lang="hr-HR" dirty="0"/>
          </a:p>
        </p:txBody>
      </p:sp>
      <p:sp>
        <p:nvSpPr>
          <p:cNvPr id="3" name="Content Placeholder 2"/>
          <p:cNvSpPr>
            <a:spLocks noGrp="1"/>
          </p:cNvSpPr>
          <p:nvPr>
            <p:ph idx="1"/>
          </p:nvPr>
        </p:nvSpPr>
        <p:spPr/>
        <p:txBody>
          <a:bodyPr>
            <a:normAutofit fontScale="77500" lnSpcReduction="20000"/>
          </a:bodyPr>
          <a:lstStyle/>
          <a:p>
            <a:r>
              <a:rPr lang="hr-HR" dirty="0"/>
              <a:t>Načela nabave</a:t>
            </a:r>
          </a:p>
          <a:p>
            <a:r>
              <a:rPr lang="hr-HR" dirty="0"/>
              <a:t>a) načelo racionalnog i efikasnog trošenja javnih sredstava (osigurava da se dodijeljena sredstva koriste optimalno i odgovorno, u svrhu ispunjavanja ciljeva na najbolji mogući način i uz minimalne troškove);</a:t>
            </a:r>
          </a:p>
          <a:p>
            <a:r>
              <a:rPr lang="hr-HR" dirty="0"/>
              <a:t>b) načelo jednakog postupanja i zabrane diskriminacije (osigurava svim ponuditeljima pravo na jednako postupanje, koje podrazumijeva pravo dostavljanja i pregleda i ocjene ponude na jednak način, kao i pravo da njihova ponuda bude odabrana, bez diskriminacije na temelju kriterija kao što su npr. dob, invaliditet, nacionalnost, rasa ili religija);</a:t>
            </a:r>
          </a:p>
          <a:p>
            <a:r>
              <a:rPr lang="hr-HR" dirty="0"/>
              <a:t>c) načelo transparentnosti (osigurava vidljivost i javnost podataka o postupku nabave, koji moraju biti jasno definirani i dostupni svim zainteresiranim stranama);</a:t>
            </a:r>
          </a:p>
          <a:p>
            <a:r>
              <a:rPr lang="hr-HR" dirty="0"/>
              <a:t>d) načelo razmjernosti (osigurava da svaka mjera koja se odabere bude nužna i prikladna s obzirom da ciljeve koji se traže. Posebice, rokovi te uvjeti koji će se postavljati i primjenjivati moraju biti razmjerni veličini, prirodi i složenosti nabave. Dokazi koji se zahtijevaju moraju biti samo oni koji su nužno potrebni da se utvrdi jesu li postavljeni uvjeti ispunjeni);</a:t>
            </a:r>
          </a:p>
          <a:p>
            <a:r>
              <a:rPr lang="hr-HR" dirty="0"/>
              <a:t>e) načelo izbjegavanja sukoba interesa – prilikom utvrđivanja postojanja sukoba interesa na odgovarajući način primjenjuju se odredbe pravila na temelju kojih se provode postupci javnih nabava (propisi o javnoj nabavi) koje uređuju to pitanje.</a:t>
            </a:r>
          </a:p>
          <a:p>
            <a:pPr>
              <a:buNone/>
            </a:pPr>
            <a:endParaRPr lang="hr-HR" dirty="0"/>
          </a:p>
        </p:txBody>
      </p:sp>
    </p:spTree>
    <p:extLst>
      <p:ext uri="{BB962C8B-B14F-4D97-AF65-F5344CB8AC3E}">
        <p14:creationId xmlns:p14="http://schemas.microsoft.com/office/powerpoint/2010/main" val="2930432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NAJNIŽA CIJENA vs. ENP</a:t>
            </a:r>
            <a:endParaRPr lang="hr-HR" dirty="0"/>
          </a:p>
        </p:txBody>
      </p:sp>
      <p:sp>
        <p:nvSpPr>
          <p:cNvPr id="3" name="Content Placeholder 2"/>
          <p:cNvSpPr>
            <a:spLocks noGrp="1"/>
          </p:cNvSpPr>
          <p:nvPr>
            <p:ph idx="1"/>
          </p:nvPr>
        </p:nvSpPr>
        <p:spPr/>
        <p:txBody>
          <a:bodyPr>
            <a:normAutofit/>
          </a:bodyPr>
          <a:lstStyle/>
          <a:p>
            <a:r>
              <a:rPr lang="hr-HR" dirty="0" smtClean="0"/>
              <a:t> NAJNIŽA CIJENA</a:t>
            </a:r>
          </a:p>
          <a:p>
            <a:pPr>
              <a:buNone/>
            </a:pPr>
            <a:r>
              <a:rPr lang="hr-HR" dirty="0" smtClean="0"/>
              <a:t>	-jedini odlučujući faktor među svim ponudama koje zadovoljavaju 	TS/kriterije za odabir GS</a:t>
            </a:r>
          </a:p>
          <a:p>
            <a:pPr marL="727075" indent="-457200"/>
            <a:r>
              <a:rPr lang="hr-HR" dirty="0" smtClean="0"/>
              <a:t>ENP </a:t>
            </a:r>
          </a:p>
          <a:p>
            <a:pPr lvl="1" indent="0">
              <a:buNone/>
            </a:pPr>
            <a:r>
              <a:rPr lang="hr-HR" dirty="0" smtClean="0"/>
              <a:t>	- CILJ: </a:t>
            </a:r>
            <a:r>
              <a:rPr lang="hr-HR" dirty="0"/>
              <a:t>odabrati „najbolju“ ponudu sposobnog ponuditelja, a ne „najsposobnijeg“ </a:t>
            </a:r>
            <a:r>
              <a:rPr lang="hr-HR" dirty="0" smtClean="0"/>
              <a:t>	ponuditelja.</a:t>
            </a:r>
          </a:p>
          <a:p>
            <a:pPr lvl="1" indent="0">
              <a:buNone/>
            </a:pPr>
            <a:r>
              <a:rPr lang="hr-HR" dirty="0" smtClean="0"/>
              <a:t>	-kriteriji ENP </a:t>
            </a:r>
            <a:r>
              <a:rPr lang="hr-HR" dirty="0"/>
              <a:t>ne </a:t>
            </a:r>
            <a:r>
              <a:rPr lang="hr-HR" dirty="0" smtClean="0"/>
              <a:t>isključuju </a:t>
            </a:r>
            <a:r>
              <a:rPr lang="hr-HR" dirty="0"/>
              <a:t>zadovoljavanje propisanih minimalnih uvjeta glede </a:t>
            </a:r>
            <a:r>
              <a:rPr lang="hr-HR" dirty="0" smtClean="0"/>
              <a:t>	tehničkih specifikacija/kriterija za odabir GS  </a:t>
            </a:r>
          </a:p>
          <a:p>
            <a:pPr lvl="1" indent="0">
              <a:buNone/>
            </a:pPr>
            <a:r>
              <a:rPr lang="hr-HR" dirty="0"/>
              <a:t>	</a:t>
            </a:r>
            <a:r>
              <a:rPr lang="hr-HR" dirty="0" smtClean="0"/>
              <a:t>-korisnik je dužan osigurati da kriteriji ENP budu ispunjeni. -&gt;korekcije	</a:t>
            </a:r>
            <a:endParaRPr lang="hr-HR" dirty="0"/>
          </a:p>
          <a:p>
            <a:pPr marL="457200" lvl="1" indent="0">
              <a:buNone/>
            </a:pPr>
            <a:r>
              <a:rPr lang="hr-HR" b="1" dirty="0"/>
              <a:t>	</a:t>
            </a:r>
            <a:r>
              <a:rPr lang="hr-HR" b="1" u="sng" dirty="0">
                <a:solidFill>
                  <a:srgbClr val="FF0000"/>
                </a:solidFill>
              </a:rPr>
              <a:t>Cijena kao kriterij odabira ENP mora sudjelovati s udjelom od najmanje 50 %. </a:t>
            </a:r>
            <a:endParaRPr lang="hr-HR" u="sng" dirty="0">
              <a:solidFill>
                <a:srgbClr val="FF0000"/>
              </a:solidFill>
            </a:endParaRPr>
          </a:p>
          <a:p>
            <a:pPr lvl="1" indent="0">
              <a:buNone/>
            </a:pPr>
            <a:endParaRPr lang="hr-HR" dirty="0" smtClean="0"/>
          </a:p>
          <a:p>
            <a:pPr lvl="1" indent="0">
              <a:buNone/>
            </a:pPr>
            <a:endParaRPr lang="hr-HR" dirty="0"/>
          </a:p>
          <a:p>
            <a:pPr lvl="1" indent="0">
              <a:buNone/>
            </a:pPr>
            <a:endParaRPr lang="hr-HR" dirty="0" smtClean="0"/>
          </a:p>
          <a:p>
            <a:pPr>
              <a:buNone/>
            </a:pPr>
            <a:endParaRPr lang="hr-HR" dirty="0"/>
          </a:p>
        </p:txBody>
      </p:sp>
    </p:spTree>
    <p:extLst>
      <p:ext uri="{BB962C8B-B14F-4D97-AF65-F5344CB8AC3E}">
        <p14:creationId xmlns:p14="http://schemas.microsoft.com/office/powerpoint/2010/main" val="1935696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PRIKUPLJANJE PONUDA</a:t>
            </a:r>
            <a:endParaRPr lang="hr-HR" dirty="0"/>
          </a:p>
        </p:txBody>
      </p:sp>
      <p:sp>
        <p:nvSpPr>
          <p:cNvPr id="3" name="Content Placeholder 2"/>
          <p:cNvSpPr>
            <a:spLocks noGrp="1"/>
          </p:cNvSpPr>
          <p:nvPr>
            <p:ph idx="1"/>
          </p:nvPr>
        </p:nvSpPr>
        <p:spPr/>
        <p:txBody>
          <a:bodyPr/>
          <a:lstStyle/>
          <a:p>
            <a:r>
              <a:rPr lang="hr-HR" dirty="0"/>
              <a:t>Korisnik putem mrežne stranice </a:t>
            </a:r>
            <a:r>
              <a:rPr lang="hr-HR" dirty="0" err="1"/>
              <a:t>AGRONET</a:t>
            </a:r>
            <a:r>
              <a:rPr lang="hr-HR" dirty="0"/>
              <a:t>-a objavljuje Poziv za dostavu ponuda (u daljnjem tekstu Poziv), određuje rok trajanja Poziva i učitava dokumentaciju nabave roba/radova/usluga. Nakon objave Poziva dokumentacija za nabavu postaje javno vidljiva u Portalu ponuda svim potencijalnim ponuditeljima. Ponuditelji mogu učitavati svoje ponude do isteka roka trajanja Poziva. Nakon isteka roka Poziva u Portalu ponuda, Poziv nije vidljiv ponuditeljima. Sustav nakon isteka roka automatski zatvara nabavu.</a:t>
            </a:r>
          </a:p>
          <a:p>
            <a:r>
              <a:rPr lang="hr-HR" dirty="0"/>
              <a:t>Minimalni rok trajanja Poziva određuje sustav </a:t>
            </a:r>
            <a:r>
              <a:rPr lang="hr-HR" dirty="0" err="1"/>
              <a:t>AGRONET</a:t>
            </a:r>
            <a:r>
              <a:rPr lang="hr-HR" dirty="0"/>
              <a:t>.</a:t>
            </a:r>
          </a:p>
          <a:p>
            <a:r>
              <a:rPr lang="hr-HR" dirty="0"/>
              <a:t>Maksimalni rok trajanja Poziva određuje korisnik.</a:t>
            </a:r>
          </a:p>
          <a:p>
            <a:pPr>
              <a:buNone/>
            </a:pPr>
            <a:endParaRPr lang="hr-HR" dirty="0"/>
          </a:p>
        </p:txBody>
      </p:sp>
    </p:spTree>
    <p:extLst>
      <p:ext uri="{BB962C8B-B14F-4D97-AF65-F5344CB8AC3E}">
        <p14:creationId xmlns:p14="http://schemas.microsoft.com/office/powerpoint/2010/main" val="2158936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PRIKUPLJANJE PONUDA</a:t>
            </a:r>
          </a:p>
        </p:txBody>
      </p:sp>
      <p:sp>
        <p:nvSpPr>
          <p:cNvPr id="3" name="Rezervirano mjesto sadržaja 2"/>
          <p:cNvSpPr>
            <a:spLocks noGrp="1"/>
          </p:cNvSpPr>
          <p:nvPr>
            <p:ph idx="1"/>
          </p:nvPr>
        </p:nvSpPr>
        <p:spPr/>
        <p:txBody>
          <a:bodyPr>
            <a:normAutofit fontScale="92500" lnSpcReduction="10000"/>
          </a:bodyPr>
          <a:lstStyle/>
          <a:p>
            <a:r>
              <a:rPr lang="hr-HR" dirty="0"/>
              <a:t>Samo ponude učitane u Portal ponuda su važeće ponude.</a:t>
            </a:r>
          </a:p>
          <a:p>
            <a:r>
              <a:rPr lang="hr-HR" dirty="0"/>
              <a:t>Korisnik podnosi zahtjev za potporu nakon isteka roka Poziva.</a:t>
            </a:r>
          </a:p>
          <a:p>
            <a:r>
              <a:rPr lang="hr-HR" dirty="0"/>
              <a:t>Datumi na učitanim ponudama u Portalu ponuda moraju odgovarati vremenu trajanja Poziva za dostavu ponuda kao dokaz transparentnosti i jednakog tretmana ponuditelja u postupku prikupljanja ponuda.</a:t>
            </a:r>
          </a:p>
          <a:p>
            <a:r>
              <a:rPr lang="hr-HR" dirty="0"/>
              <a:t>Ponude moraju biti napisane na hrvatskom i/ili engleskom jeziku i latiničnom pismu.</a:t>
            </a:r>
          </a:p>
          <a:p>
            <a:r>
              <a:rPr lang="hr-HR" dirty="0"/>
              <a:t>Ponude izdane na drugim stranim jezicima moraju biti prevedene na hrvatski jezik te ovjerene od strane ovlaštenog sudskog tumača, u suprotnom će se smatrati nevažećima</a:t>
            </a:r>
            <a:r>
              <a:rPr lang="hr-HR" dirty="0" smtClean="0"/>
              <a:t>.</a:t>
            </a:r>
          </a:p>
          <a:p>
            <a:r>
              <a:rPr lang="hr-HR" dirty="0" smtClean="0"/>
              <a:t>Za opće troškove i kupnju nekretnina nije potrebno prikupljanje ponuda peko </a:t>
            </a:r>
            <a:r>
              <a:rPr lang="hr-HR" dirty="0" err="1" smtClean="0"/>
              <a:t>Agroneta</a:t>
            </a:r>
            <a:endParaRPr lang="hr-HR" dirty="0"/>
          </a:p>
          <a:p>
            <a:endParaRPr lang="hr-HR" dirty="0"/>
          </a:p>
        </p:txBody>
      </p:sp>
    </p:spTree>
    <p:extLst>
      <p:ext uri="{BB962C8B-B14F-4D97-AF65-F5344CB8AC3E}">
        <p14:creationId xmlns:p14="http://schemas.microsoft.com/office/powerpoint/2010/main" val="1102651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AGRONET</a:t>
            </a:r>
            <a:r>
              <a:rPr lang="hr-HR" dirty="0" smtClean="0"/>
              <a:t> - PRIJAVA</a:t>
            </a:r>
            <a:endParaRPr lang="hr-HR"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22660" y="1580998"/>
            <a:ext cx="4306600" cy="164567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282" y="1580998"/>
            <a:ext cx="3899338" cy="4196499"/>
          </a:xfrm>
          <a:prstGeom prst="rect">
            <a:avLst/>
          </a:prstGeom>
        </p:spPr>
      </p:pic>
      <p:pic>
        <p:nvPicPr>
          <p:cNvPr id="7"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2660" y="3533716"/>
            <a:ext cx="4684335" cy="2178575"/>
          </a:xfrm>
          <a:prstGeom prst="rect">
            <a:avLst/>
          </a:prstGeom>
          <a:solidFill>
            <a:srgbClr val="F4D044"/>
          </a:solidFill>
        </p:spPr>
      </p:pic>
      <p:sp>
        <p:nvSpPr>
          <p:cNvPr id="8" name="Rectangle 7"/>
          <p:cNvSpPr/>
          <p:nvPr/>
        </p:nvSpPr>
        <p:spPr>
          <a:xfrm>
            <a:off x="612209" y="1832373"/>
            <a:ext cx="710451" cy="923330"/>
          </a:xfrm>
          <a:prstGeom prst="rect">
            <a:avLst/>
          </a:prstGeom>
          <a:noFill/>
        </p:spPr>
        <p:txBody>
          <a:bodyPr wrap="none" lIns="91440" tIns="45720" rIns="91440" bIns="45720">
            <a:spAutoFit/>
          </a:bodyPr>
          <a:lstStyle/>
          <a:p>
            <a:pPr algn="ctr"/>
            <a:r>
              <a:rPr lang="hr-HR" sz="5400" b="0" cap="none" spc="0" dirty="0" smtClean="0">
                <a:ln w="0"/>
                <a:solidFill>
                  <a:schemeClr val="tx1"/>
                </a:solidFill>
                <a:effectLst>
                  <a:outerShdw blurRad="38100" dist="19050" dir="2700000" algn="tl" rotWithShape="0">
                    <a:schemeClr val="dk1">
                      <a:alpha val="40000"/>
                    </a:schemeClr>
                  </a:outerShdw>
                </a:effectLst>
              </a:rPr>
              <a:t>1.</a:t>
            </a:r>
          </a:p>
        </p:txBody>
      </p:sp>
      <p:sp>
        <p:nvSpPr>
          <p:cNvPr id="9" name="Rectangle 8"/>
          <p:cNvSpPr/>
          <p:nvPr/>
        </p:nvSpPr>
        <p:spPr>
          <a:xfrm>
            <a:off x="612209" y="4269130"/>
            <a:ext cx="710452" cy="923330"/>
          </a:xfrm>
          <a:prstGeom prst="rect">
            <a:avLst/>
          </a:prstGeom>
          <a:noFill/>
        </p:spPr>
        <p:txBody>
          <a:bodyPr wrap="none" lIns="91440" tIns="45720" rIns="91440" bIns="45720">
            <a:spAutoFit/>
          </a:bodyPr>
          <a:lstStyle/>
          <a:p>
            <a:pPr algn="ctr"/>
            <a:r>
              <a:rPr lang="hr-HR" sz="5400" b="0" cap="none" spc="0" dirty="0" smtClean="0">
                <a:ln w="0"/>
                <a:solidFill>
                  <a:schemeClr val="tx1"/>
                </a:solidFill>
                <a:effectLst>
                  <a:outerShdw blurRad="38100" dist="19050" dir="2700000" algn="tl" rotWithShape="0">
                    <a:schemeClr val="dk1">
                      <a:alpha val="40000"/>
                    </a:schemeClr>
                  </a:outerShdw>
                </a:effectLst>
              </a:rPr>
              <a:t>3.</a:t>
            </a:r>
          </a:p>
        </p:txBody>
      </p:sp>
      <p:sp>
        <p:nvSpPr>
          <p:cNvPr id="10" name="Rectangle 9"/>
          <p:cNvSpPr/>
          <p:nvPr/>
        </p:nvSpPr>
        <p:spPr>
          <a:xfrm>
            <a:off x="6666321" y="1783394"/>
            <a:ext cx="710451" cy="923330"/>
          </a:xfrm>
          <a:prstGeom prst="rect">
            <a:avLst/>
          </a:prstGeom>
          <a:noFill/>
        </p:spPr>
        <p:txBody>
          <a:bodyPr wrap="none" lIns="91440" tIns="45720" rIns="91440" bIns="45720">
            <a:spAutoFit/>
          </a:bodyPr>
          <a:lstStyle/>
          <a:p>
            <a:pPr algn="ctr"/>
            <a:r>
              <a:rPr lang="hr-HR" sz="5400" b="0" cap="none" spc="0" dirty="0" smtClean="0">
                <a:ln w="0"/>
                <a:solidFill>
                  <a:schemeClr val="tx1"/>
                </a:solidFill>
                <a:effectLst>
                  <a:outerShdw blurRad="38100" dist="19050" dir="2700000" algn="tl" rotWithShape="0">
                    <a:schemeClr val="dk1">
                      <a:alpha val="40000"/>
                    </a:schemeClr>
                  </a:outerShdw>
                </a:effectLst>
              </a:rPr>
              <a:t>2.</a:t>
            </a:r>
          </a:p>
        </p:txBody>
      </p:sp>
    </p:spTree>
    <p:extLst>
      <p:ext uri="{BB962C8B-B14F-4D97-AF65-F5344CB8AC3E}">
        <p14:creationId xmlns:p14="http://schemas.microsoft.com/office/powerpoint/2010/main" val="3224803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096" y="242596"/>
            <a:ext cx="9253975" cy="2643993"/>
          </a:xfrm>
          <a:prstGeom prst="rect">
            <a:avLst/>
          </a:prstGeom>
        </p:spPr>
      </p:pic>
      <p:pic>
        <p:nvPicPr>
          <p:cNvPr id="7"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14096" y="3317781"/>
            <a:ext cx="9253975" cy="3119805"/>
          </a:xfrm>
        </p:spPr>
      </p:pic>
      <p:sp>
        <p:nvSpPr>
          <p:cNvPr id="8" name="Rectangle 7"/>
          <p:cNvSpPr/>
          <p:nvPr/>
        </p:nvSpPr>
        <p:spPr>
          <a:xfrm>
            <a:off x="254857" y="1262740"/>
            <a:ext cx="710451" cy="923330"/>
          </a:xfrm>
          <a:prstGeom prst="rect">
            <a:avLst/>
          </a:prstGeom>
          <a:noFill/>
        </p:spPr>
        <p:txBody>
          <a:bodyPr wrap="none" lIns="91440" tIns="45720" rIns="91440" bIns="45720">
            <a:spAutoFit/>
          </a:bodyPr>
          <a:lstStyle/>
          <a:p>
            <a:pPr algn="ctr"/>
            <a:r>
              <a:rPr lang="hr-HR" sz="5400" b="0" cap="none" spc="0" dirty="0" smtClean="0">
                <a:ln w="0"/>
                <a:solidFill>
                  <a:schemeClr val="tx1"/>
                </a:solidFill>
                <a:effectLst>
                  <a:outerShdw blurRad="38100" dist="19050" dir="2700000" algn="tl" rotWithShape="0">
                    <a:schemeClr val="dk1">
                      <a:alpha val="40000"/>
                    </a:schemeClr>
                  </a:outerShdw>
                </a:effectLst>
              </a:rPr>
              <a:t>1.</a:t>
            </a:r>
          </a:p>
        </p:txBody>
      </p:sp>
      <p:sp>
        <p:nvSpPr>
          <p:cNvPr id="9" name="Rectangle 8"/>
          <p:cNvSpPr/>
          <p:nvPr/>
        </p:nvSpPr>
        <p:spPr>
          <a:xfrm>
            <a:off x="254857" y="4579145"/>
            <a:ext cx="710451" cy="923330"/>
          </a:xfrm>
          <a:prstGeom prst="rect">
            <a:avLst/>
          </a:prstGeom>
          <a:noFill/>
        </p:spPr>
        <p:txBody>
          <a:bodyPr wrap="none" lIns="91440" tIns="45720" rIns="91440" bIns="45720">
            <a:spAutoFit/>
          </a:bodyPr>
          <a:lstStyle/>
          <a:p>
            <a:pPr algn="ctr"/>
            <a:r>
              <a:rPr lang="hr-HR" sz="5400" b="0" cap="none" spc="0" dirty="0" smtClean="0">
                <a:ln w="0"/>
                <a:solidFill>
                  <a:schemeClr val="tx1"/>
                </a:solidFill>
                <a:effectLst>
                  <a:outerShdw blurRad="38100" dist="19050" dir="2700000" algn="tl" rotWithShape="0">
                    <a:schemeClr val="dk1">
                      <a:alpha val="40000"/>
                    </a:schemeClr>
                  </a:outerShdw>
                </a:effectLst>
              </a:rPr>
              <a:t>2.</a:t>
            </a:r>
          </a:p>
        </p:txBody>
      </p:sp>
    </p:spTree>
    <p:extLst>
      <p:ext uri="{BB962C8B-B14F-4D97-AF65-F5344CB8AC3E}">
        <p14:creationId xmlns:p14="http://schemas.microsoft.com/office/powerpoint/2010/main" val="411955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7467" y="-1880"/>
            <a:ext cx="7734697" cy="6859879"/>
          </a:xfrm>
        </p:spPr>
      </p:pic>
    </p:spTree>
    <p:extLst>
      <p:ext uri="{BB962C8B-B14F-4D97-AF65-F5344CB8AC3E}">
        <p14:creationId xmlns:p14="http://schemas.microsoft.com/office/powerpoint/2010/main" val="664923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2077" y="94595"/>
            <a:ext cx="8562640" cy="6135226"/>
          </a:xfrm>
        </p:spPr>
      </p:pic>
    </p:spTree>
    <p:extLst>
      <p:ext uri="{BB962C8B-B14F-4D97-AF65-F5344CB8AC3E}">
        <p14:creationId xmlns:p14="http://schemas.microsoft.com/office/powerpoint/2010/main" val="1482468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5214" y="137492"/>
            <a:ext cx="8659824" cy="5966450"/>
          </a:xfrm>
        </p:spPr>
      </p:pic>
    </p:spTree>
    <p:extLst>
      <p:ext uri="{BB962C8B-B14F-4D97-AF65-F5344CB8AC3E}">
        <p14:creationId xmlns:p14="http://schemas.microsoft.com/office/powerpoint/2010/main" val="3211569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1.UPUTA ZA PRIKUPLJANJE PONUDA</a:t>
            </a:r>
            <a:endParaRPr lang="hr-HR" dirty="0"/>
          </a:p>
        </p:txBody>
      </p:sp>
      <p:sp>
        <p:nvSpPr>
          <p:cNvPr id="3" name="Content Placeholder 2"/>
          <p:cNvSpPr>
            <a:spLocks noGrp="1"/>
          </p:cNvSpPr>
          <p:nvPr>
            <p:ph idx="1"/>
          </p:nvPr>
        </p:nvSpPr>
        <p:spPr/>
        <p:txBody>
          <a:bodyPr/>
          <a:lstStyle/>
          <a:p>
            <a:endParaRPr lang="hr-HR" dirty="0" smtClean="0"/>
          </a:p>
          <a:p>
            <a:r>
              <a:rPr lang="hr-HR" dirty="0" smtClean="0"/>
              <a:t>Prilog Natječaja/PRAVILNIKA</a:t>
            </a:r>
          </a:p>
          <a:p>
            <a:r>
              <a:rPr lang="hr-HR" dirty="0" smtClean="0"/>
              <a:t>U smislu ovih Uputa i Portala ponuda </a:t>
            </a:r>
            <a:r>
              <a:rPr lang="hr-HR" dirty="0" smtClean="0">
                <a:latin typeface="Calibri" panose="020F0502020204030204" pitchFamily="34" charset="0"/>
                <a:cs typeface="Calibri" panose="020F0502020204030204" pitchFamily="34" charset="0"/>
              </a:rPr>
              <a:t>→</a:t>
            </a:r>
            <a:r>
              <a:rPr lang="hr-HR" dirty="0" smtClean="0"/>
              <a:t> </a:t>
            </a:r>
            <a:r>
              <a:rPr lang="hr-HR" b="1" dirty="0"/>
              <a:t>n</a:t>
            </a:r>
            <a:r>
              <a:rPr lang="hr-HR" b="1" dirty="0" smtClean="0"/>
              <a:t>ositelj projekta=korisnik</a:t>
            </a:r>
          </a:p>
          <a:p>
            <a:r>
              <a:rPr lang="hr-HR" dirty="0" smtClean="0"/>
              <a:t>Upis u evidenciju korisnika EKPRRIR</a:t>
            </a:r>
          </a:p>
          <a:p>
            <a:pPr lvl="1"/>
            <a:r>
              <a:rPr lang="hr-HR" dirty="0" smtClean="0"/>
              <a:t>Priprema tehničkih specifikacija/troškovnika/opisa usluge za koju se prikupljaju ponude</a:t>
            </a:r>
          </a:p>
          <a:p>
            <a:pPr lvl="1"/>
            <a:r>
              <a:rPr lang="hr-HR" dirty="0" smtClean="0"/>
              <a:t>Kriterij odabira (ENP/najniža cijena) i metodologija ocjenjivanja</a:t>
            </a:r>
          </a:p>
          <a:p>
            <a:pPr lvl="1"/>
            <a:r>
              <a:rPr lang="hr-HR" dirty="0" smtClean="0"/>
              <a:t>Portal ponuda – postupak objave</a:t>
            </a:r>
          </a:p>
          <a:p>
            <a:pPr lvl="1"/>
            <a:r>
              <a:rPr lang="hr-HR" dirty="0" smtClean="0"/>
              <a:t>Sažetak izbora ponuda</a:t>
            </a:r>
          </a:p>
          <a:p>
            <a:pPr marL="457200" lvl="1" indent="0">
              <a:buNone/>
            </a:pPr>
            <a:endParaRPr lang="hr-HR" dirty="0" smtClean="0"/>
          </a:p>
          <a:p>
            <a:pPr lvl="1"/>
            <a:endParaRPr lang="hr-HR" dirty="0" smtClean="0"/>
          </a:p>
          <a:p>
            <a:endParaRPr lang="hr-HR" dirty="0"/>
          </a:p>
        </p:txBody>
      </p:sp>
    </p:spTree>
    <p:extLst>
      <p:ext uri="{BB962C8B-B14F-4D97-AF65-F5344CB8AC3E}">
        <p14:creationId xmlns:p14="http://schemas.microsoft.com/office/powerpoint/2010/main" val="3314417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b="1" dirty="0" smtClean="0"/>
              <a:t>DOKUMENTACIJA za NOJN i OJN koji provode nabavu ispod pragova</a:t>
            </a:r>
            <a:endParaRPr lang="hr-HR" sz="2800" b="1" dirty="0"/>
          </a:p>
        </p:txBody>
      </p:sp>
      <p:sp>
        <p:nvSpPr>
          <p:cNvPr id="3" name="Content Placeholder 2"/>
          <p:cNvSpPr>
            <a:spLocks noGrp="1"/>
          </p:cNvSpPr>
          <p:nvPr>
            <p:ph idx="1"/>
          </p:nvPr>
        </p:nvSpPr>
        <p:spPr>
          <a:xfrm>
            <a:off x="977033" y="1501048"/>
            <a:ext cx="9743519" cy="3827696"/>
          </a:xfrm>
        </p:spPr>
        <p:txBody>
          <a:bodyPr>
            <a:normAutofit/>
          </a:bodyPr>
          <a:lstStyle/>
          <a:p>
            <a:pPr>
              <a:buNone/>
            </a:pPr>
            <a:endParaRPr lang="hr-HR" dirty="0" smtClean="0"/>
          </a:p>
          <a:p>
            <a:pPr>
              <a:buNone/>
            </a:pPr>
            <a:endParaRPr lang="hr-HR" dirty="0"/>
          </a:p>
        </p:txBody>
      </p:sp>
      <p:sp>
        <p:nvSpPr>
          <p:cNvPr id="5" name="Rectangle 2"/>
          <p:cNvSpPr>
            <a:spLocks noChangeArrowheads="1"/>
          </p:cNvSpPr>
          <p:nvPr/>
        </p:nvSpPr>
        <p:spPr bwMode="auto">
          <a:xfrm>
            <a:off x="1345324" y="2255411"/>
            <a:ext cx="924910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AT" altLang="sr-Latn-RS" sz="2400" b="1"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rPr>
              <a:t>DOKUMENTACIJA</a:t>
            </a:r>
            <a:r>
              <a:rPr kumimoji="0" lang="de-AT" altLang="sr-Latn-RS" sz="24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r>
              <a:rPr kumimoji="0" lang="de-AT" altLang="sr-Latn-RS" sz="2400" b="1"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rPr>
              <a:t>ZA</a:t>
            </a:r>
            <a:r>
              <a:rPr kumimoji="0" lang="de-AT" altLang="sr-Latn-RS" sz="24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r>
              <a:rPr kumimoji="0" lang="de-AT" altLang="sr-Latn-RS" sz="2400" b="1"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rPr>
              <a:t>PODNOŠENJE</a:t>
            </a:r>
            <a:r>
              <a:rPr kumimoji="0" lang="hr-HR" altLang="sr-Latn-RS" sz="24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ZAHTJEVA ZA POTPORU</a:t>
            </a:r>
          </a:p>
          <a:p>
            <a:pPr marL="0" marR="0" lvl="0" indent="0" algn="l" defTabSz="914400" rtl="0" eaLnBrk="0" fontAlgn="base" latinLnBrk="0" hangingPunct="0">
              <a:lnSpc>
                <a:spcPct val="100000"/>
              </a:lnSpc>
              <a:spcBef>
                <a:spcPct val="0"/>
              </a:spcBef>
              <a:spcAft>
                <a:spcPct val="0"/>
              </a:spcAft>
              <a:buClrTx/>
              <a:buSzTx/>
              <a:buFontTx/>
              <a:buNone/>
              <a:tabLst/>
            </a:pPr>
            <a:r>
              <a:rPr kumimoji="0" lang="de-AT" altLang="sr-Latn-RS" sz="24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r>
              <a:rPr kumimoji="0" lang="hr-HR" altLang="sr-Latn-RS" sz="24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hr-HR" altLang="sr-Latn-RS" sz="2400" b="1" dirty="0">
              <a:solidFill>
                <a:srgbClr val="000000"/>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24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altLang="sr-Latn-RS" sz="24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r>
              <a:rPr kumimoji="0" lang="hr-HR" altLang="sr-Latn-RS" sz="24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PROPISANA JE </a:t>
            </a:r>
            <a:r>
              <a:rPr lang="hr-HR" altLang="sr-Latn-RS" sz="2400" b="1" dirty="0" smtClean="0">
                <a:solidFill>
                  <a:srgbClr val="FF0000"/>
                </a:solidFill>
                <a:latin typeface="Arial" panose="020B0604020202020204" pitchFamily="34" charset="0"/>
                <a:ea typeface="Times New Roman" panose="02020603050405020304" pitchFamily="18" charset="0"/>
              </a:rPr>
              <a:t>N</a:t>
            </a:r>
            <a:r>
              <a:rPr kumimoji="0" lang="hr-HR" altLang="sr-Latn-RS" sz="24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ATJEČAJEM</a:t>
            </a:r>
            <a:endParaRPr kumimoji="0" lang="de-AT" altLang="sr-Latn-RS" sz="3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4405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SAŽETAK IZBORA </a:t>
            </a:r>
            <a:r>
              <a:rPr lang="hr-HR" dirty="0" smtClean="0"/>
              <a:t>PONUDA</a:t>
            </a:r>
            <a:endParaRPr lang="hr-HR" dirty="0"/>
          </a:p>
        </p:txBody>
      </p:sp>
      <p:sp>
        <p:nvSpPr>
          <p:cNvPr id="3" name="Rezervirano mjesto sadržaja 2"/>
          <p:cNvSpPr>
            <a:spLocks noGrp="1"/>
          </p:cNvSpPr>
          <p:nvPr>
            <p:ph idx="1"/>
          </p:nvPr>
        </p:nvSpPr>
        <p:spPr/>
        <p:txBody>
          <a:bodyPr>
            <a:normAutofit fontScale="77500" lnSpcReduction="20000"/>
          </a:bodyPr>
          <a:lstStyle/>
          <a:p>
            <a:pPr>
              <a:buNone/>
            </a:pPr>
            <a:r>
              <a:rPr lang="hr-HR" dirty="0"/>
              <a:t>Sažetak izbora ponuda izrađuje se za svako ulaganje za koje se traži potpora, a za koje je Korisnik putem objavljenog Poziva za prikupljanje ponuda na </a:t>
            </a:r>
            <a:r>
              <a:rPr lang="hr-HR" dirty="0" err="1"/>
              <a:t>AGRONET</a:t>
            </a:r>
            <a:r>
              <a:rPr lang="hr-HR" dirty="0"/>
              <a:t>-u zaprimio </a:t>
            </a:r>
            <a:r>
              <a:rPr lang="hr-HR" b="1" dirty="0"/>
              <a:t>više od jedne ponude</a:t>
            </a:r>
            <a:r>
              <a:rPr lang="hr-HR" dirty="0"/>
              <a:t>. U slučaju da je korisnik objavio više Poziva sa istim tehničkim specifikacijama dužan je izraditi sažetak izbora ponuda svih zaprimljenih ponuda po traženoj specifikaciji.</a:t>
            </a:r>
          </a:p>
          <a:p>
            <a:pPr>
              <a:buNone/>
            </a:pPr>
            <a:r>
              <a:rPr lang="hr-HR" dirty="0"/>
              <a:t>Sažetak izbora ponuda treba minimalno sadržavati sljedeće (preporučamo u </a:t>
            </a:r>
            <a:r>
              <a:rPr lang="hr-HR" dirty="0" err="1"/>
              <a:t>excel</a:t>
            </a:r>
            <a:r>
              <a:rPr lang="hr-HR" dirty="0"/>
              <a:t> formatu):</a:t>
            </a:r>
          </a:p>
          <a:p>
            <a:pPr>
              <a:buNone/>
            </a:pPr>
            <a:r>
              <a:rPr lang="hr-HR" dirty="0"/>
              <a:t>– podatke o ponuditeljima koji su dostavili ponude (ime, adresa, kontakt podaci) po pojedinom ulaganju:</a:t>
            </a:r>
          </a:p>
          <a:p>
            <a:pPr>
              <a:buNone/>
            </a:pPr>
            <a:r>
              <a:rPr lang="hr-HR" dirty="0"/>
              <a:t>– navode o sukladnosti ponuda s tehničkom specifikacijom/troškovnikom, odnosno popis dijelova u kojima pristigle ponude nisu u skladu s tehničkom specifikacijom predmeta nabave;</a:t>
            </a:r>
          </a:p>
          <a:p>
            <a:pPr>
              <a:buNone/>
            </a:pPr>
            <a:r>
              <a:rPr lang="hr-HR" dirty="0"/>
              <a:t>– cijenu svake ponude;</a:t>
            </a:r>
          </a:p>
          <a:p>
            <a:pPr>
              <a:buNone/>
            </a:pPr>
            <a:r>
              <a:rPr lang="hr-HR" dirty="0"/>
              <a:t>– navod o odabranoj najboljoj ponudi te razloge za taj odabir (npr. Ako je kriterij odabira najniža cijena navesti »Odabrana je ponuda broj/oznake </a:t>
            </a:r>
            <a:r>
              <a:rPr lang="hr-HR" dirty="0" err="1"/>
              <a:t>xy</a:t>
            </a:r>
            <a:r>
              <a:rPr lang="hr-HR" dirty="0"/>
              <a:t> ponuditelja Tvrtka d.o.o. iz razloga što ima najnižu cijenu što je u skladu s kriterijem odabira za navedeno ulaganje u objavljenom Pozivu za prikupljanje ponuda.«; Ako je kriteriji odabira </a:t>
            </a:r>
            <a:r>
              <a:rPr lang="hr-HR" dirty="0" err="1"/>
              <a:t>ENP</a:t>
            </a:r>
            <a:r>
              <a:rPr lang="hr-HR" dirty="0"/>
              <a:t>, potrebno je navesti dodijeljeni broj bodova za svaki kriterij po ponudi, te ukupan broj bodova, sve izračunato u skladu s metodologijom koja je navedena u Pozivu za prikupljanje ponuda za pojedino ulaganje.</a:t>
            </a:r>
          </a:p>
          <a:p>
            <a:pPr>
              <a:buNone/>
            </a:pPr>
            <a:endParaRPr lang="hr-HR" dirty="0"/>
          </a:p>
        </p:txBody>
      </p:sp>
    </p:spTree>
    <p:extLst>
      <p:ext uri="{BB962C8B-B14F-4D97-AF65-F5344CB8AC3E}">
        <p14:creationId xmlns:p14="http://schemas.microsoft.com/office/powerpoint/2010/main" val="2218352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FINANCIJSKE KOREKCIJE</a:t>
            </a:r>
            <a:endParaRPr lang="hr-HR" dirty="0"/>
          </a:p>
        </p:txBody>
      </p:sp>
      <p:sp>
        <p:nvSpPr>
          <p:cNvPr id="3" name="Rezervirano mjesto sadržaja 2"/>
          <p:cNvSpPr>
            <a:spLocks noGrp="1"/>
          </p:cNvSpPr>
          <p:nvPr>
            <p:ph idx="1"/>
          </p:nvPr>
        </p:nvSpPr>
        <p:spPr/>
        <p:txBody>
          <a:bodyPr>
            <a:normAutofit fontScale="92500" lnSpcReduction="10000"/>
          </a:bodyPr>
          <a:lstStyle/>
          <a:p>
            <a:r>
              <a:rPr lang="hr-HR" dirty="0"/>
              <a:t>Financijska korekcija određuje se nakon provedene administrativne kontrole dokumentacije korisnika i/ili kontrole na terenu te je ista primjenjiva u svim fazama administrativne obrade.</a:t>
            </a:r>
          </a:p>
          <a:p>
            <a:r>
              <a:rPr lang="hr-HR" dirty="0"/>
              <a:t>Primjena financijske korekcije može se provoditi i u razdoblju u kojem je korisnik obvezan osigurati trajnost projekta, odnosno u petogodišnjem razdoblju nakon izvršene konačne isplate.</a:t>
            </a:r>
          </a:p>
          <a:p>
            <a:r>
              <a:rPr lang="hr-HR" dirty="0"/>
              <a:t>Agencija za plaćanja ovlaštena je:</a:t>
            </a:r>
          </a:p>
          <a:p>
            <a:pPr>
              <a:buNone/>
            </a:pPr>
            <a:r>
              <a:rPr lang="hr-HR" dirty="0" smtClean="0"/>
              <a:t> - primijeniti </a:t>
            </a:r>
            <a:r>
              <a:rPr lang="hr-HR" dirty="0"/>
              <a:t>financijsku korekciju s obrazloženjem povrede na temelju utvrđenog činjeničnog stanja i/ili</a:t>
            </a:r>
          </a:p>
          <a:p>
            <a:pPr>
              <a:buNone/>
            </a:pPr>
            <a:r>
              <a:rPr lang="hr-HR" dirty="0"/>
              <a:t>– promijeniti iznos/stopu financijske korekcije u odnosu na ranije utvrđene nepravilnosti iz prethodne faze administrativne kontrole i to na osnovi naknadnih kontrola Agencije za plaćanja ili nalaza drugih tijela koja obavljaju naknadne kontrole</a:t>
            </a:r>
          </a:p>
          <a:p>
            <a:pPr>
              <a:buNone/>
            </a:pPr>
            <a:endParaRPr lang="hr-HR" dirty="0"/>
          </a:p>
        </p:txBody>
      </p:sp>
    </p:spTree>
    <p:extLst>
      <p:ext uri="{BB962C8B-B14F-4D97-AF65-F5344CB8AC3E}">
        <p14:creationId xmlns:p14="http://schemas.microsoft.com/office/powerpoint/2010/main" val="4115559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FINANCIJSKE KOREKCIJE</a:t>
            </a:r>
          </a:p>
        </p:txBody>
      </p:sp>
      <p:sp>
        <p:nvSpPr>
          <p:cNvPr id="3" name="Rezervirano mjesto sadržaja 2"/>
          <p:cNvSpPr>
            <a:spLocks noGrp="1"/>
          </p:cNvSpPr>
          <p:nvPr>
            <p:ph idx="1"/>
          </p:nvPr>
        </p:nvSpPr>
        <p:spPr/>
        <p:txBody>
          <a:bodyPr/>
          <a:lstStyle/>
          <a:p>
            <a:r>
              <a:rPr lang="hr-HR" dirty="0"/>
              <a:t>Vrste financijskih korekcija su sljedeće:</a:t>
            </a:r>
          </a:p>
          <a:p>
            <a:pPr>
              <a:buNone/>
            </a:pPr>
            <a:r>
              <a:rPr lang="hr-HR" dirty="0" smtClean="0"/>
              <a:t>- Jednostavna </a:t>
            </a:r>
            <a:r>
              <a:rPr lang="hr-HR" dirty="0"/>
              <a:t>financijska korekcija označava financijsku korekciju koja je jednaka visini nastale financijske posljedice kada je tu posljedicu moguće točno odrediti</a:t>
            </a:r>
          </a:p>
          <a:p>
            <a:pPr>
              <a:buNone/>
            </a:pPr>
            <a:r>
              <a:rPr lang="hr-HR" dirty="0" smtClean="0"/>
              <a:t>- Paušalna </a:t>
            </a:r>
            <a:r>
              <a:rPr lang="hr-HR" dirty="0"/>
              <a:t>financijska korekcija označava stopu (točan postotak) korekcije koja se primjenjuje kada nije moguće točno odrediti financijske posljedice.</a:t>
            </a:r>
          </a:p>
          <a:p>
            <a:pPr>
              <a:buNone/>
            </a:pPr>
            <a:endParaRPr lang="hr-HR" dirty="0"/>
          </a:p>
        </p:txBody>
      </p:sp>
    </p:spTree>
    <p:extLst>
      <p:ext uri="{BB962C8B-B14F-4D97-AF65-F5344CB8AC3E}">
        <p14:creationId xmlns:p14="http://schemas.microsoft.com/office/powerpoint/2010/main" val="1772489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FINANCIJSKE </a:t>
            </a:r>
            <a:r>
              <a:rPr lang="hr-HR" dirty="0" smtClean="0"/>
              <a:t>KOREKCIJE – 100 %</a:t>
            </a:r>
            <a:endParaRPr lang="hr-HR" dirty="0"/>
          </a:p>
        </p:txBody>
      </p:sp>
      <p:pic>
        <p:nvPicPr>
          <p:cNvPr id="4" name="Rezervirano mjesto sadržaja 3"/>
          <p:cNvPicPr>
            <a:picLocks noGrp="1" noChangeAspect="1"/>
          </p:cNvPicPr>
          <p:nvPr>
            <p:ph idx="1"/>
          </p:nvPr>
        </p:nvPicPr>
        <p:blipFill>
          <a:blip r:embed="rId2"/>
          <a:stretch>
            <a:fillRect/>
          </a:stretch>
        </p:blipFill>
        <p:spPr>
          <a:xfrm>
            <a:off x="756745" y="1713186"/>
            <a:ext cx="9291145" cy="3310759"/>
          </a:xfrm>
          <a:prstGeom prst="rect">
            <a:avLst/>
          </a:prstGeom>
        </p:spPr>
      </p:pic>
    </p:spTree>
    <p:extLst>
      <p:ext uri="{BB962C8B-B14F-4D97-AF65-F5344CB8AC3E}">
        <p14:creationId xmlns:p14="http://schemas.microsoft.com/office/powerpoint/2010/main" val="2819379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Primjeri financijskih korekcija</a:t>
            </a:r>
            <a:endParaRPr lang="hr-HR" dirty="0"/>
          </a:p>
        </p:txBody>
      </p:sp>
      <p:pic>
        <p:nvPicPr>
          <p:cNvPr id="4" name="Rezervirano mjesto sadržaja 3"/>
          <p:cNvPicPr>
            <a:picLocks noGrp="1" noChangeAspect="1"/>
          </p:cNvPicPr>
          <p:nvPr>
            <p:ph idx="1"/>
          </p:nvPr>
        </p:nvPicPr>
        <p:blipFill>
          <a:blip r:embed="rId2"/>
          <a:stretch>
            <a:fillRect/>
          </a:stretch>
        </p:blipFill>
        <p:spPr>
          <a:xfrm>
            <a:off x="882869" y="1268413"/>
            <a:ext cx="9522372" cy="4778375"/>
          </a:xfrm>
          <a:prstGeom prst="rect">
            <a:avLst/>
          </a:prstGeom>
        </p:spPr>
      </p:pic>
    </p:spTree>
    <p:extLst>
      <p:ext uri="{BB962C8B-B14F-4D97-AF65-F5344CB8AC3E}">
        <p14:creationId xmlns:p14="http://schemas.microsoft.com/office/powerpoint/2010/main" val="3051904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Primjeri financijskih korekcija</a:t>
            </a:r>
          </a:p>
        </p:txBody>
      </p:sp>
      <p:pic>
        <p:nvPicPr>
          <p:cNvPr id="4" name="Rezervirano mjesto sadržaja 3"/>
          <p:cNvPicPr>
            <a:picLocks noGrp="1" noChangeAspect="1"/>
          </p:cNvPicPr>
          <p:nvPr>
            <p:ph idx="1"/>
          </p:nvPr>
        </p:nvPicPr>
        <p:blipFill>
          <a:blip r:embed="rId2"/>
          <a:stretch>
            <a:fillRect/>
          </a:stretch>
        </p:blipFill>
        <p:spPr>
          <a:xfrm>
            <a:off x="462455" y="1268413"/>
            <a:ext cx="8926245" cy="4778375"/>
          </a:xfrm>
          <a:prstGeom prst="rect">
            <a:avLst/>
          </a:prstGeom>
        </p:spPr>
      </p:pic>
    </p:spTree>
    <p:extLst>
      <p:ext uri="{BB962C8B-B14F-4D97-AF65-F5344CB8AC3E}">
        <p14:creationId xmlns:p14="http://schemas.microsoft.com/office/powerpoint/2010/main" val="2114457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lstStyle/>
          <a:p>
            <a:pPr>
              <a:buNone/>
            </a:pPr>
            <a:endParaRPr lang="hr-HR" dirty="0" smtClean="0"/>
          </a:p>
          <a:p>
            <a:pPr algn="ctr">
              <a:buNone/>
            </a:pPr>
            <a:endParaRPr lang="hr-HR" sz="6000" dirty="0" smtClean="0">
              <a:solidFill>
                <a:schemeClr val="tx1"/>
              </a:solidFill>
            </a:endParaRPr>
          </a:p>
          <a:p>
            <a:pPr algn="ctr">
              <a:buNone/>
            </a:pPr>
            <a:r>
              <a:rPr lang="hr-HR" sz="6000" dirty="0" smtClean="0">
                <a:solidFill>
                  <a:schemeClr val="tx1"/>
                </a:solidFill>
              </a:rPr>
              <a:t>Hvala na pažnji</a:t>
            </a:r>
          </a:p>
        </p:txBody>
      </p:sp>
    </p:spTree>
    <p:extLst>
      <p:ext uri="{BB962C8B-B14F-4D97-AF65-F5344CB8AC3E}">
        <p14:creationId xmlns:p14="http://schemas.microsoft.com/office/powerpoint/2010/main" val="3241827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Upis u evidenciju korisnika</a:t>
            </a:r>
            <a:endParaRPr lang="hr-HR" dirty="0"/>
          </a:p>
        </p:txBody>
      </p:sp>
      <p:sp>
        <p:nvSpPr>
          <p:cNvPr id="3" name="Content Placeholder 2"/>
          <p:cNvSpPr>
            <a:spLocks noGrp="1"/>
          </p:cNvSpPr>
          <p:nvPr>
            <p:ph idx="1"/>
          </p:nvPr>
        </p:nvSpPr>
        <p:spPr/>
        <p:txBody>
          <a:bodyPr>
            <a:normAutofit/>
          </a:bodyPr>
          <a:lstStyle/>
          <a:p>
            <a:r>
              <a:rPr lang="hr-HR" dirty="0" smtClean="0"/>
              <a:t>Omogućava pristup AGRONET-u</a:t>
            </a:r>
          </a:p>
          <a:p>
            <a:r>
              <a:rPr lang="hr-HR" dirty="0" smtClean="0"/>
              <a:t>E-upis – vođeni proces</a:t>
            </a:r>
          </a:p>
          <a:p>
            <a:r>
              <a:rPr lang="hr-HR" dirty="0"/>
              <a:t> </a:t>
            </a:r>
            <a:r>
              <a:rPr lang="hr-HR" b="1" dirty="0"/>
              <a:t>Vodič za upis u evidenciju korisnika </a:t>
            </a:r>
            <a:endParaRPr lang="hr-HR" dirty="0"/>
          </a:p>
          <a:p>
            <a:endParaRPr lang="hr-HR" dirty="0"/>
          </a:p>
          <a:p>
            <a:endParaRPr lang="hr-HR" dirty="0" smtClean="0"/>
          </a:p>
          <a:p>
            <a:endParaRPr lang="hr-HR" dirty="0"/>
          </a:p>
          <a:p>
            <a:endParaRPr lang="hr-HR" dirty="0" smtClean="0"/>
          </a:p>
          <a:p>
            <a:endParaRPr lang="hr-HR" dirty="0"/>
          </a:p>
          <a:p>
            <a:endParaRPr lang="hr-HR" dirty="0" smtClean="0"/>
          </a:p>
          <a:p>
            <a:endParaRPr lang="hr-HR"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50" y="3166764"/>
            <a:ext cx="3566162" cy="202907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9174" y="2695912"/>
            <a:ext cx="2972604" cy="326703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3140" y="1718347"/>
            <a:ext cx="5071750" cy="4244598"/>
          </a:xfrm>
          <a:prstGeom prst="rect">
            <a:avLst/>
          </a:prstGeom>
        </p:spPr>
      </p:pic>
    </p:spTree>
    <p:extLst>
      <p:ext uri="{BB962C8B-B14F-4D97-AF65-F5344CB8AC3E}">
        <p14:creationId xmlns:p14="http://schemas.microsoft.com/office/powerpoint/2010/main" val="4030480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Priprema tehničkih specifikacija</a:t>
            </a:r>
            <a:endParaRPr lang="hr-HR" dirty="0"/>
          </a:p>
        </p:txBody>
      </p:sp>
      <p:sp>
        <p:nvSpPr>
          <p:cNvPr id="3" name="Content Placeholder 2"/>
          <p:cNvSpPr>
            <a:spLocks noGrp="1"/>
          </p:cNvSpPr>
          <p:nvPr>
            <p:ph idx="1"/>
          </p:nvPr>
        </p:nvSpPr>
        <p:spPr/>
        <p:txBody>
          <a:bodyPr>
            <a:noAutofit/>
          </a:bodyPr>
          <a:lstStyle/>
          <a:p>
            <a:pPr>
              <a:buNone/>
            </a:pPr>
            <a:endParaRPr lang="hr-HR" sz="1800" dirty="0" smtClean="0"/>
          </a:p>
          <a:p>
            <a:pPr>
              <a:buNone/>
            </a:pPr>
            <a:r>
              <a:rPr lang="hr-HR" sz="3600" dirty="0"/>
              <a:t>Prije objavljivanja Poziva putem AGRONET-a, potrebno je istražiti tržište kako bi se napisale tehničke specifikacije opreme, izradili troškovnici planiranih radova te ostala dokumentacija potrebna za dobivanje ponuda (npr. tehnički opis, tehnološki projekt, nacrte, situacije, geodetske podloge i sl.) koju će potom biti potrebno učitati prilikom objave Poziva u AGRONET-u.</a:t>
            </a:r>
          </a:p>
        </p:txBody>
      </p:sp>
    </p:spTree>
    <p:extLst>
      <p:ext uri="{BB962C8B-B14F-4D97-AF65-F5344CB8AC3E}">
        <p14:creationId xmlns:p14="http://schemas.microsoft.com/office/powerpoint/2010/main" val="142908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Priprema tehničkih specifikacija</a:t>
            </a:r>
          </a:p>
        </p:txBody>
      </p:sp>
      <p:sp>
        <p:nvSpPr>
          <p:cNvPr id="3" name="Rezervirano mjesto sadržaja 2"/>
          <p:cNvSpPr>
            <a:spLocks noGrp="1"/>
          </p:cNvSpPr>
          <p:nvPr>
            <p:ph idx="1"/>
          </p:nvPr>
        </p:nvSpPr>
        <p:spPr/>
        <p:txBody>
          <a:bodyPr>
            <a:normAutofit lnSpcReduction="10000"/>
          </a:bodyPr>
          <a:lstStyle/>
          <a:p>
            <a:pPr>
              <a:buNone/>
            </a:pPr>
            <a:r>
              <a:rPr lang="hr-HR" dirty="0"/>
              <a:t>U slučaju </a:t>
            </a:r>
            <a:r>
              <a:rPr lang="hr-HR" b="1" dirty="0"/>
              <a:t>opremanja</a:t>
            </a:r>
            <a:r>
              <a:rPr lang="hr-HR" dirty="0"/>
              <a:t> potrebno je osigurati minimalne zahtjeve za izradu tehničke specifikacije opreme – smjernice:</a:t>
            </a:r>
          </a:p>
          <a:p>
            <a:pPr>
              <a:buNone/>
            </a:pPr>
            <a:r>
              <a:rPr lang="hr-HR" dirty="0"/>
              <a:t>– izrađuje je sam korisnik ili uz pomoć stručnjaka</a:t>
            </a:r>
          </a:p>
          <a:p>
            <a:pPr>
              <a:buNone/>
            </a:pPr>
            <a:r>
              <a:rPr lang="hr-HR" dirty="0"/>
              <a:t>– tehničke specifikacije definiraju potrebne karakteristike opreme te usluge ako su potrebne (npr. montaža, edukacija za rad s opremom i sl.)</a:t>
            </a:r>
          </a:p>
          <a:p>
            <a:pPr>
              <a:buNone/>
            </a:pPr>
            <a:r>
              <a:rPr lang="hr-HR" dirty="0"/>
              <a:t>– sadrže kriterije odabira (najniža cijena ili </a:t>
            </a:r>
            <a:r>
              <a:rPr lang="hr-HR" dirty="0" err="1"/>
              <a:t>ENP</a:t>
            </a:r>
            <a:r>
              <a:rPr lang="hr-HR" dirty="0"/>
              <a:t>) i metodologiju ocjene kriterija</a:t>
            </a:r>
          </a:p>
          <a:p>
            <a:pPr>
              <a:buNone/>
            </a:pPr>
            <a:r>
              <a:rPr lang="hr-HR" dirty="0"/>
              <a:t>– jasne su, sažete, neutralne i osiguravaju jednak pristup svim ponuditeljima</a:t>
            </a:r>
          </a:p>
          <a:p>
            <a:pPr>
              <a:buNone/>
            </a:pPr>
            <a:r>
              <a:rPr lang="hr-HR" dirty="0"/>
              <a:t>– </a:t>
            </a:r>
            <a:r>
              <a:rPr lang="hr-HR" b="1" dirty="0"/>
              <a:t>ne spominju niti opisuju opremu određene marke i time favoriziraju jednog proizvođača, a isključuju druge</a:t>
            </a:r>
          </a:p>
          <a:p>
            <a:pPr>
              <a:buNone/>
            </a:pPr>
            <a:endParaRPr lang="hr-HR" dirty="0"/>
          </a:p>
        </p:txBody>
      </p:sp>
    </p:spTree>
    <p:extLst>
      <p:ext uri="{BB962C8B-B14F-4D97-AF65-F5344CB8AC3E}">
        <p14:creationId xmlns:p14="http://schemas.microsoft.com/office/powerpoint/2010/main" val="2186431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Priprema tehničkih specifikacija</a:t>
            </a:r>
          </a:p>
        </p:txBody>
      </p:sp>
      <p:sp>
        <p:nvSpPr>
          <p:cNvPr id="3" name="Rezervirano mjesto sadržaja 2"/>
          <p:cNvSpPr>
            <a:spLocks noGrp="1"/>
          </p:cNvSpPr>
          <p:nvPr>
            <p:ph idx="1"/>
          </p:nvPr>
        </p:nvSpPr>
        <p:spPr/>
        <p:txBody>
          <a:bodyPr>
            <a:normAutofit fontScale="77500" lnSpcReduction="20000"/>
          </a:bodyPr>
          <a:lstStyle/>
          <a:p>
            <a:pPr>
              <a:buNone/>
            </a:pPr>
            <a:r>
              <a:rPr lang="hr-HR" dirty="0"/>
              <a:t>U slučaju </a:t>
            </a:r>
            <a:r>
              <a:rPr lang="hr-HR" b="1" dirty="0"/>
              <a:t>građenja/rekonstrukcije</a:t>
            </a:r>
            <a:r>
              <a:rPr lang="hr-HR" dirty="0"/>
              <a:t> potrebno je učitati u </a:t>
            </a:r>
            <a:r>
              <a:rPr lang="hr-HR" dirty="0" err="1"/>
              <a:t>AGRONET</a:t>
            </a:r>
            <a:r>
              <a:rPr lang="hr-HR" dirty="0"/>
              <a:t>-u troškovnike radova i druge dokumente kao što su:</a:t>
            </a:r>
          </a:p>
          <a:p>
            <a:pPr>
              <a:buNone/>
            </a:pPr>
            <a:r>
              <a:rPr lang="hr-HR" dirty="0"/>
              <a:t>– tehnički opisi namjeravanog zahvata sa svim potrebnim informacijama (situacije u prostoru, namjena, gabariti, konstrukcija, materijali i iskaz površina objekta, instalacije, opis tehnološkog procesa) i kriterijima odabira (najniža cijena ili </a:t>
            </a:r>
            <a:r>
              <a:rPr lang="hr-HR" dirty="0" err="1"/>
              <a:t>ENP</a:t>
            </a:r>
            <a:r>
              <a:rPr lang="hr-HR" dirty="0"/>
              <a:t>) s metodologijom odabira</a:t>
            </a:r>
          </a:p>
          <a:p>
            <a:pPr>
              <a:buNone/>
            </a:pPr>
            <a:r>
              <a:rPr lang="hr-HR" dirty="0"/>
              <a:t>– troškovnici bez cijena koje je izradila ovlaštena osoba u </a:t>
            </a:r>
            <a:r>
              <a:rPr lang="hr-HR" dirty="0" err="1"/>
              <a:t>excel</a:t>
            </a:r>
            <a:r>
              <a:rPr lang="hr-HR" dirty="0"/>
              <a:t> formatu kako bi ga izvođači lakše mogli ispuniti.</a:t>
            </a:r>
          </a:p>
          <a:p>
            <a:pPr>
              <a:buNone/>
            </a:pPr>
            <a:r>
              <a:rPr lang="hr-HR" dirty="0"/>
              <a:t>– građevinski troškovnik ne smije sadržavati specifikaciju opreme (npr. mehanizacije, </a:t>
            </a:r>
            <a:r>
              <a:rPr lang="hr-HR" dirty="0" err="1"/>
              <a:t>izmuzišta</a:t>
            </a:r>
            <a:r>
              <a:rPr lang="hr-HR" dirty="0"/>
              <a:t>, pokretne opreme, namještaja i sl.)</a:t>
            </a:r>
          </a:p>
          <a:p>
            <a:pPr>
              <a:buNone/>
            </a:pPr>
            <a:r>
              <a:rPr lang="hr-HR" dirty="0"/>
              <a:t>– nacrte dostatne za pripremu ponuda:</a:t>
            </a:r>
          </a:p>
          <a:p>
            <a:pPr>
              <a:buNone/>
            </a:pPr>
            <a:r>
              <a:rPr lang="hr-HR" dirty="0"/>
              <a:t>situacije</a:t>
            </a:r>
          </a:p>
          <a:p>
            <a:pPr>
              <a:buNone/>
            </a:pPr>
            <a:r>
              <a:rPr lang="hr-HR" dirty="0" smtClean="0"/>
              <a:t>postojeće </a:t>
            </a:r>
            <a:r>
              <a:rPr lang="hr-HR" dirty="0"/>
              <a:t>stanje – prema potrebi (npr. ulaganje u rekonstrukciju)</a:t>
            </a:r>
          </a:p>
          <a:p>
            <a:pPr>
              <a:buNone/>
            </a:pPr>
            <a:r>
              <a:rPr lang="hr-HR" dirty="0"/>
              <a:t>tlocrte, presjeke, pročelja</a:t>
            </a:r>
          </a:p>
          <a:p>
            <a:pPr>
              <a:buNone/>
            </a:pPr>
            <a:r>
              <a:rPr lang="hr-HR" dirty="0"/>
              <a:t>instalaterske nacrte</a:t>
            </a:r>
          </a:p>
          <a:p>
            <a:pPr>
              <a:buNone/>
            </a:pPr>
            <a:r>
              <a:rPr lang="hr-HR" dirty="0"/>
              <a:t>sheme stolarije i bravarije – prema potrebi</a:t>
            </a:r>
          </a:p>
          <a:p>
            <a:pPr>
              <a:buNone/>
            </a:pPr>
            <a:endParaRPr lang="hr-HR" dirty="0"/>
          </a:p>
        </p:txBody>
      </p:sp>
    </p:spTree>
    <p:extLst>
      <p:ext uri="{BB962C8B-B14F-4D97-AF65-F5344CB8AC3E}">
        <p14:creationId xmlns:p14="http://schemas.microsoft.com/office/powerpoint/2010/main" val="1540929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Kriteriji odabira najpovoljnije ponude</a:t>
            </a:r>
          </a:p>
        </p:txBody>
      </p:sp>
      <p:sp>
        <p:nvSpPr>
          <p:cNvPr id="3" name="Rezervirano mjesto sadržaja 2"/>
          <p:cNvSpPr>
            <a:spLocks noGrp="1"/>
          </p:cNvSpPr>
          <p:nvPr>
            <p:ph idx="1"/>
          </p:nvPr>
        </p:nvSpPr>
        <p:spPr/>
        <p:txBody>
          <a:bodyPr>
            <a:normAutofit lnSpcReduction="10000"/>
          </a:bodyPr>
          <a:lstStyle/>
          <a:p>
            <a:pPr>
              <a:buNone/>
            </a:pPr>
            <a:r>
              <a:rPr lang="hr-HR" dirty="0"/>
              <a:t>Kriteriji za odabir ponude temelj su na kojem korisnik bira najbolju ponudu – ponudu koja najbolje zadovoljava postavljene zahtjeve. Kriterije odabira korisnik mora postaviti unaprijed i oni ne smiju ograničavati pošteno tržišno natjecanje.</a:t>
            </a:r>
          </a:p>
          <a:p>
            <a:pPr>
              <a:buNone/>
            </a:pPr>
            <a:r>
              <a:rPr lang="hr-HR" dirty="0"/>
              <a:t>Dvije mogućnosti za odabir najbolje ponude su:</a:t>
            </a:r>
          </a:p>
          <a:p>
            <a:pPr>
              <a:buNone/>
            </a:pPr>
            <a:r>
              <a:rPr lang="hr-HR" dirty="0"/>
              <a:t>a) </a:t>
            </a:r>
            <a:r>
              <a:rPr lang="hr-HR" b="1" dirty="0"/>
              <a:t>Najniža cijena </a:t>
            </a:r>
            <a:r>
              <a:rPr lang="hr-HR" dirty="0"/>
              <a:t>– odabir najbolje ponude isključivo temeljem cijene ili</a:t>
            </a:r>
          </a:p>
          <a:p>
            <a:pPr>
              <a:buNone/>
            </a:pPr>
            <a:r>
              <a:rPr lang="hr-HR" dirty="0"/>
              <a:t>b) </a:t>
            </a:r>
            <a:r>
              <a:rPr lang="hr-HR" b="1" dirty="0"/>
              <a:t>Ekonomski najpovoljnija ponuda </a:t>
            </a:r>
            <a:r>
              <a:rPr lang="hr-HR" dirty="0"/>
              <a:t>(</a:t>
            </a:r>
            <a:r>
              <a:rPr lang="hr-HR" dirty="0" err="1"/>
              <a:t>ENP</a:t>
            </a:r>
            <a:r>
              <a:rPr lang="hr-HR" dirty="0"/>
              <a:t>) – za odabir najbolje ponude, osim cijene, primjenjuju se i drugi kriteriji</a:t>
            </a:r>
          </a:p>
          <a:p>
            <a:pPr>
              <a:buNone/>
            </a:pPr>
            <a:r>
              <a:rPr lang="hr-HR" dirty="0"/>
              <a:t>Korisnik mora u dokumentaciji Poziva u </a:t>
            </a:r>
            <a:r>
              <a:rPr lang="hr-HR" dirty="0" err="1"/>
              <a:t>AGRONET</a:t>
            </a:r>
            <a:r>
              <a:rPr lang="hr-HR" dirty="0"/>
              <a:t>-u za svako ulaganje navesti hoće li primijeniti kriterij najniže cijene ili kriterij </a:t>
            </a:r>
            <a:r>
              <a:rPr lang="hr-HR" dirty="0" err="1"/>
              <a:t>ENP</a:t>
            </a:r>
            <a:r>
              <a:rPr lang="hr-HR" dirty="0"/>
              <a:t>-a. Ako kriteriji odabira nisu navedeni, smatrat će se da je kriterij odabira najniža cijena.</a:t>
            </a:r>
          </a:p>
          <a:p>
            <a:pPr>
              <a:buNone/>
            </a:pPr>
            <a:endParaRPr lang="hr-HR" dirty="0"/>
          </a:p>
        </p:txBody>
      </p:sp>
    </p:spTree>
    <p:extLst>
      <p:ext uri="{BB962C8B-B14F-4D97-AF65-F5344CB8AC3E}">
        <p14:creationId xmlns:p14="http://schemas.microsoft.com/office/powerpoint/2010/main" val="1079964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Kriteriji odabira najpovoljnije ponude</a:t>
            </a:r>
          </a:p>
        </p:txBody>
      </p:sp>
      <p:sp>
        <p:nvSpPr>
          <p:cNvPr id="3" name="Rezervirano mjesto sadržaja 2"/>
          <p:cNvSpPr>
            <a:spLocks noGrp="1"/>
          </p:cNvSpPr>
          <p:nvPr>
            <p:ph idx="1"/>
          </p:nvPr>
        </p:nvSpPr>
        <p:spPr/>
        <p:txBody>
          <a:bodyPr/>
          <a:lstStyle/>
          <a:p>
            <a:pPr>
              <a:buNone/>
            </a:pPr>
            <a:r>
              <a:rPr lang="hr-HR" dirty="0"/>
              <a:t>a</a:t>
            </a:r>
            <a:r>
              <a:rPr lang="hr-HR" b="1" dirty="0"/>
              <a:t>) Najniža cijena</a:t>
            </a:r>
          </a:p>
          <a:p>
            <a:pPr>
              <a:buNone/>
            </a:pPr>
            <a:r>
              <a:rPr lang="hr-HR" dirty="0"/>
              <a:t>Kada korisnik odabere kriterij najniže cijene, odabire ponudu koja zadovoljava tražene uvjete i koja je cjenovno najniža. Cijena je jedini kriterij koji se uzima u obzir pri odabiru najbolje između valjanih ponuda.</a:t>
            </a:r>
          </a:p>
          <a:p>
            <a:pPr>
              <a:buNone/>
            </a:pPr>
            <a:endParaRPr lang="hr-HR" dirty="0"/>
          </a:p>
        </p:txBody>
      </p:sp>
    </p:spTree>
    <p:extLst>
      <p:ext uri="{BB962C8B-B14F-4D97-AF65-F5344CB8AC3E}">
        <p14:creationId xmlns:p14="http://schemas.microsoft.com/office/powerpoint/2010/main" val="1784047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Kriteriji odabira najpovoljnije ponude</a:t>
            </a:r>
          </a:p>
        </p:txBody>
      </p:sp>
      <p:sp>
        <p:nvSpPr>
          <p:cNvPr id="3" name="Rezervirano mjesto sadržaja 2"/>
          <p:cNvSpPr>
            <a:spLocks noGrp="1"/>
          </p:cNvSpPr>
          <p:nvPr>
            <p:ph idx="1"/>
          </p:nvPr>
        </p:nvSpPr>
        <p:spPr/>
        <p:txBody>
          <a:bodyPr>
            <a:normAutofit fontScale="70000" lnSpcReduction="20000"/>
          </a:bodyPr>
          <a:lstStyle/>
          <a:p>
            <a:pPr>
              <a:buNone/>
            </a:pPr>
            <a:r>
              <a:rPr lang="hr-HR" dirty="0"/>
              <a:t>b)   </a:t>
            </a:r>
            <a:r>
              <a:rPr lang="hr-HR" sz="3400" b="1" dirty="0" smtClean="0"/>
              <a:t>Ekonomski </a:t>
            </a:r>
            <a:r>
              <a:rPr lang="hr-HR" sz="3400" b="1" dirty="0"/>
              <a:t>najpovoljnija ponuda (</a:t>
            </a:r>
            <a:r>
              <a:rPr lang="hr-HR" sz="3400" b="1" dirty="0" err="1"/>
              <a:t>ENP</a:t>
            </a:r>
            <a:r>
              <a:rPr lang="hr-HR" sz="3400" b="1" dirty="0"/>
              <a:t>)</a:t>
            </a:r>
            <a:r>
              <a:rPr lang="hr-HR" b="1" dirty="0"/>
              <a:t> </a:t>
            </a:r>
            <a:r>
              <a:rPr lang="hr-HR" dirty="0"/>
              <a:t>– za odabir najbolje ponude primjenjuju se i drugi kriteriji</a:t>
            </a:r>
          </a:p>
          <a:p>
            <a:pPr>
              <a:buNone/>
            </a:pPr>
            <a:r>
              <a:rPr lang="hr-HR" dirty="0"/>
              <a:t>Kada se odabire ekonomski najpovoljnija ponuda, korisnik ekonomsku prednost pojedine ponude mjeri i uspoređuje sa zadanim kriterijima vezanim uz predmet nabave koji služe za identificiranje »najbolje« ponude. Pri korištenju kriterija </a:t>
            </a:r>
            <a:r>
              <a:rPr lang="hr-HR" dirty="0" err="1"/>
              <a:t>ENP</a:t>
            </a:r>
            <a:r>
              <a:rPr lang="hr-HR" dirty="0"/>
              <a:t>-a korisnik osim cijene uzima u obzir druge mjerljive i/ili dokazive kriterije poput roka isporuke ili dužine trajanja jamstva. Svrha kriterija </a:t>
            </a:r>
            <a:r>
              <a:rPr lang="hr-HR" dirty="0" err="1"/>
              <a:t>ENP</a:t>
            </a:r>
            <a:r>
              <a:rPr lang="hr-HR" dirty="0"/>
              <a:t>-a jest odabrati ponudu koja nudi najveću vrijednost za uloženi novac.</a:t>
            </a:r>
          </a:p>
          <a:p>
            <a:pPr>
              <a:buNone/>
            </a:pPr>
            <a:r>
              <a:rPr lang="hr-HR" b="1" dirty="0"/>
              <a:t>Kriteriji za odabir </a:t>
            </a:r>
            <a:r>
              <a:rPr lang="hr-HR" b="1" dirty="0" err="1"/>
              <a:t>ENP</a:t>
            </a:r>
            <a:endParaRPr lang="hr-HR" b="1" dirty="0"/>
          </a:p>
          <a:p>
            <a:pPr>
              <a:buNone/>
            </a:pPr>
            <a:r>
              <a:rPr lang="hr-HR" dirty="0"/>
              <a:t>Kriterije odabira ponuda ne treba miješati s kriterijima za ocjenu sposobnosti ponuditelja te se uvjeti sposobnosti ponuditelja (npr. iskustvo gospodarskog subjekta, stručno osoblje, posjedovanje specifične opreme i drugo) ne mogu koristiti kao kriteriji odabira </a:t>
            </a:r>
            <a:r>
              <a:rPr lang="hr-HR" dirty="0" err="1"/>
              <a:t>ENP</a:t>
            </a:r>
            <a:r>
              <a:rPr lang="hr-HR" dirty="0"/>
              <a:t>-a.</a:t>
            </a:r>
          </a:p>
          <a:p>
            <a:pPr>
              <a:buNone/>
            </a:pPr>
            <a:r>
              <a:rPr lang="hr-HR" dirty="0"/>
              <a:t>U skladu s navedenim, važno je da korisnik prilikom utvrđivanja kriterija koje će koristiti za odabir </a:t>
            </a:r>
            <a:r>
              <a:rPr lang="hr-HR" dirty="0" err="1"/>
              <a:t>ENP</a:t>
            </a:r>
            <a:r>
              <a:rPr lang="hr-HR" dirty="0"/>
              <a:t>-a ima na umu da mu je cilj odabrati »najbolju« ponudu sposobnog ponuditelja, a ne »najsposobnijeg« ponuditelja.</a:t>
            </a:r>
          </a:p>
          <a:p>
            <a:pPr>
              <a:buNone/>
            </a:pPr>
            <a:r>
              <a:rPr lang="hr-HR" dirty="0"/>
              <a:t>Korisnik je dužan kod odabira </a:t>
            </a:r>
            <a:r>
              <a:rPr lang="hr-HR" dirty="0" err="1"/>
              <a:t>ENP</a:t>
            </a:r>
            <a:r>
              <a:rPr lang="hr-HR" dirty="0"/>
              <a:t>-e ocijeniti sve ponude koje zadovoljavaju uvjete iz tehničkih specifikacija/troškovnika/opisa usluga po svim propisanim kriterijima za </a:t>
            </a:r>
            <a:r>
              <a:rPr lang="hr-HR" dirty="0" err="1"/>
              <a:t>ENP</a:t>
            </a:r>
            <a:r>
              <a:rPr lang="hr-HR" dirty="0"/>
              <a:t>.</a:t>
            </a:r>
          </a:p>
          <a:p>
            <a:pPr>
              <a:buNone/>
            </a:pPr>
            <a:r>
              <a:rPr lang="hr-HR" dirty="0"/>
              <a:t>Dokaze o ispunjavanju kriterija odabira korisnik dostavlja prilikom podnošenja zahtjeva za isplatu</a:t>
            </a:r>
          </a:p>
          <a:p>
            <a:pPr>
              <a:buNone/>
            </a:pPr>
            <a:endParaRPr lang="hr-HR" dirty="0"/>
          </a:p>
        </p:txBody>
      </p:sp>
    </p:spTree>
    <p:extLst>
      <p:ext uri="{BB962C8B-B14F-4D97-AF65-F5344CB8AC3E}">
        <p14:creationId xmlns:p14="http://schemas.microsoft.com/office/powerpoint/2010/main" val="3879490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BBBE554-3352-45AB-B187-6C8277E41455}" vid="{F33506A9-EC3D-4C18-9639-4B1E6FDA44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apprrr_ppt_YELLOW1</Template>
  <TotalTime>1071</TotalTime>
  <Words>1425</Words>
  <Application>Microsoft Office PowerPoint</Application>
  <PresentationFormat>Widescreen</PresentationFormat>
  <Paragraphs>140</Paragraphs>
  <Slides>27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Open Sans Light</vt:lpstr>
      <vt:lpstr>Times New Roman</vt:lpstr>
      <vt:lpstr>Office Theme</vt:lpstr>
      <vt:lpstr>PRIKUPLJANJE PONUDA -Uputa i Portal ponuda</vt:lpstr>
      <vt:lpstr>1.UPUTA ZA PRIKUPLJANJE PONUDA</vt:lpstr>
      <vt:lpstr>Upis u evidenciju korisnika</vt:lpstr>
      <vt:lpstr>Priprema tehničkih specifikacija</vt:lpstr>
      <vt:lpstr>Priprema tehničkih specifikacija</vt:lpstr>
      <vt:lpstr>Priprema tehničkih specifikacija</vt:lpstr>
      <vt:lpstr>Kriteriji odabira najpovoljnije ponude</vt:lpstr>
      <vt:lpstr>Kriteriji odabira najpovoljnije ponude</vt:lpstr>
      <vt:lpstr>Kriteriji odabira najpovoljnije ponude</vt:lpstr>
      <vt:lpstr>ODABIR PONUDITELJA / PONUDE</vt:lpstr>
      <vt:lpstr>NAČELA NABAVE</vt:lpstr>
      <vt:lpstr>NAJNIŽA CIJENA vs. ENP</vt:lpstr>
      <vt:lpstr>PRIKUPLJANJE PONUDA</vt:lpstr>
      <vt:lpstr>PRIKUPLJANJE PONUDA</vt:lpstr>
      <vt:lpstr>AGRONET - PRIJAVA</vt:lpstr>
      <vt:lpstr>PowerPoint Presentation</vt:lpstr>
      <vt:lpstr>PowerPoint Presentation</vt:lpstr>
      <vt:lpstr>PowerPoint Presentation</vt:lpstr>
      <vt:lpstr>PowerPoint Presentation</vt:lpstr>
      <vt:lpstr>DOKUMENTACIJA za NOJN i OJN koji provode nabavu ispod pragova</vt:lpstr>
      <vt:lpstr>SAŽETAK IZBORA PONUDA</vt:lpstr>
      <vt:lpstr>FINANCIJSKE KOREKCIJE</vt:lpstr>
      <vt:lpstr>FINANCIJSKE KOREKCIJE</vt:lpstr>
      <vt:lpstr>FINANCIJSKE KOREKCIJE – 100 %</vt:lpstr>
      <vt:lpstr>Primjeri financijskih korekcija</vt:lpstr>
      <vt:lpstr>Primjeri financijskih korekcija</vt:lpstr>
      <vt:lpstr>PowerPoint Presentation</vt:lpstr>
    </vt:vector>
  </TitlesOfParts>
  <Company>APPRRR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Željka Markiš</dc:creator>
  <cp:lastModifiedBy>Ivo Dolić</cp:lastModifiedBy>
  <cp:revision>73</cp:revision>
  <cp:lastPrinted>2019-04-12T10:58:57Z</cp:lastPrinted>
  <dcterms:created xsi:type="dcterms:W3CDTF">2019-03-19T13:01:04Z</dcterms:created>
  <dcterms:modified xsi:type="dcterms:W3CDTF">2019-10-25T09:53:19Z</dcterms:modified>
</cp:coreProperties>
</file>