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1" r:id="rId3"/>
    <p:sldId id="284" r:id="rId4"/>
    <p:sldId id="268" r:id="rId5"/>
    <p:sldId id="277" r:id="rId6"/>
    <p:sldId id="283" r:id="rId7"/>
    <p:sldId id="269" r:id="rId8"/>
    <p:sldId id="286" r:id="rId9"/>
    <p:sldId id="274" r:id="rId10"/>
    <p:sldId id="272" r:id="rId11"/>
    <p:sldId id="285" r:id="rId12"/>
    <p:sldId id="276" r:id="rId13"/>
    <p:sldId id="275" r:id="rId14"/>
    <p:sldId id="266" r:id="rId15"/>
  </p:sldIdLst>
  <p:sldSz cx="12192000" cy="6858000"/>
  <p:notesSz cx="6797675" cy="987266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3" autoAdjust="0"/>
    <p:restoredTop sz="94660"/>
  </p:normalViewPr>
  <p:slideViewPr>
    <p:cSldViewPr snapToGrid="0">
      <p:cViewPr varScale="1">
        <p:scale>
          <a:sx n="81" d="100"/>
          <a:sy n="81" d="100"/>
        </p:scale>
        <p:origin x="114"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E0BCF4B7-EFFA-4B10-B114-DC2C2B50DE72}" type="datetimeFigureOut">
              <a:rPr lang="hr-HR" smtClean="0"/>
              <a:t>17.10.2019.</a:t>
            </a:fld>
            <a:endParaRPr lang="hr-HR"/>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6AF55DCE-9A35-4995-AE45-1680EB7C4185}" type="slidenum">
              <a:rPr lang="hr-HR" smtClean="0"/>
              <a:t>‹#›</a:t>
            </a:fld>
            <a:endParaRPr lang="hr-HR"/>
          </a:p>
        </p:txBody>
      </p:sp>
    </p:spTree>
    <p:extLst>
      <p:ext uri="{BB962C8B-B14F-4D97-AF65-F5344CB8AC3E}">
        <p14:creationId xmlns:p14="http://schemas.microsoft.com/office/powerpoint/2010/main" val="2071257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skolskovoce@apprrr.hr"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AF55DCE-9A35-4995-AE45-1680EB7C4185}" type="slidenum">
              <a:rPr lang="hr-HR" smtClean="0"/>
              <a:t>2</a:t>
            </a:fld>
            <a:endParaRPr lang="hr-HR"/>
          </a:p>
        </p:txBody>
      </p:sp>
    </p:spTree>
    <p:extLst>
      <p:ext uri="{BB962C8B-B14F-4D97-AF65-F5344CB8AC3E}">
        <p14:creationId xmlns:p14="http://schemas.microsoft.com/office/powerpoint/2010/main" val="2924357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smtClean="0"/>
              <a:t>*molimo</a:t>
            </a:r>
            <a:r>
              <a:rPr lang="hr-HR" baseline="0" dirty="0" smtClean="0"/>
              <a:t> i u el. obliku na </a:t>
            </a:r>
            <a:r>
              <a:rPr lang="hr-HR" dirty="0" smtClean="0"/>
              <a:t>e-adresu: </a:t>
            </a:r>
            <a:r>
              <a:rPr lang="hr-HR" dirty="0" smtClean="0">
                <a:hlinkClick r:id="rId3"/>
              </a:rPr>
              <a:t>skolskovoce@apprrr.hr</a:t>
            </a:r>
            <a:endParaRPr lang="hr-HR"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r-HR" dirty="0" smtClean="0"/>
          </a:p>
        </p:txBody>
      </p:sp>
      <p:sp>
        <p:nvSpPr>
          <p:cNvPr id="4" name="Slide Number Placeholder 3"/>
          <p:cNvSpPr>
            <a:spLocks noGrp="1"/>
          </p:cNvSpPr>
          <p:nvPr>
            <p:ph type="sldNum" sz="quarter" idx="10"/>
          </p:nvPr>
        </p:nvSpPr>
        <p:spPr/>
        <p:txBody>
          <a:bodyPr/>
          <a:lstStyle/>
          <a:p>
            <a:fld id="{6AF55DCE-9A35-4995-AE45-1680EB7C4185}" type="slidenum">
              <a:rPr lang="hr-HR" smtClean="0"/>
              <a:t>4</a:t>
            </a:fld>
            <a:endParaRPr lang="hr-HR"/>
          </a:p>
        </p:txBody>
      </p:sp>
    </p:spTree>
    <p:extLst>
      <p:ext uri="{BB962C8B-B14F-4D97-AF65-F5344CB8AC3E}">
        <p14:creationId xmlns:p14="http://schemas.microsoft.com/office/powerpoint/2010/main" val="2677581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AF55DCE-9A35-4995-AE45-1680EB7C4185}" type="slidenum">
              <a:rPr lang="hr-HR" smtClean="0"/>
              <a:t>10</a:t>
            </a:fld>
            <a:endParaRPr lang="hr-HR"/>
          </a:p>
        </p:txBody>
      </p:sp>
    </p:spTree>
    <p:extLst>
      <p:ext uri="{BB962C8B-B14F-4D97-AF65-F5344CB8AC3E}">
        <p14:creationId xmlns:p14="http://schemas.microsoft.com/office/powerpoint/2010/main" val="4121166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64C43814-44B3-477A-AB51-0B30922713B5}" type="datetimeFigureOut">
              <a:rPr lang="hr-HR" smtClean="0"/>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884950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64C43814-44B3-477A-AB51-0B30922713B5}" type="datetimeFigureOut">
              <a:rPr lang="hr-HR" smtClean="0"/>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2192821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64C43814-44B3-477A-AB51-0B30922713B5}" type="datetimeFigureOut">
              <a:rPr lang="hr-HR" smtClean="0"/>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394361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64C43814-44B3-477A-AB51-0B30922713B5}" type="datetimeFigureOut">
              <a:rPr lang="hr-HR" smtClean="0"/>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294878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C43814-44B3-477A-AB51-0B30922713B5}" type="datetimeFigureOut">
              <a:rPr lang="hr-HR" smtClean="0"/>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2247802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64C43814-44B3-477A-AB51-0B30922713B5}" type="datetimeFigureOut">
              <a:rPr lang="hr-HR" smtClean="0"/>
              <a:t>17.10.2019.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639743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64C43814-44B3-477A-AB51-0B30922713B5}" type="datetimeFigureOut">
              <a:rPr lang="hr-HR" smtClean="0"/>
              <a:t>17.10.2019.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333655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64C43814-44B3-477A-AB51-0B30922713B5}" type="datetimeFigureOut">
              <a:rPr lang="hr-HR" smtClean="0"/>
              <a:t>17.10.2019.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210928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43814-44B3-477A-AB51-0B30922713B5}" type="datetimeFigureOut">
              <a:rPr lang="hr-HR" smtClean="0"/>
              <a:t>17.10.2019.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32562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C43814-44B3-477A-AB51-0B30922713B5}" type="datetimeFigureOut">
              <a:rPr lang="hr-HR" smtClean="0"/>
              <a:t>17.10.2019.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1154202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C43814-44B3-477A-AB51-0B30922713B5}" type="datetimeFigureOut">
              <a:rPr lang="hr-HR" smtClean="0"/>
              <a:t>17.10.2019.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F517877-04E2-49E9-BCF4-107B6DAA5604}" type="slidenum">
              <a:rPr lang="hr-HR" smtClean="0"/>
              <a:t>‹#›</a:t>
            </a:fld>
            <a:endParaRPr lang="hr-HR"/>
          </a:p>
        </p:txBody>
      </p:sp>
    </p:spTree>
    <p:extLst>
      <p:ext uri="{BB962C8B-B14F-4D97-AF65-F5344CB8AC3E}">
        <p14:creationId xmlns:p14="http://schemas.microsoft.com/office/powerpoint/2010/main" val="233847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43814-44B3-477A-AB51-0B30922713B5}" type="datetimeFigureOut">
              <a:rPr lang="hr-HR" smtClean="0"/>
              <a:t>17.10.2019.</a:t>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17877-04E2-49E9-BCF4-107B6DAA5604}" type="slidenum">
              <a:rPr lang="hr-HR" smtClean="0"/>
              <a:t>‹#›</a:t>
            </a:fld>
            <a:endParaRPr lang="hr-HR"/>
          </a:p>
        </p:txBody>
      </p:sp>
    </p:spTree>
    <p:extLst>
      <p:ext uri="{BB962C8B-B14F-4D97-AF65-F5344CB8AC3E}">
        <p14:creationId xmlns:p14="http://schemas.microsoft.com/office/powerpoint/2010/main" val="1028315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pprrr.hr/skolska-shem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skolskovoce@apprrr.h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pprrr.hr/skolska-shema/" TargetMode="External"/><Relationship Id="rId2" Type="http://schemas.openxmlformats.org/officeDocument/2006/relationships/hyperlink" Target="mailto:skolskovoce@apprrr.h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64380"/>
          </a:xfrm>
        </p:spPr>
        <p:txBody>
          <a:bodyPr>
            <a:normAutofit fontScale="90000"/>
          </a:bodyPr>
          <a:lstStyle/>
          <a:p>
            <a:r>
              <a:rPr lang="hr-HR" b="1" dirty="0" smtClean="0"/>
              <a:t>ŠKOLSKA SHEMA 2019/2020</a:t>
            </a:r>
            <a:br>
              <a:rPr lang="hr-HR" b="1" dirty="0" smtClean="0"/>
            </a:br>
            <a:r>
              <a:rPr lang="hr-HR" b="1" dirty="0" smtClean="0"/>
              <a:t>RASPODJELA</a:t>
            </a:r>
            <a:endParaRPr lang="hr-HR" dirty="0"/>
          </a:p>
        </p:txBody>
      </p:sp>
      <p:sp>
        <p:nvSpPr>
          <p:cNvPr id="4" name="Subtitle 2"/>
          <p:cNvSpPr>
            <a:spLocks noGrp="1"/>
          </p:cNvSpPr>
          <p:nvPr>
            <p:ph type="subTitle" idx="1"/>
          </p:nvPr>
        </p:nvSpPr>
        <p:spPr>
          <a:xfrm>
            <a:off x="1524000" y="3009757"/>
            <a:ext cx="9144000" cy="1156998"/>
          </a:xfrm>
        </p:spPr>
        <p:txBody>
          <a:bodyPr>
            <a:normAutofit/>
          </a:bodyPr>
          <a:lstStyle/>
          <a:p>
            <a:r>
              <a:rPr lang="hr-HR" sz="3200" dirty="0" smtClean="0"/>
              <a:t>Zagreb</a:t>
            </a:r>
          </a:p>
          <a:p>
            <a:r>
              <a:rPr lang="hr-HR" sz="3200" dirty="0" smtClean="0"/>
              <a:t>Listopad 2019.</a:t>
            </a:r>
            <a:endParaRPr lang="hr-HR" sz="3200" dirty="0"/>
          </a:p>
        </p:txBody>
      </p:sp>
    </p:spTree>
    <p:extLst>
      <p:ext uri="{BB962C8B-B14F-4D97-AF65-F5344CB8AC3E}">
        <p14:creationId xmlns:p14="http://schemas.microsoft.com/office/powerpoint/2010/main" val="2819067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ZAHTJEV ZA POTPORU</a:t>
            </a:r>
            <a:endParaRPr lang="hr-HR" dirty="0"/>
          </a:p>
        </p:txBody>
      </p:sp>
      <p:sp>
        <p:nvSpPr>
          <p:cNvPr id="3" name="Content Placeholder 2"/>
          <p:cNvSpPr>
            <a:spLocks noGrp="1"/>
          </p:cNvSpPr>
          <p:nvPr>
            <p:ph idx="1"/>
          </p:nvPr>
        </p:nvSpPr>
        <p:spPr>
          <a:xfrm>
            <a:off x="838200" y="1259567"/>
            <a:ext cx="10515600" cy="4803775"/>
          </a:xfrm>
        </p:spPr>
        <p:txBody>
          <a:bodyPr>
            <a:noAutofit/>
          </a:bodyPr>
          <a:lstStyle/>
          <a:p>
            <a:r>
              <a:rPr lang="hr-HR" sz="1400" u="sng" dirty="0" smtClean="0"/>
              <a:t>Obrasci </a:t>
            </a:r>
            <a:r>
              <a:rPr lang="hr-HR" sz="1400" dirty="0" smtClean="0"/>
              <a:t>- na </a:t>
            </a:r>
            <a:r>
              <a:rPr lang="hr-HR" sz="1400" dirty="0"/>
              <a:t>mrežnoj stranici </a:t>
            </a:r>
            <a:r>
              <a:rPr lang="hr-HR" sz="1400" u="sng" dirty="0">
                <a:hlinkClick r:id="rId3"/>
              </a:rPr>
              <a:t>https://www.apprrr.hr/skolska-shema/ </a:t>
            </a:r>
            <a:endParaRPr lang="hr-HR" sz="1400" u="sng" dirty="0" smtClean="0"/>
          </a:p>
          <a:p>
            <a:r>
              <a:rPr lang="hr-HR" sz="1400" u="sng" dirty="0" smtClean="0"/>
              <a:t>Obračunsko razdoblje</a:t>
            </a:r>
          </a:p>
          <a:p>
            <a:pPr>
              <a:buFontTx/>
              <a:buChar char="-"/>
            </a:pPr>
            <a:r>
              <a:rPr lang="hr-HR" sz="1400" dirty="0" smtClean="0"/>
              <a:t>razdoblje od mjesec dana koje započinje svakog prvog, a traje do posljednjeg dana u mjesecu. </a:t>
            </a:r>
          </a:p>
          <a:p>
            <a:pPr>
              <a:buFontTx/>
              <a:buChar char="-"/>
            </a:pPr>
            <a:r>
              <a:rPr lang="hr-HR" sz="1400" dirty="0" smtClean="0"/>
              <a:t>iznimno za mjesece listopad i lipanj, obračunsko razdoblje traje od 15. do 31. listopada odnosno od 01. lipnja do posljednjeg dana nastavne godine</a:t>
            </a:r>
            <a:endParaRPr lang="hr-HR" sz="1400" dirty="0"/>
          </a:p>
          <a:p>
            <a:r>
              <a:rPr lang="hr-HR" sz="1400" u="sng" dirty="0" smtClean="0"/>
              <a:t>Rokovi</a:t>
            </a:r>
          </a:p>
          <a:p>
            <a:pPr marL="0" indent="0">
              <a:buNone/>
            </a:pPr>
            <a:r>
              <a:rPr lang="hr-HR" sz="1400" dirty="0" smtClean="0"/>
              <a:t>- nakon svakog obračunskog razdoblja – najranije prvog </a:t>
            </a:r>
            <a:r>
              <a:rPr lang="hr-HR" sz="1400" dirty="0"/>
              <a:t>dana nakon isteka obračunskog razdoblja za koje se podnosi </a:t>
            </a:r>
            <a:r>
              <a:rPr lang="hr-HR" sz="1400" dirty="0" smtClean="0"/>
              <a:t>Zahtjev </a:t>
            </a:r>
            <a:r>
              <a:rPr lang="hr-HR" sz="1400" dirty="0"/>
              <a:t>za </a:t>
            </a:r>
            <a:r>
              <a:rPr lang="hr-HR" sz="1400" dirty="0" smtClean="0"/>
              <a:t>potporu, a najkasnije </a:t>
            </a:r>
            <a:r>
              <a:rPr lang="hr-HR" sz="1400" dirty="0"/>
              <a:t>posljednjeg dana trećeg mjeseca nakon isteka razdoblja na koje se </a:t>
            </a:r>
            <a:r>
              <a:rPr lang="hr-HR" sz="1400" dirty="0" smtClean="0"/>
              <a:t>odnose (osim </a:t>
            </a:r>
            <a:r>
              <a:rPr lang="hr-HR" sz="1400" dirty="0"/>
              <a:t>u slučajevima više </a:t>
            </a:r>
            <a:r>
              <a:rPr lang="hr-HR" sz="1400" dirty="0" smtClean="0"/>
              <a:t>sile)</a:t>
            </a:r>
          </a:p>
          <a:p>
            <a:pPr marL="0" indent="0">
              <a:buNone/>
            </a:pPr>
            <a:r>
              <a:rPr lang="hr-HR" sz="1400" dirty="0" smtClean="0"/>
              <a:t>- ako </a:t>
            </a:r>
            <a:r>
              <a:rPr lang="hr-HR" sz="1400" dirty="0"/>
              <a:t>se rok </a:t>
            </a:r>
            <a:r>
              <a:rPr lang="hr-HR" sz="1400" dirty="0" smtClean="0"/>
              <a:t>prekorači </a:t>
            </a:r>
            <a:r>
              <a:rPr lang="hr-HR" sz="1400" dirty="0"/>
              <a:t>potpora će se isplatiti, ali će se smanjiti u skladu s člankom 4. Provedbene uredbe Komisije (EU) </a:t>
            </a:r>
            <a:r>
              <a:rPr lang="hr-HR" sz="1400" dirty="0" smtClean="0"/>
              <a:t>2017/39 (1-30 dana -5%, 31-60 dana -10%, 61 i više -1%  za svaki dodatni dan)</a:t>
            </a:r>
          </a:p>
          <a:p>
            <a:r>
              <a:rPr lang="hr-HR" sz="1400" u="sng" dirty="0" smtClean="0"/>
              <a:t>Način slanja</a:t>
            </a:r>
            <a:endParaRPr lang="hr-HR" sz="1400" u="sng" dirty="0"/>
          </a:p>
          <a:p>
            <a:pPr marL="0" indent="0">
              <a:buNone/>
            </a:pPr>
            <a:r>
              <a:rPr lang="hr-HR" sz="1400" dirty="0"/>
              <a:t>- u papirnatom obliku preporučenom pošiljkom s povratnicom poštanskim putem na adresu </a:t>
            </a:r>
            <a:r>
              <a:rPr lang="hr-HR" sz="1400" dirty="0" smtClean="0"/>
              <a:t>ili </a:t>
            </a:r>
            <a:r>
              <a:rPr lang="hr-HR" sz="1400" dirty="0"/>
              <a:t>osobno u pisarnicu APPRRR</a:t>
            </a:r>
          </a:p>
          <a:p>
            <a:pPr>
              <a:buFontTx/>
              <a:buChar char="-"/>
            </a:pPr>
            <a:r>
              <a:rPr lang="hr-HR" sz="1400" dirty="0"/>
              <a:t>dodatno tablični prikaz evidencije isporuka po svakoj školi na e-adresu: </a:t>
            </a:r>
            <a:r>
              <a:rPr lang="hr-HR" sz="1400" dirty="0" smtClean="0">
                <a:hlinkClick r:id="rId4"/>
              </a:rPr>
              <a:t>skolskovoce@apprrr.hr</a:t>
            </a:r>
            <a:endParaRPr lang="hr-HR" sz="1400" dirty="0"/>
          </a:p>
          <a:p>
            <a:r>
              <a:rPr lang="hr-HR" sz="1400" u="sng" dirty="0" smtClean="0"/>
              <a:t>Napomena</a:t>
            </a:r>
            <a:r>
              <a:rPr lang="hr-HR" sz="1400" dirty="0" smtClean="0"/>
              <a:t>  - neispravno </a:t>
            </a:r>
            <a:r>
              <a:rPr lang="hr-HR" sz="1400" dirty="0"/>
              <a:t>popunjeni ili nepotpuni neće se obrađivati, a APPRRR će obavijestiti Osnivača o potrebi </a:t>
            </a:r>
            <a:r>
              <a:rPr lang="hr-HR" sz="1400" dirty="0" smtClean="0"/>
              <a:t>njegove izmjene </a:t>
            </a:r>
            <a:r>
              <a:rPr lang="hr-HR" sz="1400" dirty="0"/>
              <a:t>ili </a:t>
            </a:r>
            <a:r>
              <a:rPr lang="hr-HR" sz="1400" dirty="0" smtClean="0"/>
              <a:t>dopune. Rok za dostavu izmjene ili dopune je 10 dana od dana zaprimanja Obavijesti o nepotpunosti</a:t>
            </a:r>
            <a:endParaRPr lang="hr-HR" sz="1400" dirty="0"/>
          </a:p>
        </p:txBody>
      </p:sp>
    </p:spTree>
    <p:extLst>
      <p:ext uri="{BB962C8B-B14F-4D97-AF65-F5344CB8AC3E}">
        <p14:creationId xmlns:p14="http://schemas.microsoft.com/office/powerpoint/2010/main" val="1264754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6"/>
            <a:ext cx="10515600" cy="972318"/>
          </a:xfrm>
        </p:spPr>
        <p:txBody>
          <a:bodyPr/>
          <a:lstStyle/>
          <a:p>
            <a:r>
              <a:rPr lang="hr-HR" dirty="0"/>
              <a:t>ZAHTJEV ZA POTPORU</a:t>
            </a:r>
          </a:p>
        </p:txBody>
      </p:sp>
      <p:sp>
        <p:nvSpPr>
          <p:cNvPr id="3" name="Content Placeholder 2"/>
          <p:cNvSpPr>
            <a:spLocks noGrp="1"/>
          </p:cNvSpPr>
          <p:nvPr>
            <p:ph idx="1"/>
          </p:nvPr>
        </p:nvSpPr>
        <p:spPr>
          <a:xfrm>
            <a:off x="838200" y="1043528"/>
            <a:ext cx="10515600" cy="4660586"/>
          </a:xfrm>
        </p:spPr>
        <p:txBody>
          <a:bodyPr>
            <a:noAutofit/>
          </a:bodyPr>
          <a:lstStyle/>
          <a:p>
            <a:r>
              <a:rPr lang="hr-HR" sz="1600" u="sng" dirty="0" smtClean="0"/>
              <a:t>Dokumentacija</a:t>
            </a:r>
            <a:endParaRPr lang="hr-HR" sz="1600" u="sng" dirty="0"/>
          </a:p>
          <a:p>
            <a:pPr marL="0" indent="0">
              <a:buNone/>
            </a:pPr>
            <a:r>
              <a:rPr lang="hr-HR" sz="1600" dirty="0"/>
              <a:t>a) tablične evidencije u skladu s obrascem koji se nalazi na mrežnoj stranici APPRRR s podacima o:</a:t>
            </a:r>
          </a:p>
          <a:p>
            <a:pPr marL="0" indent="0">
              <a:buNone/>
            </a:pPr>
            <a:r>
              <a:rPr lang="hr-HR" sz="1600" dirty="0"/>
              <a:t>- datumu, vrsti, količini i cijeni (s PDV-om) kupljenog voća i povrća i/ili mlijeka i mliječnih proizvoda, nazivu i adresi dobavljača koji isporučuje voće i povrće i/ili mlijeko i mliječne proizvode po svakoj školi u okviru Školske sheme</a:t>
            </a:r>
          </a:p>
          <a:p>
            <a:pPr marL="0" indent="0">
              <a:buNone/>
            </a:pPr>
            <a:r>
              <a:rPr lang="hr-HR" sz="1600" dirty="0"/>
              <a:t>- broju učenika po svakoj školi koji sudjeluju u Školskoj shemi</a:t>
            </a:r>
          </a:p>
          <a:p>
            <a:pPr marL="0" indent="0">
              <a:buNone/>
            </a:pPr>
            <a:r>
              <a:rPr lang="hr-HR" sz="1600" dirty="0"/>
              <a:t>b) </a:t>
            </a:r>
            <a:r>
              <a:rPr lang="hr-HR" sz="1600" dirty="0" smtClean="0"/>
              <a:t>dokazi </a:t>
            </a:r>
            <a:r>
              <a:rPr lang="hr-HR" sz="1600" dirty="0"/>
              <a:t>o isporuci voća i povrća i/ili mlijeka i mliječnih proizvoda </a:t>
            </a:r>
            <a:r>
              <a:rPr lang="hr-HR" sz="1600" dirty="0" smtClean="0"/>
              <a:t>u </a:t>
            </a:r>
            <a:r>
              <a:rPr lang="hr-HR" sz="1600" dirty="0"/>
              <a:t>kojima je izražena cijena isporučenih proizvoda</a:t>
            </a:r>
          </a:p>
          <a:p>
            <a:pPr marL="0" indent="0">
              <a:buNone/>
            </a:pPr>
            <a:r>
              <a:rPr lang="hr-HR" sz="1600" dirty="0" smtClean="0"/>
              <a:t>- izvornik </a:t>
            </a:r>
            <a:r>
              <a:rPr lang="hr-HR" sz="1600" dirty="0"/>
              <a:t>ili preslika otpremnice za kupljeno voće i povrće i/ili mlijeko i </a:t>
            </a:r>
            <a:r>
              <a:rPr lang="hr-HR" sz="1600" dirty="0" smtClean="0"/>
              <a:t>mliječne proizvode </a:t>
            </a:r>
            <a:r>
              <a:rPr lang="hr-HR" sz="1600" dirty="0"/>
              <a:t>potpisane od škole i dobavljača u </a:t>
            </a:r>
            <a:r>
              <a:rPr lang="hr-HR" sz="1600" dirty="0" smtClean="0"/>
              <a:t>kojima </a:t>
            </a:r>
            <a:r>
              <a:rPr lang="hr-HR" sz="1600" dirty="0"/>
              <a:t>je izražena vrsta i količina </a:t>
            </a:r>
            <a:r>
              <a:rPr lang="hr-HR" sz="1600" dirty="0" smtClean="0"/>
              <a:t>isporučenog </a:t>
            </a:r>
            <a:r>
              <a:rPr lang="hr-HR" sz="1600" dirty="0"/>
              <a:t>voća i povrća i/ili mlijeka i mliječnih proizvoda, naziv i adresa dobavljača, broj djece u školi i datum </a:t>
            </a:r>
            <a:r>
              <a:rPr lang="hr-HR" sz="1600" dirty="0" smtClean="0"/>
              <a:t>isporuke</a:t>
            </a:r>
            <a:endParaRPr lang="hr-HR" sz="1600" dirty="0"/>
          </a:p>
          <a:p>
            <a:pPr marL="0" indent="0">
              <a:buNone/>
            </a:pPr>
            <a:r>
              <a:rPr lang="hr-HR" sz="1600" dirty="0" smtClean="0"/>
              <a:t>- izvornik </a:t>
            </a:r>
            <a:r>
              <a:rPr lang="hr-HR" sz="1600" dirty="0"/>
              <a:t>ili preslika računa potpisanog od dobavljača i škole u kojemu je izražena vrsta i količina isporučenog voća i povrća i/ili mlijeka i mliječnih proizvoda, broj djece u školi ili broj obroka po datumu/ima zaprimanja i cijena kupljenog voća ili povrća/mlijeka i mliječnih proizvoda. Računi dobavljača bez potpisa prihvatljivi su isključivo ako su izdani i poslani u elektroničkom obliku i ako su ovjereni potpisom škole i/ili osnivača školske </a:t>
            </a:r>
            <a:r>
              <a:rPr lang="hr-HR" sz="1600" dirty="0" smtClean="0"/>
              <a:t>ustanove</a:t>
            </a:r>
          </a:p>
          <a:p>
            <a:pPr>
              <a:buFontTx/>
              <a:buChar char="-"/>
            </a:pPr>
            <a:r>
              <a:rPr lang="hr-HR" sz="1600" dirty="0" smtClean="0"/>
              <a:t>dokazi o plaćenim računima (bankovni izvodi)</a:t>
            </a:r>
            <a:endParaRPr lang="hr-HR" sz="1600" dirty="0"/>
          </a:p>
          <a:p>
            <a:pPr marL="0" indent="0">
              <a:buNone/>
            </a:pPr>
            <a:r>
              <a:rPr lang="hr-HR" sz="1600" dirty="0"/>
              <a:t> </a:t>
            </a:r>
            <a:r>
              <a:rPr lang="hr-HR" sz="1600" dirty="0" smtClean="0"/>
              <a:t>c</a:t>
            </a:r>
            <a:r>
              <a:rPr lang="hr-HR" sz="1600" dirty="0"/>
              <a:t>) </a:t>
            </a:r>
            <a:r>
              <a:rPr lang="hr-HR" sz="1600" dirty="0" smtClean="0"/>
              <a:t>izjava o dvostrukom financiranju </a:t>
            </a:r>
            <a:r>
              <a:rPr lang="hr-HR" sz="1600" dirty="0"/>
              <a:t>iz proračuna Europske unije ili proračuna nacionalnih, regionalnih ili lokalnih tijela javne vlasti Republike Hrvatske za provedbu Školske sheme</a:t>
            </a:r>
          </a:p>
        </p:txBody>
      </p:sp>
    </p:spTree>
    <p:extLst>
      <p:ext uri="{BB962C8B-B14F-4D97-AF65-F5344CB8AC3E}">
        <p14:creationId xmlns:p14="http://schemas.microsoft.com/office/powerpoint/2010/main" val="3419945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KONTROLA NA TERENU</a:t>
            </a:r>
            <a:endParaRPr lang="hr-HR" dirty="0"/>
          </a:p>
        </p:txBody>
      </p:sp>
      <p:sp>
        <p:nvSpPr>
          <p:cNvPr id="3" name="Content Placeholder 2"/>
          <p:cNvSpPr>
            <a:spLocks noGrp="1"/>
          </p:cNvSpPr>
          <p:nvPr>
            <p:ph idx="1"/>
          </p:nvPr>
        </p:nvSpPr>
        <p:spPr>
          <a:xfrm>
            <a:off x="762000" y="1444625"/>
            <a:ext cx="10515600" cy="4351338"/>
          </a:xfrm>
        </p:spPr>
        <p:txBody>
          <a:bodyPr/>
          <a:lstStyle/>
          <a:p>
            <a:r>
              <a:rPr lang="hr-HR" u="sng" dirty="0" smtClean="0"/>
              <a:t>Razdoblje provedbe</a:t>
            </a:r>
          </a:p>
          <a:p>
            <a:pPr>
              <a:buFontTx/>
              <a:buChar char="-"/>
            </a:pPr>
            <a:r>
              <a:rPr lang="hr-HR" dirty="0"/>
              <a:t>t</a:t>
            </a:r>
            <a:r>
              <a:rPr lang="hr-HR" dirty="0" smtClean="0"/>
              <a:t>ijekom školske godine i/ili tijekom 8 mjeseci nakon završetka školske godine</a:t>
            </a:r>
          </a:p>
          <a:p>
            <a:r>
              <a:rPr lang="hr-HR" u="sng" dirty="0" smtClean="0"/>
              <a:t>Obim</a:t>
            </a:r>
          </a:p>
          <a:p>
            <a:pPr marL="0" indent="0">
              <a:buNone/>
            </a:pPr>
            <a:r>
              <a:rPr lang="hr-HR" dirty="0" smtClean="0"/>
              <a:t>- najmanje 5% Osnivača (najmanje 5) + najmanje 1% škola po Osnivaču (ili 2 škole - ovisno koji je broj veći)</a:t>
            </a:r>
          </a:p>
          <a:p>
            <a:r>
              <a:rPr lang="hr-HR" u="sng" dirty="0" smtClean="0"/>
              <a:t>Predmet</a:t>
            </a:r>
            <a:endParaRPr lang="hr-HR" u="sng" dirty="0"/>
          </a:p>
          <a:p>
            <a:pPr>
              <a:buFontTx/>
              <a:buChar char="-"/>
            </a:pPr>
            <a:r>
              <a:rPr lang="hr-HR" dirty="0"/>
              <a:t>sve evidencije, ulazni i </a:t>
            </a:r>
            <a:r>
              <a:rPr lang="hr-HR" dirty="0" smtClean="0"/>
              <a:t>izlazni </a:t>
            </a:r>
            <a:r>
              <a:rPr lang="hr-HR" dirty="0"/>
              <a:t>računi, otpremnice, </a:t>
            </a:r>
            <a:r>
              <a:rPr lang="hr-HR" dirty="0" smtClean="0"/>
              <a:t>dokazi plaćanja i ostala prateća dokumentacija</a:t>
            </a:r>
            <a:endParaRPr lang="hr-HR" dirty="0"/>
          </a:p>
          <a:p>
            <a:pPr>
              <a:buFontTx/>
              <a:buChar char="-"/>
            </a:pPr>
            <a:endParaRPr lang="hr-HR" dirty="0" smtClean="0"/>
          </a:p>
        </p:txBody>
      </p:sp>
    </p:spTree>
    <p:extLst>
      <p:ext uri="{BB962C8B-B14F-4D97-AF65-F5344CB8AC3E}">
        <p14:creationId xmlns:p14="http://schemas.microsoft.com/office/powerpoint/2010/main" val="2570404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POVRAT </a:t>
            </a:r>
            <a:endParaRPr lang="hr-HR" dirty="0"/>
          </a:p>
        </p:txBody>
      </p:sp>
      <p:sp>
        <p:nvSpPr>
          <p:cNvPr id="3" name="Content Placeholder 2"/>
          <p:cNvSpPr>
            <a:spLocks noGrp="1"/>
          </p:cNvSpPr>
          <p:nvPr>
            <p:ph idx="1"/>
          </p:nvPr>
        </p:nvSpPr>
        <p:spPr>
          <a:xfrm>
            <a:off x="838200" y="1455511"/>
            <a:ext cx="10515600" cy="4351338"/>
          </a:xfrm>
        </p:spPr>
        <p:txBody>
          <a:bodyPr>
            <a:normAutofit fontScale="77500" lnSpcReduction="20000"/>
          </a:bodyPr>
          <a:lstStyle/>
          <a:p>
            <a:r>
              <a:rPr lang="hr-HR" dirty="0" smtClean="0"/>
              <a:t>u </a:t>
            </a:r>
            <a:r>
              <a:rPr lang="hr-HR" dirty="0"/>
              <a:t>slučaju neopravdano primljene potpore primjenjuje se članak 7. Provedbene Uredbe (EU) br. 809/2014 </a:t>
            </a:r>
          </a:p>
          <a:p>
            <a:r>
              <a:rPr lang="hr-HR" dirty="0" smtClean="0"/>
              <a:t>u roku od 30 dana od dana zaprimanja Odluke o povratu neopravdano primljene potpore vratiti će Agenciji za plaćanja primljeni iznos</a:t>
            </a:r>
          </a:p>
          <a:p>
            <a:r>
              <a:rPr lang="hr-HR" dirty="0" smtClean="0"/>
              <a:t>ako povrat nije izvršen u roku 30 dana, na iznos primljene potpore obračunat će se zakonska zatezna kamata za razdoblje koje je proteklo od krajnjeg roka plaćanja navedenog u Odluci o povratu neopravdano primljene potpore i datuma povrata</a:t>
            </a:r>
          </a:p>
          <a:p>
            <a:r>
              <a:rPr lang="hr-HR" dirty="0" smtClean="0"/>
              <a:t>povrat </a:t>
            </a:r>
            <a:r>
              <a:rPr lang="hr-HR" dirty="0"/>
              <a:t>isplaćenog iznosa potpore uvećanog za kamate ne primjenjuje se ako je potpora isplaćena greškom Agencije za plaćanje i ako podnositelj zahtjeva za potporu nije otkrio grešku u isplaćenoj potpori. U tom slučaju podnositelj zahtjeva za potporu mora vratiti Agenciji za plaćanja samo isplaćeni iznos </a:t>
            </a:r>
            <a:r>
              <a:rPr lang="hr-HR" dirty="0" smtClean="0"/>
              <a:t>potpore</a:t>
            </a:r>
            <a:r>
              <a:rPr lang="hr-HR" dirty="0"/>
              <a:t>.</a:t>
            </a:r>
          </a:p>
          <a:p>
            <a:r>
              <a:rPr lang="hr-HR" dirty="0"/>
              <a:t>u slučaju nepoštivanja obaveza utvrđenih u okviru Školske sheme Osnivač  uz povrat neopravdano primljene potpore plaća administrativnu kaznu u iznosu razlike između iznosa koji je prvotno tražio i iznosa na koji je imao </a:t>
            </a:r>
            <a:r>
              <a:rPr lang="hr-HR" dirty="0" smtClean="0"/>
              <a:t>pravo</a:t>
            </a:r>
            <a:endParaRPr lang="hr-HR" dirty="0"/>
          </a:p>
          <a:p>
            <a:endParaRPr lang="hr-HR" dirty="0"/>
          </a:p>
        </p:txBody>
      </p:sp>
    </p:spTree>
    <p:extLst>
      <p:ext uri="{BB962C8B-B14F-4D97-AF65-F5344CB8AC3E}">
        <p14:creationId xmlns:p14="http://schemas.microsoft.com/office/powerpoint/2010/main" val="4155319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a:t>HVALA NA </a:t>
            </a:r>
            <a:r>
              <a:rPr lang="hr-HR" dirty="0" smtClean="0"/>
              <a:t>PAŽNJI</a:t>
            </a:r>
            <a:endParaRPr lang="hr-HR" dirty="0"/>
          </a:p>
        </p:txBody>
      </p:sp>
      <p:sp>
        <p:nvSpPr>
          <p:cNvPr id="3" name="Content Placeholder 2"/>
          <p:cNvSpPr>
            <a:spLocks noGrp="1"/>
          </p:cNvSpPr>
          <p:nvPr>
            <p:ph idx="1"/>
          </p:nvPr>
        </p:nvSpPr>
        <p:spPr>
          <a:xfrm>
            <a:off x="838200" y="1825625"/>
            <a:ext cx="10515600" cy="3390611"/>
          </a:xfrm>
        </p:spPr>
        <p:txBody>
          <a:bodyPr>
            <a:normAutofit/>
          </a:bodyPr>
          <a:lstStyle/>
          <a:p>
            <a:pPr marL="0" indent="0" algn="ctr">
              <a:buNone/>
            </a:pPr>
            <a:r>
              <a:rPr lang="hr-HR" sz="3200" dirty="0" smtClean="0"/>
              <a:t>Sektor </a:t>
            </a:r>
            <a:r>
              <a:rPr lang="hr-HR" sz="3200" dirty="0"/>
              <a:t>za provedbu mjera zajedničke organizacije tržišta</a:t>
            </a:r>
            <a:br>
              <a:rPr lang="hr-HR" sz="3200" dirty="0"/>
            </a:br>
            <a:r>
              <a:rPr lang="hr-HR" sz="3200" dirty="0"/>
              <a:t>Služba za školsku shemu i </a:t>
            </a:r>
            <a:r>
              <a:rPr lang="hr-HR" sz="3200" dirty="0" smtClean="0"/>
              <a:t>šećer</a:t>
            </a:r>
          </a:p>
          <a:p>
            <a:pPr marL="0" indent="0" algn="ctr">
              <a:buNone/>
            </a:pPr>
            <a:endParaRPr lang="hr-HR" sz="3200" dirty="0" smtClean="0"/>
          </a:p>
          <a:p>
            <a:pPr marL="0" indent="0" algn="ctr">
              <a:buNone/>
            </a:pPr>
            <a:r>
              <a:rPr lang="hr-HR" sz="3200" dirty="0" smtClean="0"/>
              <a:t>Telefoni: 01/6002 </a:t>
            </a:r>
            <a:r>
              <a:rPr lang="hr-HR" sz="3200" dirty="0"/>
              <a:t>810, 6002 811, 6002 </a:t>
            </a:r>
            <a:r>
              <a:rPr lang="hr-HR" sz="3200" dirty="0" smtClean="0"/>
              <a:t>924</a:t>
            </a:r>
          </a:p>
          <a:p>
            <a:pPr marL="0" indent="0" algn="ctr">
              <a:buNone/>
            </a:pPr>
            <a:r>
              <a:rPr lang="hr-HR" sz="3200" dirty="0" smtClean="0"/>
              <a:t>E-mail: </a:t>
            </a:r>
            <a:r>
              <a:rPr lang="hr-HR" sz="3200" dirty="0" smtClean="0">
                <a:hlinkClick r:id="rId2"/>
              </a:rPr>
              <a:t>skolskovoce@apprrr.hr</a:t>
            </a:r>
            <a:endParaRPr lang="hr-HR" sz="3200" dirty="0" smtClean="0"/>
          </a:p>
          <a:p>
            <a:pPr marL="0" indent="0" algn="ctr">
              <a:buNone/>
            </a:pPr>
            <a:r>
              <a:rPr lang="hr-HR" sz="3200" dirty="0" smtClean="0"/>
              <a:t>Web: </a:t>
            </a:r>
            <a:r>
              <a:rPr lang="hr-HR" sz="3200" u="sng" dirty="0">
                <a:hlinkClick r:id="rId3"/>
              </a:rPr>
              <a:t>https://www.apprrr.hr/skolska-shema/</a:t>
            </a:r>
            <a:endParaRPr lang="hr-HR" sz="3200" dirty="0"/>
          </a:p>
          <a:p>
            <a:pPr marL="0" indent="0" algn="ctr">
              <a:buNone/>
            </a:pPr>
            <a:endParaRPr lang="hr-HR" sz="4800" dirty="0"/>
          </a:p>
        </p:txBody>
      </p:sp>
    </p:spTree>
    <p:extLst>
      <p:ext uri="{BB962C8B-B14F-4D97-AF65-F5344CB8AC3E}">
        <p14:creationId xmlns:p14="http://schemas.microsoft.com/office/powerpoint/2010/main" val="4250028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2468"/>
            <a:ext cx="10515600" cy="1325563"/>
          </a:xfrm>
        </p:spPr>
        <p:txBody>
          <a:bodyPr/>
          <a:lstStyle/>
          <a:p>
            <a:r>
              <a:rPr lang="hr-HR" dirty="0" smtClean="0"/>
              <a:t>JAVNI POZIV - DOBAVLJAČI</a:t>
            </a:r>
            <a:endParaRPr lang="hr-HR" dirty="0"/>
          </a:p>
        </p:txBody>
      </p:sp>
      <p:sp>
        <p:nvSpPr>
          <p:cNvPr id="3" name="Content Placeholder 2"/>
          <p:cNvSpPr>
            <a:spLocks noGrp="1"/>
          </p:cNvSpPr>
          <p:nvPr>
            <p:ph idx="1"/>
          </p:nvPr>
        </p:nvSpPr>
        <p:spPr>
          <a:xfrm>
            <a:off x="838200" y="1368425"/>
            <a:ext cx="10591800" cy="4351338"/>
          </a:xfrm>
        </p:spPr>
        <p:txBody>
          <a:bodyPr>
            <a:normAutofit/>
          </a:bodyPr>
          <a:lstStyle/>
          <a:p>
            <a:endParaRPr lang="hr-HR" dirty="0" smtClean="0"/>
          </a:p>
          <a:p>
            <a:r>
              <a:rPr lang="hr-HR" dirty="0" smtClean="0"/>
              <a:t>otvoren od 23.08.2019. do kraja školske godine</a:t>
            </a:r>
          </a:p>
          <a:p>
            <a:r>
              <a:rPr lang="hr-HR" dirty="0"/>
              <a:t>p</a:t>
            </a:r>
            <a:r>
              <a:rPr lang="hr-HR" dirty="0" smtClean="0"/>
              <a:t>rihvatljivi proizvodi sukladno članku 6. Pravilnika NN 98/19</a:t>
            </a:r>
          </a:p>
          <a:p>
            <a:r>
              <a:rPr lang="hr-HR" dirty="0" smtClean="0"/>
              <a:t>obrazac </a:t>
            </a:r>
            <a:r>
              <a:rPr lang="hr-HR" dirty="0"/>
              <a:t>na mrežnoj stranici </a:t>
            </a:r>
            <a:r>
              <a:rPr lang="hr-HR" dirty="0" smtClean="0"/>
              <a:t>APPRRR: </a:t>
            </a:r>
            <a:endParaRPr lang="hr-HR" dirty="0"/>
          </a:p>
          <a:p>
            <a:pPr marL="0" indent="0">
              <a:buNone/>
            </a:pPr>
            <a:r>
              <a:rPr lang="hr-HR" dirty="0" smtClean="0"/>
              <a:t>„Iskaz interesa za sudjelovanje u Školskoj shemi 2019/2020 - dobavljači”</a:t>
            </a:r>
            <a:endParaRPr lang="hr-HR" dirty="0"/>
          </a:p>
          <a:p>
            <a:r>
              <a:rPr lang="hr-HR" dirty="0" smtClean="0"/>
              <a:t>APPRRR </a:t>
            </a:r>
            <a:r>
              <a:rPr lang="hr-HR" dirty="0"/>
              <a:t>najkasnije </a:t>
            </a:r>
            <a:r>
              <a:rPr lang="hr-HR" dirty="0" smtClean="0"/>
              <a:t>20.09.2019. </a:t>
            </a:r>
            <a:r>
              <a:rPr lang="hr-HR" dirty="0"/>
              <a:t>godine objavljuje Popis </a:t>
            </a:r>
            <a:r>
              <a:rPr lang="hr-HR" dirty="0" smtClean="0"/>
              <a:t>dobavljača odobrenih za isporuku voća </a:t>
            </a:r>
            <a:r>
              <a:rPr lang="hr-HR" dirty="0"/>
              <a:t>i povrća i/ili mlijeka i mliječnih </a:t>
            </a:r>
            <a:r>
              <a:rPr lang="hr-HR" dirty="0" smtClean="0"/>
              <a:t>proizvoda, </a:t>
            </a:r>
            <a:r>
              <a:rPr lang="hr-HR" u="sng" dirty="0" smtClean="0"/>
              <a:t>koji će se redovito dopunjavati</a:t>
            </a:r>
          </a:p>
        </p:txBody>
      </p:sp>
    </p:spTree>
    <p:extLst>
      <p:ext uri="{BB962C8B-B14F-4D97-AF65-F5344CB8AC3E}">
        <p14:creationId xmlns:p14="http://schemas.microsoft.com/office/powerpoint/2010/main" val="3153324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OBVEZE DOBAVLJAČA</a:t>
            </a:r>
            <a:endParaRPr lang="hr-HR" dirty="0"/>
          </a:p>
        </p:txBody>
      </p:sp>
      <p:sp>
        <p:nvSpPr>
          <p:cNvPr id="3" name="Content Placeholder 2"/>
          <p:cNvSpPr>
            <a:spLocks noGrp="1"/>
          </p:cNvSpPr>
          <p:nvPr>
            <p:ph idx="1"/>
          </p:nvPr>
        </p:nvSpPr>
        <p:spPr>
          <a:xfrm>
            <a:off x="838200" y="1575253"/>
            <a:ext cx="10515600" cy="4351338"/>
          </a:xfrm>
        </p:spPr>
        <p:txBody>
          <a:bodyPr/>
          <a:lstStyle/>
          <a:p>
            <a:r>
              <a:rPr lang="hr-HR" dirty="0" smtClean="0"/>
              <a:t>osigurati </a:t>
            </a:r>
            <a:r>
              <a:rPr lang="hr-HR" dirty="0"/>
              <a:t>da su voće i povrće i/ili mlijeko i mliječni proizvodi koje će isporučivati školi/ama na području za koje je iskazao interes da planira pokrivati (grad/ovi, općina/e, županija/e ili cijela Republika Hrvatska) u skladu s propisima Europske unije i nacionalnim propisima kojima su uređeni standardi </a:t>
            </a:r>
            <a:r>
              <a:rPr lang="hr-HR" dirty="0" smtClean="0"/>
              <a:t>kvalitete</a:t>
            </a:r>
            <a:endParaRPr lang="hr-HR" dirty="0"/>
          </a:p>
          <a:p>
            <a:r>
              <a:rPr lang="hr-HR" dirty="0" smtClean="0"/>
              <a:t>voditi </a:t>
            </a:r>
            <a:r>
              <a:rPr lang="hr-HR" dirty="0"/>
              <a:t>evidenciju o nazivima i adresama škole/a i količinama proizvoda koje su isporučili </a:t>
            </a:r>
            <a:r>
              <a:rPr lang="hr-HR" dirty="0" smtClean="0"/>
              <a:t>školi/ama</a:t>
            </a:r>
          </a:p>
          <a:p>
            <a:r>
              <a:rPr lang="hr-HR" dirty="0"/>
              <a:t>p</a:t>
            </a:r>
            <a:r>
              <a:rPr lang="hr-HR" dirty="0" smtClean="0"/>
              <a:t>otpisati račun (ukoliko nije izdan u elektroničkom obliku) i otpremnicu</a:t>
            </a:r>
            <a:endParaRPr lang="hr-HR" dirty="0"/>
          </a:p>
          <a:p>
            <a:endParaRPr lang="hr-HR" dirty="0"/>
          </a:p>
        </p:txBody>
      </p:sp>
    </p:spTree>
    <p:extLst>
      <p:ext uri="{BB962C8B-B14F-4D97-AF65-F5344CB8AC3E}">
        <p14:creationId xmlns:p14="http://schemas.microsoft.com/office/powerpoint/2010/main" val="1204336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8925"/>
            <a:ext cx="10515600" cy="1325563"/>
          </a:xfrm>
        </p:spPr>
        <p:txBody>
          <a:bodyPr/>
          <a:lstStyle/>
          <a:p>
            <a:r>
              <a:rPr lang="hr-HR" dirty="0" smtClean="0"/>
              <a:t>JAVNI POZIV - OSNIVAČI ŠKOLSKIH USTANOVA</a:t>
            </a:r>
            <a:endParaRPr lang="hr-HR" dirty="0"/>
          </a:p>
        </p:txBody>
      </p:sp>
      <p:sp>
        <p:nvSpPr>
          <p:cNvPr id="3" name="Content Placeholder 2"/>
          <p:cNvSpPr>
            <a:spLocks noGrp="1"/>
          </p:cNvSpPr>
          <p:nvPr>
            <p:ph idx="1"/>
          </p:nvPr>
        </p:nvSpPr>
        <p:spPr>
          <a:xfrm>
            <a:off x="838200" y="1258578"/>
            <a:ext cx="10515600" cy="4351338"/>
          </a:xfrm>
        </p:spPr>
        <p:txBody>
          <a:bodyPr>
            <a:normAutofit/>
          </a:bodyPr>
          <a:lstStyle/>
          <a:p>
            <a:endParaRPr lang="hr-HR" dirty="0" smtClean="0"/>
          </a:p>
          <a:p>
            <a:r>
              <a:rPr lang="hr-HR" dirty="0" smtClean="0"/>
              <a:t>otvoren od 23.08. do 25.09.2019. godine (produžen do 04.10.2019.)</a:t>
            </a:r>
          </a:p>
          <a:p>
            <a:pPr marL="0" indent="0">
              <a:buNone/>
            </a:pPr>
            <a:endParaRPr lang="hr-HR" dirty="0" smtClean="0"/>
          </a:p>
          <a:p>
            <a:r>
              <a:rPr lang="hr-HR" dirty="0" smtClean="0"/>
              <a:t>dokumentacija (obrasci na mrežnoj stranici APPRRR): </a:t>
            </a:r>
          </a:p>
          <a:p>
            <a:pPr marL="514350" indent="-514350">
              <a:buAutoNum type="alphaLcParenR"/>
            </a:pPr>
            <a:r>
              <a:rPr lang="hr-HR" dirty="0" smtClean="0"/>
              <a:t>„Zahtjev za odobravanje podnositelja zahtjeva za raspodjelu voća i povrća i/ili mlijeka i mliječnih proizvoda”</a:t>
            </a:r>
          </a:p>
          <a:p>
            <a:pPr marL="514350" indent="-514350">
              <a:buAutoNum type="alphaLcParenR"/>
            </a:pPr>
            <a:r>
              <a:rPr lang="hr-HR" dirty="0" smtClean="0"/>
              <a:t>popis škola koje će sudjelovati u Školskoj shemi</a:t>
            </a:r>
          </a:p>
        </p:txBody>
      </p:sp>
    </p:spTree>
    <p:extLst>
      <p:ext uri="{BB962C8B-B14F-4D97-AF65-F5344CB8AC3E}">
        <p14:creationId xmlns:p14="http://schemas.microsoft.com/office/powerpoint/2010/main" val="2563567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JAVNI POZIV - OSNIVAČI ŠKOLSKIH USTANOVA</a:t>
            </a:r>
          </a:p>
        </p:txBody>
      </p:sp>
      <p:sp>
        <p:nvSpPr>
          <p:cNvPr id="3" name="Content Placeholder 2"/>
          <p:cNvSpPr>
            <a:spLocks noGrp="1"/>
          </p:cNvSpPr>
          <p:nvPr>
            <p:ph idx="1"/>
          </p:nvPr>
        </p:nvSpPr>
        <p:spPr>
          <a:xfrm>
            <a:off x="838200" y="1401082"/>
            <a:ext cx="10515600" cy="4351338"/>
          </a:xfrm>
        </p:spPr>
        <p:txBody>
          <a:bodyPr>
            <a:normAutofit/>
          </a:bodyPr>
          <a:lstStyle/>
          <a:p>
            <a:endParaRPr lang="hr-HR" dirty="0" smtClean="0"/>
          </a:p>
          <a:p>
            <a:r>
              <a:rPr lang="hr-HR" dirty="0"/>
              <a:t>APPRRR najkasnije </a:t>
            </a:r>
            <a:r>
              <a:rPr lang="hr-HR" dirty="0" smtClean="0"/>
              <a:t>01.10.2019. </a:t>
            </a:r>
            <a:r>
              <a:rPr lang="hr-HR" dirty="0"/>
              <a:t>godine </a:t>
            </a:r>
            <a:r>
              <a:rPr lang="hr-HR" dirty="0" smtClean="0"/>
              <a:t>(produženo do 10.10.2019.) objavljuje </a:t>
            </a:r>
            <a:r>
              <a:rPr lang="hr-HR" dirty="0"/>
              <a:t>Popis osnivača školskih ustanova sa školama koje su iskazale interes za sudjelovanje u Školskoj shemi</a:t>
            </a:r>
          </a:p>
          <a:p>
            <a:r>
              <a:rPr lang="hr-HR" dirty="0" smtClean="0"/>
              <a:t>APPRRR </a:t>
            </a:r>
            <a:r>
              <a:rPr lang="hr-HR" dirty="0"/>
              <a:t>najkasnije </a:t>
            </a:r>
            <a:r>
              <a:rPr lang="hr-HR"/>
              <a:t>do </a:t>
            </a:r>
            <a:r>
              <a:rPr lang="hr-HR" smtClean="0"/>
              <a:t>15.10.2019. </a:t>
            </a:r>
            <a:r>
              <a:rPr lang="hr-HR" dirty="0"/>
              <a:t>godine Odlukom odobrava Osnivača za raspodjelu voća i povrća i/ili mlijeka i mliječnih proizvoda i odobrava iznos prava na potporu po svakoj </a:t>
            </a:r>
            <a:r>
              <a:rPr lang="hr-HR" dirty="0" smtClean="0"/>
              <a:t>školi sukladno </a:t>
            </a:r>
            <a:r>
              <a:rPr lang="pl-PL" dirty="0"/>
              <a:t>raspoloživim sredstvima potpore </a:t>
            </a:r>
            <a:r>
              <a:rPr lang="pl-PL" dirty="0" smtClean="0"/>
              <a:t>(omotnica) i </a:t>
            </a:r>
            <a:r>
              <a:rPr lang="hr-HR" dirty="0" smtClean="0"/>
              <a:t>broju učenika iz e-Matice na 30. rujna 2019. godine</a:t>
            </a:r>
            <a:endParaRPr lang="hr-HR" dirty="0"/>
          </a:p>
          <a:p>
            <a:endParaRPr lang="hr-HR" dirty="0"/>
          </a:p>
        </p:txBody>
      </p:sp>
    </p:spTree>
    <p:extLst>
      <p:ext uri="{BB962C8B-B14F-4D97-AF65-F5344CB8AC3E}">
        <p14:creationId xmlns:p14="http://schemas.microsoft.com/office/powerpoint/2010/main" val="3051941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OBVEZE </a:t>
            </a:r>
            <a:r>
              <a:rPr lang="hr-HR" dirty="0"/>
              <a:t>OSNIVAČA ŠKOLSKE USTANOVE</a:t>
            </a:r>
          </a:p>
        </p:txBody>
      </p:sp>
      <p:sp>
        <p:nvSpPr>
          <p:cNvPr id="3" name="Content Placeholder 2"/>
          <p:cNvSpPr>
            <a:spLocks noGrp="1"/>
          </p:cNvSpPr>
          <p:nvPr>
            <p:ph idx="1"/>
          </p:nvPr>
        </p:nvSpPr>
        <p:spPr>
          <a:xfrm>
            <a:off x="838200" y="1499053"/>
            <a:ext cx="10515600" cy="4351338"/>
          </a:xfrm>
        </p:spPr>
        <p:txBody>
          <a:bodyPr>
            <a:normAutofit fontScale="85000" lnSpcReduction="20000"/>
          </a:bodyPr>
          <a:lstStyle/>
          <a:p>
            <a:r>
              <a:rPr lang="hr-HR" dirty="0" smtClean="0"/>
              <a:t>koristiti </a:t>
            </a:r>
            <a:r>
              <a:rPr lang="hr-HR" dirty="0"/>
              <a:t>potporu za raspodjelu voća i povrća i/ili mlijeka i mliječnih proizvoda djeci u osnovnim i srednjim školama u okviru Školske sheme u skladu s Pravilnikom </a:t>
            </a:r>
          </a:p>
          <a:p>
            <a:r>
              <a:rPr lang="hr-HR" dirty="0" smtClean="0"/>
              <a:t>osigurati </a:t>
            </a:r>
            <a:r>
              <a:rPr lang="hr-HR" dirty="0"/>
              <a:t>da proizvodi koje financira Europska unija u okviru Školske sheme za koje se prijavljuju za potporu budu na raspolaganju za konzumaciju učenicima </a:t>
            </a:r>
          </a:p>
          <a:p>
            <a:r>
              <a:rPr lang="hr-HR" dirty="0" smtClean="0"/>
              <a:t>vratiti </a:t>
            </a:r>
            <a:r>
              <a:rPr lang="hr-HR" dirty="0"/>
              <a:t>svu neopravdano primljenu potporu zajedno sa zakonskim kamatama za količine za koje je utvrđeno da proizvodi nisu raspodijeljeni djeci ili nisu prihvatljivi za potporu Europske unije ili je potpora primljena za proizvode koji ne ispunjavaju uvjete propisane Pravilnikom </a:t>
            </a:r>
          </a:p>
          <a:p>
            <a:r>
              <a:rPr lang="hr-HR" dirty="0" smtClean="0"/>
              <a:t>nadležnom </a:t>
            </a:r>
            <a:r>
              <a:rPr lang="hr-HR" dirty="0"/>
              <a:t>tijelu na zahtjev omogućiti uvid u prateću dokumentaciju </a:t>
            </a:r>
          </a:p>
          <a:p>
            <a:r>
              <a:rPr lang="hr-HR" dirty="0" smtClean="0"/>
              <a:t>nadležnom </a:t>
            </a:r>
            <a:r>
              <a:rPr lang="hr-HR" dirty="0"/>
              <a:t>tijelu dopustiti provedbu administrativnih kontrola i kontrola na terenu te inspekcijskog nadzora, a posebno kontrole evidencije i </a:t>
            </a:r>
          </a:p>
          <a:p>
            <a:r>
              <a:rPr lang="hr-HR" dirty="0" smtClean="0"/>
              <a:t>voditi </a:t>
            </a:r>
            <a:r>
              <a:rPr lang="hr-HR" dirty="0"/>
              <a:t>evidenciju o nazivima i adresama dobavljača proizvoda i količinama proizvoda koje su isporučili školama </a:t>
            </a:r>
          </a:p>
          <a:p>
            <a:endParaRPr lang="hr-HR" dirty="0"/>
          </a:p>
        </p:txBody>
      </p:sp>
    </p:spTree>
    <p:extLst>
      <p:ext uri="{BB962C8B-B14F-4D97-AF65-F5344CB8AC3E}">
        <p14:creationId xmlns:p14="http://schemas.microsoft.com/office/powerpoint/2010/main" val="52826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UGOVOR OSNIVAČA SA ŠKOLAMA</a:t>
            </a:r>
            <a:endParaRPr lang="hr-HR" dirty="0"/>
          </a:p>
        </p:txBody>
      </p:sp>
      <p:sp>
        <p:nvSpPr>
          <p:cNvPr id="3" name="Content Placeholder 2"/>
          <p:cNvSpPr>
            <a:spLocks noGrp="1"/>
          </p:cNvSpPr>
          <p:nvPr>
            <p:ph idx="1"/>
          </p:nvPr>
        </p:nvSpPr>
        <p:spPr>
          <a:xfrm>
            <a:off x="838200" y="1332800"/>
            <a:ext cx="10515600" cy="4351338"/>
          </a:xfrm>
        </p:spPr>
        <p:txBody>
          <a:bodyPr>
            <a:normAutofit fontScale="70000" lnSpcReduction="20000"/>
          </a:bodyPr>
          <a:lstStyle/>
          <a:p>
            <a:r>
              <a:rPr lang="hr-HR" dirty="0" smtClean="0"/>
              <a:t>škole će nakon </a:t>
            </a:r>
            <a:r>
              <a:rPr lang="hr-HR" dirty="0"/>
              <a:t>svakog obračunskog razdoblja </a:t>
            </a:r>
            <a:r>
              <a:rPr lang="hr-HR" dirty="0" smtClean="0"/>
              <a:t>dostaviti </a:t>
            </a:r>
            <a:r>
              <a:rPr lang="hr-HR" dirty="0"/>
              <a:t>osnivaču školske ustanove tablične evidencije zajedno s dokazima o isporuci voća i povrća i/ili mlijeka i mliječnih proizvoda (računima, otpremnicama ili dokazima o plaćenim računima) u kojima je izražena cijena isporučenih </a:t>
            </a:r>
            <a:r>
              <a:rPr lang="hr-HR" dirty="0" smtClean="0"/>
              <a:t>proizvoda</a:t>
            </a:r>
            <a:endParaRPr lang="hr-HR" dirty="0"/>
          </a:p>
          <a:p>
            <a:r>
              <a:rPr lang="hr-HR" dirty="0" smtClean="0"/>
              <a:t>škole će osnivaču </a:t>
            </a:r>
            <a:r>
              <a:rPr lang="hr-HR" dirty="0"/>
              <a:t>školske ustanove </a:t>
            </a:r>
            <a:r>
              <a:rPr lang="hr-HR" dirty="0" smtClean="0"/>
              <a:t>dostaviti </a:t>
            </a:r>
            <a:r>
              <a:rPr lang="hr-HR" dirty="0"/>
              <a:t>pisanu izjavu prema kojoj </a:t>
            </a:r>
            <a:r>
              <a:rPr lang="hr-HR" dirty="0" smtClean="0"/>
              <a:t>će se obvezati:</a:t>
            </a:r>
            <a:endParaRPr lang="hr-HR" dirty="0"/>
          </a:p>
          <a:p>
            <a:pPr marL="0" indent="0">
              <a:buNone/>
            </a:pPr>
            <a:r>
              <a:rPr lang="hr-HR" dirty="0"/>
              <a:t>a) raspodijeliti voće i povrće i/ili mlijeko i mliječne proizvode djeci u osnovnim i srednjim školama u skladu s Pravilnikom</a:t>
            </a:r>
          </a:p>
          <a:p>
            <a:pPr marL="0" indent="0">
              <a:buNone/>
            </a:pPr>
            <a:r>
              <a:rPr lang="hr-HR" dirty="0"/>
              <a:t>b) osigurati da proizvodi koje financira Europska unija u okviru Školske sheme budu na raspolaganju za konzumaciju učenicima</a:t>
            </a:r>
          </a:p>
          <a:p>
            <a:pPr marL="0" indent="0">
              <a:buNone/>
            </a:pPr>
            <a:r>
              <a:rPr lang="hr-HR" dirty="0"/>
              <a:t>c) vratiti sva neopravdano primljena financijska sredstva zajedno sa zakonskim kamatama za količine za koje je utvrđeno da proizvodi nisu raspodijeljeni djeci ili </a:t>
            </a:r>
            <a:r>
              <a:rPr lang="hr-HR" dirty="0" smtClean="0"/>
              <a:t>su </a:t>
            </a:r>
            <a:r>
              <a:rPr lang="hr-HR" dirty="0"/>
              <a:t>primljena za proizvode koji ne ispunjavaju uvjete propisane Pravilnikom</a:t>
            </a:r>
          </a:p>
          <a:p>
            <a:pPr marL="0" indent="0">
              <a:buNone/>
            </a:pPr>
            <a:r>
              <a:rPr lang="hr-HR" dirty="0"/>
              <a:t>d) nadležnom tijelu dopustiti provedbu administrativnih kontrola i kontrola na terenu te inspekcijskog nadzora, a posebno kontrole evidencije i</a:t>
            </a:r>
          </a:p>
          <a:p>
            <a:pPr marL="0" indent="0">
              <a:buNone/>
            </a:pPr>
            <a:r>
              <a:rPr lang="hr-HR" dirty="0"/>
              <a:t>e) voditi evidenciju o nazivima i adresama dobavljača proizvoda i količinama proizvoda koje su isporučene </a:t>
            </a:r>
            <a:r>
              <a:rPr lang="hr-HR" dirty="0" smtClean="0"/>
              <a:t>školi</a:t>
            </a:r>
            <a:endParaRPr lang="hr-HR" dirty="0"/>
          </a:p>
          <a:p>
            <a:endParaRPr lang="hr-HR" dirty="0"/>
          </a:p>
        </p:txBody>
      </p:sp>
    </p:spTree>
    <p:extLst>
      <p:ext uri="{BB962C8B-B14F-4D97-AF65-F5344CB8AC3E}">
        <p14:creationId xmlns:p14="http://schemas.microsoft.com/office/powerpoint/2010/main" val="419439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OBVEZE ŠKOLE</a:t>
            </a:r>
            <a:endParaRPr lang="hr-HR" dirty="0"/>
          </a:p>
        </p:txBody>
      </p:sp>
      <p:sp>
        <p:nvSpPr>
          <p:cNvPr id="3" name="Content Placeholder 2"/>
          <p:cNvSpPr>
            <a:spLocks noGrp="1"/>
          </p:cNvSpPr>
          <p:nvPr>
            <p:ph idx="1"/>
          </p:nvPr>
        </p:nvSpPr>
        <p:spPr>
          <a:xfrm>
            <a:off x="838200" y="1422853"/>
            <a:ext cx="10515600" cy="4351338"/>
          </a:xfrm>
        </p:spPr>
        <p:txBody>
          <a:bodyPr>
            <a:normAutofit fontScale="70000" lnSpcReduction="20000"/>
          </a:bodyPr>
          <a:lstStyle/>
          <a:p>
            <a:r>
              <a:rPr lang="hr-HR" dirty="0" smtClean="0"/>
              <a:t>ugovoriti isporuke s dobavljačima (ukoliko nije drugačije ugovoreno s Osnivačem)</a:t>
            </a:r>
          </a:p>
          <a:p>
            <a:r>
              <a:rPr lang="hr-HR" dirty="0"/>
              <a:t>r</a:t>
            </a:r>
            <a:r>
              <a:rPr lang="hr-HR" dirty="0" smtClean="0"/>
              <a:t>aspodijeliti voće i povrće i/ili mlijeko i mliječne proizvode:</a:t>
            </a:r>
          </a:p>
          <a:p>
            <a:pPr>
              <a:buFontTx/>
              <a:buChar char="-"/>
            </a:pPr>
            <a:r>
              <a:rPr lang="hr-HR" dirty="0" smtClean="0"/>
              <a:t>započinje 15. listopada 2019. godine</a:t>
            </a:r>
          </a:p>
          <a:p>
            <a:pPr>
              <a:buFontTx/>
              <a:buChar char="-"/>
            </a:pPr>
            <a:r>
              <a:rPr lang="hr-HR" dirty="0" smtClean="0"/>
              <a:t>najmanje jednom tjedno, istog dana kada je isporučeno ili najkasnije u roku od 24 sata od isporuke</a:t>
            </a:r>
          </a:p>
          <a:p>
            <a:pPr>
              <a:buFontTx/>
              <a:buChar char="-"/>
            </a:pPr>
            <a:r>
              <a:rPr lang="hr-HR" dirty="0" smtClean="0"/>
              <a:t>100 do 150 grama voća ili povrća</a:t>
            </a:r>
          </a:p>
          <a:p>
            <a:pPr>
              <a:buFontTx/>
              <a:buChar char="-"/>
            </a:pPr>
            <a:r>
              <a:rPr lang="hr-HR" dirty="0" smtClean="0"/>
              <a:t>0,15 do 0,25 litara mlijeka ili ekvivalenta mlijeka (iznos - 60</a:t>
            </a:r>
            <a:r>
              <a:rPr lang="hr-HR" dirty="0"/>
              <a:t>% mlijeko, 40% mliječni </a:t>
            </a:r>
            <a:r>
              <a:rPr lang="hr-HR" dirty="0" smtClean="0"/>
              <a:t>proizvodi)</a:t>
            </a:r>
          </a:p>
          <a:p>
            <a:r>
              <a:rPr lang="hr-HR" dirty="0" smtClean="0"/>
              <a:t>smjestiti plakat Europska unija „Školska shema” na jasno vidljivom mjestu na glavnom ulazu u obrazovnu ustanovu</a:t>
            </a:r>
          </a:p>
          <a:p>
            <a:r>
              <a:rPr lang="hr-HR" dirty="0" smtClean="0"/>
              <a:t>potpisati </a:t>
            </a:r>
            <a:r>
              <a:rPr lang="hr-HR" dirty="0"/>
              <a:t>otpremnice i račune</a:t>
            </a:r>
          </a:p>
          <a:p>
            <a:r>
              <a:rPr lang="hr-HR" dirty="0" smtClean="0"/>
              <a:t>platiti račune (ukoliko nije drugačije ugovoreno s Osnivačem)</a:t>
            </a:r>
          </a:p>
          <a:p>
            <a:r>
              <a:rPr lang="hr-HR" dirty="0" smtClean="0"/>
              <a:t>dostaviti dokaznu dokumentaciju Osnivaču </a:t>
            </a:r>
            <a:r>
              <a:rPr lang="hr-HR" dirty="0"/>
              <a:t>(</a:t>
            </a:r>
            <a:r>
              <a:rPr lang="hr-HR" dirty="0" smtClean="0"/>
              <a:t>račune i dokaze </a:t>
            </a:r>
            <a:r>
              <a:rPr lang="hr-HR" dirty="0"/>
              <a:t>o </a:t>
            </a:r>
            <a:r>
              <a:rPr lang="hr-HR" dirty="0" smtClean="0"/>
              <a:t>plaćanju – ukoliko nije drugačije ugovoreno s Osnivačem, tablični prikaz i otpremnice)</a:t>
            </a:r>
            <a:endParaRPr lang="hr-HR" dirty="0"/>
          </a:p>
          <a:p>
            <a:pPr>
              <a:buFontTx/>
              <a:buChar char="-"/>
            </a:pPr>
            <a:endParaRPr lang="hr-HR" dirty="0" smtClean="0"/>
          </a:p>
          <a:p>
            <a:pPr>
              <a:buFontTx/>
              <a:buChar char="-"/>
            </a:pPr>
            <a:endParaRPr lang="hr-HR" dirty="0" smtClean="0"/>
          </a:p>
          <a:p>
            <a:endParaRPr lang="hr-HR" dirty="0"/>
          </a:p>
        </p:txBody>
      </p:sp>
    </p:spTree>
    <p:extLst>
      <p:ext uri="{BB962C8B-B14F-4D97-AF65-F5344CB8AC3E}">
        <p14:creationId xmlns:p14="http://schemas.microsoft.com/office/powerpoint/2010/main" val="4156468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OBVEZE APPRRR</a:t>
            </a:r>
            <a:endParaRPr lang="hr-HR" dirty="0"/>
          </a:p>
        </p:txBody>
      </p:sp>
      <p:sp>
        <p:nvSpPr>
          <p:cNvPr id="3" name="Content Placeholder 2"/>
          <p:cNvSpPr>
            <a:spLocks noGrp="1"/>
          </p:cNvSpPr>
          <p:nvPr>
            <p:ph idx="1"/>
          </p:nvPr>
        </p:nvSpPr>
        <p:spPr>
          <a:xfrm>
            <a:off x="838200" y="1575254"/>
            <a:ext cx="10515600" cy="4351338"/>
          </a:xfrm>
        </p:spPr>
        <p:txBody>
          <a:bodyPr>
            <a:normAutofit/>
          </a:bodyPr>
          <a:lstStyle/>
          <a:p>
            <a:r>
              <a:rPr lang="hr-HR" u="sng" dirty="0" smtClean="0"/>
              <a:t>Predujam</a:t>
            </a:r>
          </a:p>
          <a:p>
            <a:pPr>
              <a:buFontTx/>
              <a:buChar char="-"/>
            </a:pPr>
            <a:r>
              <a:rPr lang="hr-HR" dirty="0" smtClean="0"/>
              <a:t>APPRRR će proračunskim Osnivačima isplatiti predujam na osnovu raspoloživih sredstava i broja učenika koji sudjeluju u Školskoj shemi navedenih u Odluci o odobravanju </a:t>
            </a:r>
            <a:r>
              <a:rPr lang="hr-HR" dirty="0"/>
              <a:t>Osnivača za raspodjelu voća i povrća i/ili mlijeka i mliječnih proizvoda i </a:t>
            </a:r>
            <a:r>
              <a:rPr lang="hr-HR" dirty="0" smtClean="0"/>
              <a:t>iznosu </a:t>
            </a:r>
            <a:r>
              <a:rPr lang="hr-HR" dirty="0"/>
              <a:t>prava na potporu po svakoj </a:t>
            </a:r>
            <a:r>
              <a:rPr lang="hr-HR" dirty="0" smtClean="0"/>
              <a:t>školi</a:t>
            </a:r>
            <a:endParaRPr lang="hr-HR" dirty="0"/>
          </a:p>
          <a:p>
            <a:r>
              <a:rPr lang="hr-HR" u="sng" dirty="0" smtClean="0"/>
              <a:t>Zahtjev za potporu</a:t>
            </a:r>
          </a:p>
          <a:p>
            <a:pPr>
              <a:buFontTx/>
              <a:buChar char="-"/>
            </a:pPr>
            <a:r>
              <a:rPr lang="hr-HR" dirty="0" smtClean="0"/>
              <a:t>APPRRR će isplatiti potporu </a:t>
            </a:r>
            <a:r>
              <a:rPr lang="hr-HR" dirty="0"/>
              <a:t>u roku od tri mjeseca od datuma podnošenja </a:t>
            </a:r>
            <a:r>
              <a:rPr lang="hr-HR" dirty="0" smtClean="0"/>
              <a:t>ispravnog i potpunog Zahtjeva </a:t>
            </a:r>
            <a:r>
              <a:rPr lang="hr-HR" dirty="0"/>
              <a:t>za </a:t>
            </a:r>
            <a:r>
              <a:rPr lang="hr-HR" dirty="0" smtClean="0"/>
              <a:t>potporu</a:t>
            </a:r>
            <a:endParaRPr lang="hr-HR" dirty="0"/>
          </a:p>
          <a:p>
            <a:endParaRPr lang="hr-HR" dirty="0"/>
          </a:p>
        </p:txBody>
      </p:sp>
    </p:spTree>
    <p:extLst>
      <p:ext uri="{BB962C8B-B14F-4D97-AF65-F5344CB8AC3E}">
        <p14:creationId xmlns:p14="http://schemas.microsoft.com/office/powerpoint/2010/main" val="7346072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TotalTime>
  <Words>1500</Words>
  <Application>Microsoft Office PowerPoint</Application>
  <PresentationFormat>Widescreen</PresentationFormat>
  <Paragraphs>102</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ŠKOLSKA SHEMA 2019/2020 RASPODJELA</vt:lpstr>
      <vt:lpstr>JAVNI POZIV - DOBAVLJAČI</vt:lpstr>
      <vt:lpstr>OBVEZE DOBAVLJAČA</vt:lpstr>
      <vt:lpstr>JAVNI POZIV - OSNIVAČI ŠKOLSKIH USTANOVA</vt:lpstr>
      <vt:lpstr>JAVNI POZIV - OSNIVAČI ŠKOLSKIH USTANOVA</vt:lpstr>
      <vt:lpstr>OBVEZE OSNIVAČA ŠKOLSKE USTANOVE</vt:lpstr>
      <vt:lpstr>UGOVOR OSNIVAČA SA ŠKOLAMA</vt:lpstr>
      <vt:lpstr>OBVEZE ŠKOLE</vt:lpstr>
      <vt:lpstr>OBVEZE APPRRR</vt:lpstr>
      <vt:lpstr>ZAHTJEV ZA POTPORU</vt:lpstr>
      <vt:lpstr>ZAHTJEV ZA POTPORU</vt:lpstr>
      <vt:lpstr>KONTROLA NA TERENU</vt:lpstr>
      <vt:lpstr>POVRAT </vt:lpstr>
      <vt:lpstr>HVALA NA PAŽNJI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 Lončarić</dc:creator>
  <cp:lastModifiedBy>Barbara Štefanac</cp:lastModifiedBy>
  <cp:revision>120</cp:revision>
  <cp:lastPrinted>2018-09-06T06:21:55Z</cp:lastPrinted>
  <dcterms:created xsi:type="dcterms:W3CDTF">2018-05-18T12:30:34Z</dcterms:created>
  <dcterms:modified xsi:type="dcterms:W3CDTF">2019-10-17T13:02:53Z</dcterms:modified>
</cp:coreProperties>
</file>