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9" r:id="rId8"/>
    <p:sldId id="292" r:id="rId9"/>
    <p:sldId id="261" r:id="rId10"/>
    <p:sldId id="262" r:id="rId11"/>
    <p:sldId id="263" r:id="rId12"/>
    <p:sldId id="264" r:id="rId13"/>
    <p:sldId id="265" r:id="rId14"/>
    <p:sldId id="296" r:id="rId15"/>
    <p:sldId id="266" r:id="rId16"/>
    <p:sldId id="289" r:id="rId17"/>
    <p:sldId id="267" r:id="rId18"/>
    <p:sldId id="287" r:id="rId19"/>
    <p:sldId id="282" r:id="rId20"/>
    <p:sldId id="268" r:id="rId21"/>
    <p:sldId id="269" r:id="rId22"/>
    <p:sldId id="270" r:id="rId23"/>
    <p:sldId id="288" r:id="rId24"/>
    <p:sldId id="271" r:id="rId25"/>
    <p:sldId id="272" r:id="rId26"/>
    <p:sldId id="283" r:id="rId27"/>
    <p:sldId id="273" r:id="rId28"/>
    <p:sldId id="274" r:id="rId29"/>
    <p:sldId id="275" r:id="rId30"/>
    <p:sldId id="293" r:id="rId31"/>
    <p:sldId id="290" r:id="rId32"/>
    <p:sldId id="291" r:id="rId33"/>
    <p:sldId id="276" r:id="rId34"/>
    <p:sldId id="277" r:id="rId35"/>
    <p:sldId id="278" r:id="rId36"/>
    <p:sldId id="280" r:id="rId37"/>
    <p:sldId id="294" r:id="rId38"/>
    <p:sldId id="295" r:id="rId39"/>
    <p:sldId id="284" r:id="rId40"/>
    <p:sldId id="285" r:id="rId41"/>
    <p:sldId id="286" r:id="rId42"/>
    <p:sldId id="298" r:id="rId43"/>
    <p:sldId id="279" r:id="rId44"/>
    <p:sldId id="258" r:id="rId45"/>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963"/>
    <a:srgbClr val="96B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rednji stil 2 - Isticanj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Svijetli stil 2 - Isticanj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il teme 2 - Isticanj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1" d="100"/>
          <a:sy n="91" d="100"/>
        </p:scale>
        <p:origin x="4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37518" y="562526"/>
            <a:ext cx="7632442" cy="2387600"/>
          </a:xfrm>
        </p:spPr>
        <p:txBody>
          <a:bodyPr anchor="b"/>
          <a:lstStyle>
            <a:lvl1pPr algn="l">
              <a:defRPr sz="60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endParaRPr lang="hr-HR" dirty="0"/>
          </a:p>
        </p:txBody>
      </p:sp>
      <p:sp>
        <p:nvSpPr>
          <p:cNvPr id="3" name="Subtitle 2"/>
          <p:cNvSpPr>
            <a:spLocks noGrp="1"/>
          </p:cNvSpPr>
          <p:nvPr>
            <p:ph type="subTitle" idx="1"/>
          </p:nvPr>
        </p:nvSpPr>
        <p:spPr>
          <a:xfrm>
            <a:off x="3937516" y="4152122"/>
            <a:ext cx="7632444" cy="1105678"/>
          </a:xfrm>
        </p:spPr>
        <p:txBody>
          <a:bodyPr/>
          <a:lstStyle>
            <a:lvl1pPr marL="0" indent="0" algn="l">
              <a:buNone/>
              <a:defRPr sz="24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612" y="5257800"/>
            <a:ext cx="2350013" cy="1170434"/>
          </a:xfrm>
          <a:prstGeom prst="rect">
            <a:avLst/>
          </a:prstGeom>
        </p:spPr>
      </p:pic>
    </p:spTree>
    <p:extLst>
      <p:ext uri="{BB962C8B-B14F-4D97-AF65-F5344CB8AC3E}">
        <p14:creationId xmlns:p14="http://schemas.microsoft.com/office/powerpoint/2010/main" val="2837053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B13A0C-3612-4ECC-8C30-362E3DB22A98}" type="datetimeFigureOut">
              <a:rPr lang="hr-HR" smtClean="0"/>
              <a:t>11.11.2019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74131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13B13A0C-3612-4ECC-8C30-362E3DB22A98}" type="datetimeFigureOut">
              <a:rPr lang="hr-HR" smtClean="0"/>
              <a:t>11.11.2019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3688218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13B13A0C-3612-4ECC-8C30-362E3DB22A98}" type="datetimeFigureOut">
              <a:rPr lang="hr-HR" smtClean="0"/>
              <a:t>11.11.2019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80841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0"/>
            <a:ext cx="12192000" cy="1268963"/>
          </a:xfrm>
          <a:prstGeom prst="rect">
            <a:avLst/>
          </a:prstGeom>
          <a:solidFill>
            <a:srgbClr val="96B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 name="Title 1"/>
          <p:cNvSpPr>
            <a:spLocks noGrp="1"/>
          </p:cNvSpPr>
          <p:nvPr>
            <p:ph type="title"/>
          </p:nvPr>
        </p:nvSpPr>
        <p:spPr>
          <a:xfrm>
            <a:off x="335902" y="242596"/>
            <a:ext cx="11523306" cy="811764"/>
          </a:xfrm>
        </p:spPr>
        <p:txBody>
          <a:bodyPr/>
          <a:lstStyle>
            <a:lvl1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endParaRPr lang="hr-HR" dirty="0"/>
          </a:p>
        </p:txBody>
      </p:sp>
      <p:sp>
        <p:nvSpPr>
          <p:cNvPr id="3" name="Content Placeholder 2"/>
          <p:cNvSpPr>
            <a:spLocks noGrp="1"/>
          </p:cNvSpPr>
          <p:nvPr>
            <p:ph idx="1"/>
          </p:nvPr>
        </p:nvSpPr>
        <p:spPr>
          <a:xfrm>
            <a:off x="0" y="1268963"/>
            <a:ext cx="12192000" cy="4777274"/>
          </a:xfrm>
          <a:noFill/>
        </p:spPr>
        <p:txBody>
          <a:bodyPr/>
          <a:lstStyle>
            <a:lvl1pPr marL="269875" indent="0">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2pPr>
            <a:lvl3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3pPr>
            <a:lvl4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4pPr>
            <a:lvl5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0167" y="6195062"/>
            <a:ext cx="4071833" cy="540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1198" y="6105398"/>
            <a:ext cx="478537" cy="719329"/>
          </a:xfrm>
          <a:prstGeom prst="rect">
            <a:avLst/>
          </a:prstGeom>
        </p:spPr>
      </p:pic>
    </p:spTree>
    <p:extLst>
      <p:ext uri="{BB962C8B-B14F-4D97-AF65-F5344CB8AC3E}">
        <p14:creationId xmlns:p14="http://schemas.microsoft.com/office/powerpoint/2010/main" val="26916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0" name="Rectangle 9"/>
          <p:cNvSpPr/>
          <p:nvPr userDrawn="1"/>
        </p:nvSpPr>
        <p:spPr>
          <a:xfrm>
            <a:off x="0" y="0"/>
            <a:ext cx="12192000" cy="1268963"/>
          </a:xfrm>
          <a:prstGeom prst="rect">
            <a:avLst/>
          </a:prstGeom>
          <a:solidFill>
            <a:srgbClr val="96B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 name="Title 1"/>
          <p:cNvSpPr>
            <a:spLocks noGrp="1"/>
          </p:cNvSpPr>
          <p:nvPr>
            <p:ph type="title" hasCustomPrompt="1"/>
          </p:nvPr>
        </p:nvSpPr>
        <p:spPr>
          <a:xfrm>
            <a:off x="335902" y="242596"/>
            <a:ext cx="11523306" cy="811764"/>
          </a:xfrm>
        </p:spPr>
        <p:txBody>
          <a:bodyPr/>
          <a:lstStyle>
            <a:lvl1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hr-HR" dirty="0"/>
              <a:t>Hvala na pažnji!</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0167" y="6213724"/>
            <a:ext cx="4071833" cy="540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902" y="6124060"/>
            <a:ext cx="478537" cy="719329"/>
          </a:xfrm>
          <a:prstGeom prst="rect">
            <a:avLst/>
          </a:prstGeom>
        </p:spPr>
      </p:pic>
      <p:sp>
        <p:nvSpPr>
          <p:cNvPr id="6" name="Content Placeholder 2"/>
          <p:cNvSpPr txBox="1">
            <a:spLocks/>
          </p:cNvSpPr>
          <p:nvPr userDrawn="1"/>
        </p:nvSpPr>
        <p:spPr>
          <a:xfrm>
            <a:off x="7557796" y="1778014"/>
            <a:ext cx="4222666" cy="3905250"/>
          </a:xfrm>
          <a:prstGeom prst="rect">
            <a:avLst/>
          </a:prstGeom>
          <a:solidFill>
            <a:srgbClr val="96BC33"/>
          </a:solidFill>
        </p:spPr>
        <p:txBody>
          <a:bodyPr vert="horz" lIns="360000" tIns="45720" rIns="432000" bIns="45720" rtlCol="0" anchor="ctr">
            <a:normAutofit fontScale="62500" lnSpcReduction="20000"/>
          </a:bodyPr>
          <a:lstStyle>
            <a:lvl1pPr marL="269875" indent="0" algn="l" defTabSz="914400" rtl="0" eaLnBrk="1" latinLnBrk="0" hangingPunct="1">
              <a:lnSpc>
                <a:spcPct val="90000"/>
              </a:lnSpc>
              <a:spcBef>
                <a:spcPts val="1000"/>
              </a:spcBef>
              <a:buFont typeface="Arial" panose="020B0604020202020204" pitchFamily="34" charset="0"/>
              <a:buChar char="•"/>
              <a:defRPr sz="28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1463">
              <a:lnSpc>
                <a:spcPct val="120000"/>
              </a:lnSpc>
              <a:buFont typeface="Arial" panose="020B0604020202020204" pitchFamily="34" charset="0"/>
              <a:buNone/>
            </a:pPr>
            <a:r>
              <a:rPr lang="hr-HR" b="1" cap="all" dirty="0">
                <a:solidFill>
                  <a:schemeClr val="bg1"/>
                </a:solidFill>
              </a:rPr>
              <a:t>Agencija za plaćanja u poljoprivredi, ribarstvu i ruralnom razvoju  </a:t>
            </a:r>
          </a:p>
          <a:p>
            <a:pPr marL="271463">
              <a:lnSpc>
                <a:spcPct val="120000"/>
              </a:lnSpc>
              <a:buFont typeface="Arial" panose="020B0604020202020204" pitchFamily="34" charset="0"/>
              <a:buNone/>
            </a:pPr>
            <a:endParaRPr lang="hr-HR" sz="1400" dirty="0">
              <a:solidFill>
                <a:schemeClr val="bg1"/>
              </a:solidFill>
            </a:endParaRPr>
          </a:p>
          <a:p>
            <a:pPr>
              <a:buFont typeface="Arial" panose="020B0604020202020204" pitchFamily="34" charset="0"/>
              <a:buNone/>
            </a:pPr>
            <a:r>
              <a:rPr lang="hr-HR" sz="2600" dirty="0">
                <a:solidFill>
                  <a:schemeClr val="bg1"/>
                </a:solidFill>
              </a:rPr>
              <a:t>Ulica grada Vukovara 269d</a:t>
            </a:r>
          </a:p>
          <a:p>
            <a:pPr>
              <a:buFont typeface="Arial" panose="020B0604020202020204" pitchFamily="34" charset="0"/>
              <a:buNone/>
            </a:pPr>
            <a:r>
              <a:rPr lang="hr-HR" sz="2600" dirty="0">
                <a:solidFill>
                  <a:schemeClr val="bg1"/>
                </a:solidFill>
              </a:rPr>
              <a:t>10 000 Zagreb</a:t>
            </a:r>
          </a:p>
          <a:p>
            <a:endParaRPr lang="hr-HR" sz="1400" dirty="0">
              <a:solidFill>
                <a:schemeClr val="bg1"/>
              </a:solidFill>
            </a:endParaRPr>
          </a:p>
          <a:p>
            <a:pPr>
              <a:buFont typeface="Arial" panose="020B0604020202020204" pitchFamily="34" charset="0"/>
              <a:buNone/>
            </a:pPr>
            <a:r>
              <a:rPr lang="hr-HR" sz="2600" dirty="0">
                <a:solidFill>
                  <a:schemeClr val="bg1"/>
                </a:solidFill>
              </a:rPr>
              <a:t>+385 1 6002 700 (centrala) </a:t>
            </a:r>
          </a:p>
          <a:p>
            <a:pPr>
              <a:buFont typeface="Arial" panose="020B0604020202020204" pitchFamily="34" charset="0"/>
              <a:buNone/>
            </a:pPr>
            <a:r>
              <a:rPr lang="hr-HR" sz="2600" dirty="0">
                <a:solidFill>
                  <a:schemeClr val="bg1"/>
                </a:solidFill>
              </a:rPr>
              <a:t>+385 1 6002 742 (informiranje</a:t>
            </a:r>
            <a:r>
              <a:rPr lang="hr-HR" dirty="0">
                <a:solidFill>
                  <a:schemeClr val="bg1"/>
                </a:solidFill>
              </a:rPr>
              <a:t>)</a:t>
            </a:r>
          </a:p>
          <a:p>
            <a:endParaRPr lang="hr-HR" sz="1400" dirty="0">
              <a:solidFill>
                <a:schemeClr val="bg1"/>
              </a:solidFill>
            </a:endParaRPr>
          </a:p>
          <a:p>
            <a:pPr>
              <a:buFont typeface="Arial" panose="020B0604020202020204" pitchFamily="34" charset="0"/>
              <a:buNone/>
            </a:pPr>
            <a:r>
              <a:rPr lang="hr-HR" sz="2600" dirty="0">
                <a:solidFill>
                  <a:schemeClr val="bg1"/>
                </a:solidFill>
              </a:rPr>
              <a:t>www.apprrr.hr</a:t>
            </a:r>
          </a:p>
          <a:p>
            <a:pPr>
              <a:buFont typeface="Arial" panose="020B0604020202020204" pitchFamily="34" charset="0"/>
              <a:buNone/>
            </a:pPr>
            <a:r>
              <a:rPr lang="hr-HR" sz="2600" dirty="0">
                <a:solidFill>
                  <a:schemeClr val="bg1"/>
                </a:solidFill>
              </a:rPr>
              <a:t>info@apprrr.hr</a:t>
            </a:r>
          </a:p>
        </p:txBody>
      </p:sp>
      <p:pic>
        <p:nvPicPr>
          <p:cNvPr id="9" name="Content Placeholder 3"/>
          <p:cNvPicPr>
            <a:picLocks noChangeAspect="1"/>
          </p:cNvPicPr>
          <p:nvPr userDrawn="1"/>
        </p:nvPicPr>
        <p:blipFill rotWithShape="1">
          <a:blip r:embed="rId4"/>
          <a:srcRect r="6389"/>
          <a:stretch/>
        </p:blipFill>
        <p:spPr>
          <a:xfrm>
            <a:off x="478537" y="1743886"/>
            <a:ext cx="5929438" cy="3905250"/>
          </a:xfrm>
          <a:prstGeom prst="rect">
            <a:avLst/>
          </a:prstGeom>
        </p:spPr>
      </p:pic>
    </p:spTree>
    <p:extLst>
      <p:ext uri="{BB962C8B-B14F-4D97-AF65-F5344CB8AC3E}">
        <p14:creationId xmlns:p14="http://schemas.microsoft.com/office/powerpoint/2010/main" val="4045289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B13A0C-3612-4ECC-8C30-362E3DB22A98}" type="datetimeFigureOut">
              <a:rPr lang="hr-HR" smtClean="0"/>
              <a:t>11.11.2019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186705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fld id="{13B13A0C-3612-4ECC-8C30-362E3DB22A98}" type="datetimeFigureOut">
              <a:rPr lang="hr-HR" smtClean="0"/>
              <a:t>11.11.2019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136128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fld id="{13B13A0C-3612-4ECC-8C30-362E3DB22A98}" type="datetimeFigureOut">
              <a:rPr lang="hr-HR" smtClean="0"/>
              <a:t>11.11.2019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1061937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13B13A0C-3612-4ECC-8C30-362E3DB22A98}" type="datetimeFigureOut">
              <a:rPr lang="hr-HR" smtClean="0"/>
              <a:t>11.11.2019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427656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13A0C-3612-4ECC-8C30-362E3DB22A98}" type="datetimeFigureOut">
              <a:rPr lang="hr-HR" smtClean="0"/>
              <a:t>11.11.2019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38013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B13A0C-3612-4ECC-8C30-362E3DB22A98}" type="datetimeFigureOut">
              <a:rPr lang="hr-HR" smtClean="0"/>
              <a:t>11.11.2019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78498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13A0C-3612-4ECC-8C30-362E3DB22A98}" type="datetimeFigureOut">
              <a:rPr lang="hr-HR" smtClean="0"/>
              <a:t>11.11.2019</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51E7A-ADD3-4414-AAC2-FE38138BF409}" type="slidenum">
              <a:rPr lang="hr-HR" smtClean="0"/>
              <a:t>‹#›</a:t>
            </a:fld>
            <a:endParaRPr lang="hr-HR"/>
          </a:p>
        </p:txBody>
      </p:sp>
    </p:spTree>
    <p:extLst>
      <p:ext uri="{BB962C8B-B14F-4D97-AF65-F5344CB8AC3E}">
        <p14:creationId xmlns:p14="http://schemas.microsoft.com/office/powerpoint/2010/main" val="2507663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help.nn.hr/support/solutions/articles/12000043396-elektroni%C4%8Dka-europska-jedinstvena-dokumentacija-o-nabavi-e-espd"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ec.europa.eu/regional_policy/en/information/publications/guidelines/2018/public-procurement-guidance-for-practitioners-2018"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pdf.dkom.hr/17094.pdf" TargetMode="External"/><Relationship Id="rId13" Type="http://schemas.openxmlformats.org/officeDocument/2006/relationships/hyperlink" Target="http://pdf.dkom.hr/18890.pdf" TargetMode="External"/><Relationship Id="rId3" Type="http://schemas.openxmlformats.org/officeDocument/2006/relationships/hyperlink" Target="http://pdf.dkom.hr/17915.pdf" TargetMode="External"/><Relationship Id="rId7" Type="http://schemas.openxmlformats.org/officeDocument/2006/relationships/hyperlink" Target="http://pdf.dkom.hr/16758.pdf" TargetMode="External"/><Relationship Id="rId12" Type="http://schemas.openxmlformats.org/officeDocument/2006/relationships/hyperlink" Target="http://pdf.dkom.hr/17861.pdf" TargetMode="External"/><Relationship Id="rId2" Type="http://schemas.openxmlformats.org/officeDocument/2006/relationships/hyperlink" Target="http://pdf.dkom.hr/17499.pdf" TargetMode="External"/><Relationship Id="rId16" Type="http://schemas.openxmlformats.org/officeDocument/2006/relationships/hyperlink" Target="http://pdf.dkom.hr/18136.pdf" TargetMode="External"/><Relationship Id="rId1" Type="http://schemas.openxmlformats.org/officeDocument/2006/relationships/slideLayout" Target="../slideLayouts/slideLayout2.xml"/><Relationship Id="rId6" Type="http://schemas.openxmlformats.org/officeDocument/2006/relationships/hyperlink" Target="http://pdf.dkom.hr/13042.pdf" TargetMode="External"/><Relationship Id="rId11" Type="http://schemas.openxmlformats.org/officeDocument/2006/relationships/hyperlink" Target="http://pdf.dkom.hr/17672.pdf" TargetMode="External"/><Relationship Id="rId5" Type="http://schemas.openxmlformats.org/officeDocument/2006/relationships/hyperlink" Target="http://pdf.dkom.hr/18147.pdf" TargetMode="External"/><Relationship Id="rId15" Type="http://schemas.openxmlformats.org/officeDocument/2006/relationships/hyperlink" Target="http://pdf.dkom.hr/16999.pdf" TargetMode="External"/><Relationship Id="rId10" Type="http://schemas.openxmlformats.org/officeDocument/2006/relationships/hyperlink" Target="http://pdf.dkom.hr/16274.pdf" TargetMode="External"/><Relationship Id="rId4" Type="http://schemas.openxmlformats.org/officeDocument/2006/relationships/hyperlink" Target="http://pdf.dkom.hr/16271.pdf" TargetMode="External"/><Relationship Id="rId9" Type="http://schemas.openxmlformats.org/officeDocument/2006/relationships/hyperlink" Target="http://pdf.dkom.hr/17327.pdf" TargetMode="External"/><Relationship Id="rId14" Type="http://schemas.openxmlformats.org/officeDocument/2006/relationships/hyperlink" Target="http://pdf.dkom.hr/17085.pdf"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pdf.dkom.hr/19516.pdf" TargetMode="External"/><Relationship Id="rId13" Type="http://schemas.openxmlformats.org/officeDocument/2006/relationships/hyperlink" Target="http://pdf.dkom.hr/19358.pdf" TargetMode="External"/><Relationship Id="rId3" Type="http://schemas.openxmlformats.org/officeDocument/2006/relationships/hyperlink" Target="http://pdf.dkom.hr/19549.pdf" TargetMode="External"/><Relationship Id="rId7" Type="http://schemas.openxmlformats.org/officeDocument/2006/relationships/hyperlink" Target="http://pdf.dkom.hr/18381.pdf" TargetMode="External"/><Relationship Id="rId12" Type="http://schemas.openxmlformats.org/officeDocument/2006/relationships/hyperlink" Target="http://pdf.dkom.hr/18850.pdf" TargetMode="External"/><Relationship Id="rId2" Type="http://schemas.openxmlformats.org/officeDocument/2006/relationships/hyperlink" Target="http://pdf.dkom.hr/18262.pdf" TargetMode="External"/><Relationship Id="rId1" Type="http://schemas.openxmlformats.org/officeDocument/2006/relationships/slideLayout" Target="../slideLayouts/slideLayout2.xml"/><Relationship Id="rId6" Type="http://schemas.openxmlformats.org/officeDocument/2006/relationships/hyperlink" Target="http://pdf.dkom.hr/18136.pdf" TargetMode="External"/><Relationship Id="rId11" Type="http://schemas.openxmlformats.org/officeDocument/2006/relationships/hyperlink" Target="http://pdf.dkom.hr/19069.pdf" TargetMode="External"/><Relationship Id="rId5" Type="http://schemas.openxmlformats.org/officeDocument/2006/relationships/hyperlink" Target="http://pdf.dkom.hr/18590.pdf" TargetMode="External"/><Relationship Id="rId10" Type="http://schemas.openxmlformats.org/officeDocument/2006/relationships/hyperlink" Target="http://pdf.dkom.hr/19390.pdf" TargetMode="External"/><Relationship Id="rId4" Type="http://schemas.openxmlformats.org/officeDocument/2006/relationships/hyperlink" Target="http://pdf.dkom.hr/17259.pdf" TargetMode="External"/><Relationship Id="rId9" Type="http://schemas.openxmlformats.org/officeDocument/2006/relationships/hyperlink" Target="http://pdf.dkom.hr/17126.pdf"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uropa.eu/youreurope/business/selling-in-eu/public-contracts/request-review-public-tender/index_hr.htm" TargetMode="External"/><Relationship Id="rId2" Type="http://schemas.openxmlformats.org/officeDocument/2006/relationships/hyperlink" Target="https://europa.eu/youreurope/business/selling-in-eu/public-contracts/public-tendering-rules/index_hr.htm#abbr-ID0E1" TargetMode="External"/><Relationship Id="rId1" Type="http://schemas.openxmlformats.org/officeDocument/2006/relationships/slideLayout" Target="../slideLayouts/slideLayout2.xml"/><Relationship Id="rId4" Type="http://schemas.openxmlformats.org/officeDocument/2006/relationships/hyperlink" Target="https://europa.eu/youreurope/business/selling-in-eu/public-contracts/public-tendering-rules/index_hr.ht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help.nn.hr/support/solutions/articles/12000043894-vrijednosti-europskih-pragova-od-1-sije%C4%8Dnja-2018-godin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37518" y="1099818"/>
            <a:ext cx="7632442" cy="2915591"/>
          </a:xfrm>
        </p:spPr>
        <p:txBody>
          <a:bodyPr>
            <a:normAutofit fontScale="90000"/>
          </a:bodyPr>
          <a:lstStyle/>
          <a:p>
            <a:r>
              <a:rPr lang="hr-HR" b="1" dirty="0"/>
              <a:t/>
            </a:r>
            <a:br>
              <a:rPr lang="hr-HR" b="1" dirty="0"/>
            </a:br>
            <a:r>
              <a:rPr lang="hr-HR" b="1" dirty="0"/>
              <a:t/>
            </a:r>
            <a:br>
              <a:rPr lang="hr-HR" b="1" dirty="0"/>
            </a:br>
            <a:r>
              <a:rPr lang="hr-HR" b="1" dirty="0"/>
              <a:t/>
            </a:r>
            <a:br>
              <a:rPr lang="hr-HR" b="1" dirty="0"/>
            </a:br>
            <a:r>
              <a:rPr lang="hr-HR" b="1" dirty="0"/>
              <a:t/>
            </a:r>
            <a:br>
              <a:rPr lang="hr-HR" b="1" dirty="0"/>
            </a:br>
            <a:r>
              <a:rPr lang="hr-HR" b="1" dirty="0"/>
              <a:t/>
            </a:r>
            <a:br>
              <a:rPr lang="hr-HR" b="1" dirty="0"/>
            </a:br>
            <a:r>
              <a:rPr lang="hr-HR" b="1" dirty="0"/>
              <a:t/>
            </a:r>
            <a:br>
              <a:rPr lang="hr-HR" b="1" dirty="0"/>
            </a:br>
            <a:r>
              <a:rPr lang="hr-HR" b="1" dirty="0"/>
              <a:t/>
            </a:r>
            <a:br>
              <a:rPr lang="hr-HR" b="1" dirty="0"/>
            </a:br>
            <a:r>
              <a:rPr lang="hr-HR" b="1" dirty="0"/>
              <a:t/>
            </a:r>
            <a:br>
              <a:rPr lang="hr-HR" b="1" dirty="0"/>
            </a:br>
            <a:r>
              <a:rPr lang="hr-HR" b="1" dirty="0"/>
              <a:t/>
            </a:r>
            <a:br>
              <a:rPr lang="hr-HR" b="1" dirty="0"/>
            </a:br>
            <a:r>
              <a:rPr lang="hr-HR" sz="4400" b="1" dirty="0">
                <a:solidFill>
                  <a:schemeClr val="accent6">
                    <a:lumMod val="50000"/>
                  </a:schemeClr>
                </a:solidFill>
              </a:rPr>
              <a:t>Priprema postupaka javne nabave i izvršenje (provedba) ugovora u sklopu projekata sufinanciranih iz EPFRR </a:t>
            </a:r>
            <a:r>
              <a:rPr lang="hr-HR" b="1" dirty="0"/>
              <a:t/>
            </a:r>
            <a:br>
              <a:rPr lang="hr-HR" b="1" dirty="0"/>
            </a:br>
            <a:endParaRPr lang="hr-HR" dirty="0"/>
          </a:p>
        </p:txBody>
      </p:sp>
      <p:sp>
        <p:nvSpPr>
          <p:cNvPr id="3" name="Subtitle 2"/>
          <p:cNvSpPr>
            <a:spLocks noGrp="1"/>
          </p:cNvSpPr>
          <p:nvPr>
            <p:ph type="subTitle" idx="1"/>
          </p:nvPr>
        </p:nvSpPr>
        <p:spPr>
          <a:xfrm>
            <a:off x="3937516" y="4152121"/>
            <a:ext cx="7632444" cy="2061109"/>
          </a:xfrm>
        </p:spPr>
        <p:txBody>
          <a:bodyPr>
            <a:normAutofit fontScale="70000" lnSpcReduction="20000"/>
          </a:bodyPr>
          <a:lstStyle/>
          <a:p>
            <a:r>
              <a:rPr lang="hr-HR" sz="3500" b="1" dirty="0">
                <a:solidFill>
                  <a:schemeClr val="accent6">
                    <a:lumMod val="50000"/>
                  </a:schemeClr>
                </a:solidFill>
              </a:rPr>
              <a:t>Dokumentacije o nabavi, izvršenje (provedba ugovora)-greške u pripremi i provedi</a:t>
            </a:r>
          </a:p>
          <a:p>
            <a:endParaRPr lang="hr-HR" sz="3500" b="1" dirty="0">
              <a:solidFill>
                <a:schemeClr val="accent6">
                  <a:lumMod val="50000"/>
                </a:schemeClr>
              </a:solidFill>
            </a:endParaRPr>
          </a:p>
          <a:p>
            <a:endParaRPr lang="hr-HR" sz="3500" b="1" dirty="0">
              <a:solidFill>
                <a:schemeClr val="accent6">
                  <a:lumMod val="50000"/>
                </a:schemeClr>
              </a:solidFill>
            </a:endParaRPr>
          </a:p>
          <a:p>
            <a:r>
              <a:rPr lang="hr-HR" sz="2500" b="1" dirty="0">
                <a:solidFill>
                  <a:schemeClr val="accent6">
                    <a:lumMod val="50000"/>
                  </a:schemeClr>
                </a:solidFill>
              </a:rPr>
              <a:t>Maja Tadić Bubnjić</a:t>
            </a:r>
          </a:p>
          <a:p>
            <a:r>
              <a:rPr lang="hr-HR" sz="2500" b="1" dirty="0">
                <a:solidFill>
                  <a:schemeClr val="accent6">
                    <a:lumMod val="50000"/>
                  </a:schemeClr>
                </a:solidFill>
              </a:rPr>
              <a:t>Voditeljica Službe za javnu nabavu</a:t>
            </a:r>
          </a:p>
        </p:txBody>
      </p:sp>
    </p:spTree>
    <p:extLst>
      <p:ext uri="{BB962C8B-B14F-4D97-AF65-F5344CB8AC3E}">
        <p14:creationId xmlns:p14="http://schemas.microsoft.com/office/powerpoint/2010/main" val="3620336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28E057-C994-4DE5-B289-D8BDFD9F25C4}"/>
              </a:ext>
            </a:extLst>
          </p:cNvPr>
          <p:cNvSpPr>
            <a:spLocks noGrp="1"/>
          </p:cNvSpPr>
          <p:nvPr>
            <p:ph type="title"/>
          </p:nvPr>
        </p:nvSpPr>
        <p:spPr/>
        <p:txBody>
          <a:bodyPr/>
          <a:lstStyle/>
          <a:p>
            <a:r>
              <a:rPr lang="hr-HR" b="1" dirty="0"/>
              <a:t>Priprema provedbe postupka javne nabave</a:t>
            </a:r>
            <a:endParaRPr lang="hr-HR" dirty="0"/>
          </a:p>
        </p:txBody>
      </p:sp>
      <p:sp>
        <p:nvSpPr>
          <p:cNvPr id="3" name="Rezervirano mjesto sadržaja 2">
            <a:extLst>
              <a:ext uri="{FF2B5EF4-FFF2-40B4-BE49-F238E27FC236}">
                <a16:creationId xmlns:a16="http://schemas.microsoft.com/office/drawing/2014/main" id="{CDE7D500-0F4C-4F75-989B-3947F63EEA59}"/>
              </a:ext>
            </a:extLst>
          </p:cNvPr>
          <p:cNvSpPr>
            <a:spLocks noGrp="1"/>
          </p:cNvSpPr>
          <p:nvPr>
            <p:ph idx="1"/>
          </p:nvPr>
        </p:nvSpPr>
        <p:spPr/>
        <p:txBody>
          <a:bodyPr>
            <a:normAutofit/>
          </a:bodyPr>
          <a:lstStyle/>
          <a:p>
            <a:pPr>
              <a:buNone/>
            </a:pPr>
            <a:r>
              <a:rPr lang="hr-HR" b="1" dirty="0"/>
              <a:t>2) STRUČNO POVJERENSTVO</a:t>
            </a:r>
          </a:p>
          <a:p>
            <a:pPr marL="727075" indent="-457200" algn="just">
              <a:buFont typeface="Wingdings" panose="05000000000000000000" pitchFamily="2" charset="2"/>
              <a:buChar char="Ø"/>
            </a:pPr>
            <a:r>
              <a:rPr lang="hr-HR" sz="2400" dirty="0"/>
              <a:t>Prije početka postupka internom odlukom imenuje se stručno povjerenstvo za javnu nabavu imenom i prezimenom zajedno s pojedinim ulogama u postupku</a:t>
            </a:r>
          </a:p>
          <a:p>
            <a:pPr algn="just">
              <a:buNone/>
            </a:pPr>
            <a:endParaRPr lang="hr-HR" sz="2400" dirty="0"/>
          </a:p>
          <a:p>
            <a:pPr marL="727075" indent="-457200">
              <a:buFont typeface="Wingdings" panose="05000000000000000000" pitchFamily="2" charset="2"/>
              <a:buChar char="Ø"/>
            </a:pPr>
            <a:r>
              <a:rPr lang="hr-HR" sz="2400" dirty="0"/>
              <a:t>Najmanje jedan član stručnog povjerenstva za javnu nabavu mora posjedovati </a:t>
            </a:r>
            <a:r>
              <a:rPr lang="hr-HR" sz="2400" u="sng" dirty="0"/>
              <a:t>važeći certifikat</a:t>
            </a:r>
            <a:r>
              <a:rPr lang="hr-HR" sz="2400" dirty="0"/>
              <a:t> u području javne nabave.</a:t>
            </a:r>
          </a:p>
          <a:p>
            <a:pPr>
              <a:buNone/>
            </a:pPr>
            <a:endParaRPr lang="hr-HR" sz="2400" dirty="0"/>
          </a:p>
          <a:p>
            <a:pPr marL="727075" indent="-457200" algn="just">
              <a:buFont typeface="Wingdings" panose="05000000000000000000" pitchFamily="2" charset="2"/>
              <a:buChar char="Ø"/>
            </a:pPr>
            <a:r>
              <a:rPr lang="hr-HR" sz="2400" dirty="0"/>
              <a:t>Zapisnik o pregledu i ocjeni ponuda potpisuju osobe koje su imenovane članovima stručnog povjerenstva u odluci (čl. 29. Pravilnika)</a:t>
            </a:r>
          </a:p>
          <a:p>
            <a:endParaRPr lang="hr-HR" dirty="0"/>
          </a:p>
        </p:txBody>
      </p:sp>
    </p:spTree>
    <p:extLst>
      <p:ext uri="{BB962C8B-B14F-4D97-AF65-F5344CB8AC3E}">
        <p14:creationId xmlns:p14="http://schemas.microsoft.com/office/powerpoint/2010/main" val="1385274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963"/>
            <a:ext cx="11590638" cy="4583197"/>
          </a:xfrm>
        </p:spPr>
        <p:txBody>
          <a:bodyPr>
            <a:normAutofit/>
          </a:bodyPr>
          <a:lstStyle/>
          <a:p>
            <a:pPr>
              <a:buNone/>
            </a:pPr>
            <a:endParaRPr lang="hr-HR" dirty="0"/>
          </a:p>
          <a:p>
            <a:pPr lvl="0">
              <a:buNone/>
            </a:pPr>
            <a:r>
              <a:rPr lang="hr-HR" sz="1800" b="1" dirty="0"/>
              <a:t>3) SADRŽAJ DOKUMENTACIJE O NABAVI (DoN)</a:t>
            </a:r>
            <a:endParaRPr lang="hr-HR" sz="1800" dirty="0"/>
          </a:p>
          <a:p>
            <a:pPr lvl="1" algn="just">
              <a:lnSpc>
                <a:spcPct val="100000"/>
              </a:lnSpc>
              <a:buFont typeface="Wingdings" panose="05000000000000000000" pitchFamily="2" charset="2"/>
              <a:buChar char="Ø"/>
            </a:pPr>
            <a:r>
              <a:rPr lang="hr-HR" sz="1800" dirty="0"/>
              <a:t>dokumentacija o nabavi (DoN) mora biti </a:t>
            </a:r>
            <a:r>
              <a:rPr lang="hr-HR" sz="1800" u="sng" dirty="0"/>
              <a:t>jasna, precizna, razumljiva i nedvojbena</a:t>
            </a:r>
            <a:r>
              <a:rPr lang="hr-HR" sz="1800" dirty="0"/>
              <a:t> te izrađena na način da </a:t>
            </a:r>
            <a:r>
              <a:rPr lang="hr-HR" sz="1800" u="sng" dirty="0"/>
              <a:t>omogući podnošenje usporedivih ponuda </a:t>
            </a:r>
            <a:r>
              <a:rPr lang="hr-HR" sz="1800" dirty="0"/>
              <a:t>(čl. 200 ZJN 2016)</a:t>
            </a:r>
          </a:p>
          <a:p>
            <a:pPr lvl="1" algn="just">
              <a:lnSpc>
                <a:spcPct val="100000"/>
              </a:lnSpc>
              <a:buFont typeface="Wingdings" panose="05000000000000000000" pitchFamily="2" charset="2"/>
              <a:buChar char="Ø"/>
            </a:pPr>
            <a:r>
              <a:rPr lang="hr-HR" sz="1800" dirty="0"/>
              <a:t>naručitelj </a:t>
            </a:r>
            <a:r>
              <a:rPr lang="hr-HR" sz="1800" u="sng" dirty="0"/>
              <a:t>može</a:t>
            </a:r>
            <a:r>
              <a:rPr lang="hr-HR" sz="1800" dirty="0"/>
              <a:t> izmijeniti ili dopuniti DoN do isteka roka za dostavu ponuda </a:t>
            </a:r>
          </a:p>
          <a:p>
            <a:pPr marL="457200" lvl="1" indent="0">
              <a:lnSpc>
                <a:spcPct val="100000"/>
              </a:lnSpc>
              <a:buNone/>
            </a:pPr>
            <a:r>
              <a:rPr lang="hr-HR" sz="1800" i="1" dirty="0"/>
              <a:t>NAPOMENA: paziti na odredbe o produljenju roka za dostavu ponuda iz čl. 240. – 242. ZJN 2016 (10 dana ako je izmjena bitna)!</a:t>
            </a:r>
          </a:p>
          <a:p>
            <a:pPr lvl="1" algn="just">
              <a:lnSpc>
                <a:spcPct val="100000"/>
              </a:lnSpc>
              <a:buFont typeface="Wingdings" panose="05000000000000000000" pitchFamily="2" charset="2"/>
              <a:buChar char="Ø"/>
            </a:pPr>
            <a:r>
              <a:rPr lang="hr-HR" sz="1800" dirty="0"/>
              <a:t>gospodarski subjekt </a:t>
            </a:r>
            <a:r>
              <a:rPr lang="hr-HR" sz="1800" u="sng" dirty="0"/>
              <a:t>može</a:t>
            </a:r>
            <a:r>
              <a:rPr lang="hr-HR" sz="1800" dirty="0"/>
              <a:t> zahtijevati dodatne informacije, objašnjenja ili izmjene u vezi s DoN tijekom roka za dostavu ponuda, a naručitelj je </a:t>
            </a:r>
            <a:r>
              <a:rPr lang="hr-HR" sz="1800" u="sng" dirty="0"/>
              <a:t>obvezan </a:t>
            </a:r>
            <a:r>
              <a:rPr lang="hr-HR" sz="1800" dirty="0"/>
              <a:t>objaviti odgovor (bez navođenja GS koji je upit postavio) n</a:t>
            </a:r>
            <a:r>
              <a:rPr lang="pl-PL" sz="1800" dirty="0"/>
              <a:t>a isti način i na istim internetskim stranicama (EOJN) kao i osnovnu dokumentaciju pod uvjetima iz čl. 202. ZJN 2016</a:t>
            </a:r>
            <a:endParaRPr lang="hr-HR" sz="1800" dirty="0"/>
          </a:p>
          <a:p>
            <a:pPr lvl="1" algn="just">
              <a:lnSpc>
                <a:spcPct val="100000"/>
              </a:lnSpc>
              <a:buFont typeface="Wingdings" panose="05000000000000000000" pitchFamily="2" charset="2"/>
              <a:buChar char="Ø"/>
            </a:pPr>
            <a:r>
              <a:rPr lang="hr-HR" sz="1800" dirty="0"/>
              <a:t>sadržaj, način izrade, postupanje s dokumentacijom i druga bitna pitanja u vezi s DoN propisana su </a:t>
            </a:r>
            <a:r>
              <a:rPr lang="pl-PL" sz="1800" dirty="0"/>
              <a:t>Pravilnikom o DoN </a:t>
            </a:r>
            <a:r>
              <a:rPr lang="hr-HR" sz="1800" dirty="0"/>
              <a:t>(</a:t>
            </a:r>
            <a:r>
              <a:rPr lang="hr-HR" sz="1800" i="1" dirty="0"/>
              <a:t>tablica sa sadržajem DoN dostupna je na web stranicama APPRRR</a:t>
            </a:r>
            <a:r>
              <a:rPr lang="hr-HR" sz="1800" dirty="0"/>
              <a:t>)</a:t>
            </a:r>
          </a:p>
          <a:p>
            <a:pPr lvl="1"/>
            <a:endParaRPr lang="hr-HR" sz="3300" dirty="0"/>
          </a:p>
          <a:p>
            <a:pPr lvl="1"/>
            <a:endParaRPr lang="hr-HR" dirty="0"/>
          </a:p>
          <a:p>
            <a:pPr>
              <a:buNone/>
            </a:pPr>
            <a:endParaRPr lang="hr-HR" dirty="0"/>
          </a:p>
        </p:txBody>
      </p:sp>
      <p:sp>
        <p:nvSpPr>
          <p:cNvPr id="5" name="Title 4"/>
          <p:cNvSpPr>
            <a:spLocks noGrp="1"/>
          </p:cNvSpPr>
          <p:nvPr>
            <p:ph type="title"/>
          </p:nvPr>
        </p:nvSpPr>
        <p:spPr>
          <a:xfrm>
            <a:off x="1829544" y="239685"/>
            <a:ext cx="8683724" cy="701731"/>
          </a:xfrm>
          <a:prstGeom prst="rect">
            <a:avLst/>
          </a:prstGeom>
        </p:spPr>
        <p:txBody>
          <a:bodyPr wrap="none">
            <a:spAutoFit/>
          </a:bodyPr>
          <a:lstStyle/>
          <a:p>
            <a:pPr algn="ctr"/>
            <a:r>
              <a:rPr lang="hr-HR" b="1" dirty="0"/>
              <a:t>Priprema dokumentacije o nabavi</a:t>
            </a:r>
            <a:endParaRPr lang="hr-HR" dirty="0"/>
          </a:p>
        </p:txBody>
      </p:sp>
    </p:spTree>
    <p:extLst>
      <p:ext uri="{BB962C8B-B14F-4D97-AF65-F5344CB8AC3E}">
        <p14:creationId xmlns:p14="http://schemas.microsoft.com/office/powerpoint/2010/main" val="238440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buNone/>
            </a:pPr>
            <a:endParaRPr lang="hr-HR" sz="1800" b="1" dirty="0"/>
          </a:p>
          <a:p>
            <a:pPr lvl="0" algn="just">
              <a:buNone/>
            </a:pPr>
            <a:r>
              <a:rPr lang="hr-HR" sz="1800" b="1" dirty="0"/>
              <a:t>a) Opći podaci – najčešće greške</a:t>
            </a:r>
            <a:endParaRPr lang="hr-HR" sz="1800" dirty="0"/>
          </a:p>
          <a:p>
            <a:pPr lvl="1" algn="just">
              <a:buFont typeface="Wingdings" panose="05000000000000000000" pitchFamily="2" charset="2"/>
              <a:buChar char="Ø"/>
            </a:pPr>
            <a:r>
              <a:rPr lang="hr-HR" sz="1800" u="sng" dirty="0"/>
              <a:t>popis gospodarskih subjekata s kojima je korisnik u sukobu interesa ili navod da isti ne postoje</a:t>
            </a:r>
            <a:endParaRPr lang="hr-HR" sz="1800" dirty="0"/>
          </a:p>
          <a:p>
            <a:pPr lvl="2" algn="just">
              <a:buFont typeface="Wingdings" panose="05000000000000000000" pitchFamily="2" charset="2"/>
              <a:buChar char="Ø"/>
            </a:pPr>
            <a:r>
              <a:rPr lang="hr-HR" sz="1800" dirty="0"/>
              <a:t>korisnici u zahtjevu za potporu dostavljaju za </a:t>
            </a:r>
            <a:r>
              <a:rPr lang="hr-HR" sz="1800" b="1" dirty="0">
                <a:solidFill>
                  <a:srgbClr val="70AD47">
                    <a:lumMod val="75000"/>
                  </a:srgbClr>
                </a:solidFill>
              </a:rPr>
              <a:t>sve predstavnike </a:t>
            </a:r>
            <a:r>
              <a:rPr lang="hr-HR" sz="1800" dirty="0"/>
              <a:t>naručitelja koji su uključeni u provedbu postupka javne nabave izjave o postojanju ili nepostojanju sukoba interesa – potrebno uključiti i osobe koje izrađuju </a:t>
            </a:r>
            <a:r>
              <a:rPr lang="hr-HR" sz="1800" b="1" dirty="0">
                <a:solidFill>
                  <a:srgbClr val="70AD47">
                    <a:lumMod val="75000"/>
                  </a:srgbClr>
                </a:solidFill>
              </a:rPr>
              <a:t>tehnički dio</a:t>
            </a:r>
            <a:r>
              <a:rPr lang="hr-HR" sz="1800" dirty="0"/>
              <a:t> dokumentacije, odnosno sve osobe iz odluke o imenovanju stručnog povjerenstva za postupak javne nabave (čl. 75. do 83. ZJN 2016). Bitno je da su </a:t>
            </a:r>
            <a:r>
              <a:rPr lang="hr-HR" sz="1800" u="sng" dirty="0"/>
              <a:t>svi</a:t>
            </a:r>
            <a:r>
              <a:rPr lang="hr-HR" sz="1800" dirty="0"/>
              <a:t> predstavnici naručitelja potpisali izjave o postojanju ili nepostojanju sukoba interesa koji su imali ovlasti </a:t>
            </a:r>
            <a:r>
              <a:rPr lang="hr-HR" sz="1800" u="sng" dirty="0"/>
              <a:t>u trenutku pokretanja postupka </a:t>
            </a:r>
            <a:r>
              <a:rPr lang="hr-HR" sz="1800" dirty="0"/>
              <a:t>javne nabave. U slučaju izmjene u upravi, nadzornom odboru, potrebno je ažurirati izjave kao i popis gospodarskih subjekata s kojima se ne smije sklopiti ugovor o javnoj nabavi koji korisnik objavljuje na svojoj mrežnoj stranici</a:t>
            </a:r>
          </a:p>
          <a:p>
            <a:pPr lvl="2" algn="just">
              <a:buFont typeface="Wingdings" panose="05000000000000000000" pitchFamily="2" charset="2"/>
              <a:buChar char="Ø"/>
            </a:pPr>
            <a:r>
              <a:rPr lang="hr-HR" sz="1800" dirty="0"/>
              <a:t>Izjave predstavnika naručitelja iz članka 76. stavka 2. točke 1. ZJN 2016 (čelnik te član upravnog, upravljačkog i nadzornog tijela naručitelja) moraju sadržavati navod i za povezane osobe iz članka 77. stavka 1. ZJN 2016</a:t>
            </a:r>
          </a:p>
          <a:p>
            <a:pPr lvl="2" algn="just">
              <a:buFont typeface="Wingdings" panose="05000000000000000000" pitchFamily="2" charset="2"/>
              <a:buChar char="Ø"/>
            </a:pPr>
            <a:r>
              <a:rPr lang="hr-HR" sz="1800" dirty="0"/>
              <a:t>popis gospodarskih subjekata </a:t>
            </a:r>
            <a:r>
              <a:rPr lang="hr-HR" sz="1800" b="1" dirty="0">
                <a:solidFill>
                  <a:srgbClr val="70AD47">
                    <a:lumMod val="75000"/>
                  </a:srgbClr>
                </a:solidFill>
              </a:rPr>
              <a:t>ne </a:t>
            </a:r>
            <a:r>
              <a:rPr lang="hr-HR" sz="1800" dirty="0"/>
              <a:t>zamjenjuje potpisane izjave o postojanju ili nepostojanju sukoba interesa već je iste potrebno dostaviti radi provjere usklađenosti navoda u DoN s izjavama</a:t>
            </a:r>
          </a:p>
          <a:p>
            <a:pPr lvl="2" algn="just">
              <a:buFont typeface="Wingdings" panose="05000000000000000000" pitchFamily="2" charset="2"/>
              <a:buChar char="Ø"/>
            </a:pPr>
            <a:r>
              <a:rPr lang="hr-HR" sz="1800" dirty="0" err="1"/>
              <a:t>Public</a:t>
            </a:r>
            <a:r>
              <a:rPr lang="hr-HR" sz="1800" dirty="0"/>
              <a:t> </a:t>
            </a:r>
            <a:r>
              <a:rPr lang="hr-HR" sz="1800" dirty="0" err="1"/>
              <a:t>procurement</a:t>
            </a:r>
            <a:r>
              <a:rPr lang="hr-HR" sz="1800" dirty="0"/>
              <a:t> </a:t>
            </a:r>
            <a:r>
              <a:rPr lang="hr-HR" sz="1800" dirty="0" err="1"/>
              <a:t>guide</a:t>
            </a:r>
            <a:r>
              <a:rPr lang="hr-HR" sz="1800" dirty="0"/>
              <a:t> for </a:t>
            </a:r>
            <a:r>
              <a:rPr lang="hr-HR" sz="1800" dirty="0" err="1"/>
              <a:t>practitioners</a:t>
            </a:r>
            <a:r>
              <a:rPr lang="hr-HR" sz="1800" dirty="0"/>
              <a:t> (February 2018): najlakši način sprečavanja sukoba interesa je potpisivanje izjava o postojanju ili nepostojanju sukoba interesa od strane </a:t>
            </a:r>
            <a:r>
              <a:rPr lang="hr-HR" sz="1800" b="1" dirty="0">
                <a:solidFill>
                  <a:srgbClr val="70AD47">
                    <a:lumMod val="75000"/>
                  </a:srgbClr>
                </a:solidFill>
              </a:rPr>
              <a:t>svih osoba </a:t>
            </a:r>
            <a:r>
              <a:rPr lang="hr-HR" sz="1800" dirty="0"/>
              <a:t>koje su </a:t>
            </a:r>
            <a:r>
              <a:rPr lang="hr-HR" sz="1800" b="1" dirty="0">
                <a:solidFill>
                  <a:srgbClr val="70AD47">
                    <a:lumMod val="75000"/>
                  </a:srgbClr>
                </a:solidFill>
              </a:rPr>
              <a:t>uključene</a:t>
            </a:r>
            <a:r>
              <a:rPr lang="hr-HR" sz="1800" dirty="0"/>
              <a:t> u postupak nadmetanja i to prije pokretanja postupka javne nabave (dan slanja poziva na nadmetanje je dan početka postupka javne nabave)</a:t>
            </a:r>
          </a:p>
          <a:p>
            <a:endParaRPr lang="hr-HR" dirty="0"/>
          </a:p>
        </p:txBody>
      </p:sp>
      <p:sp>
        <p:nvSpPr>
          <p:cNvPr id="4" name="Title 3"/>
          <p:cNvSpPr>
            <a:spLocks noGrp="1"/>
          </p:cNvSpPr>
          <p:nvPr>
            <p:ph type="title"/>
          </p:nvPr>
        </p:nvSpPr>
        <p:spPr>
          <a:xfrm>
            <a:off x="1755693" y="297612"/>
            <a:ext cx="8683723" cy="701731"/>
          </a:xfrm>
          <a:prstGeom prst="rect">
            <a:avLst/>
          </a:prstGeom>
        </p:spPr>
        <p:txBody>
          <a:bodyPr wrap="none">
            <a:spAutoFit/>
          </a:bodyPr>
          <a:lstStyle/>
          <a:p>
            <a:pPr algn="ctr"/>
            <a:r>
              <a:rPr lang="hr-HR" b="1" dirty="0"/>
              <a:t>Priprema dokumentacije o nabavi</a:t>
            </a:r>
            <a:endParaRPr lang="hr-HR" dirty="0"/>
          </a:p>
        </p:txBody>
      </p:sp>
    </p:spTree>
    <p:extLst>
      <p:ext uri="{BB962C8B-B14F-4D97-AF65-F5344CB8AC3E}">
        <p14:creationId xmlns:p14="http://schemas.microsoft.com/office/powerpoint/2010/main" val="1082276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892"/>
            <a:ext cx="11859208" cy="988540"/>
          </a:xfrm>
        </p:spPr>
        <p:txBody>
          <a:bodyPr>
            <a:normAutofit fontScale="90000"/>
          </a:bodyPr>
          <a:lstStyle/>
          <a:p>
            <a:pPr algn="ctr"/>
            <a:r>
              <a:rPr lang="hr-HR" sz="3600" b="1" dirty="0"/>
              <a:t>Priprema dokumentacije o nabavi</a:t>
            </a:r>
            <a:r>
              <a:rPr lang="hr-HR" sz="3600" dirty="0"/>
              <a:t/>
            </a:r>
            <a:br>
              <a:rPr lang="hr-HR" sz="3600" dirty="0"/>
            </a:br>
            <a:r>
              <a:rPr lang="hr-HR" sz="3600" b="1" dirty="0"/>
              <a:t>Podaci o predmetu nabave</a:t>
            </a:r>
            <a:r>
              <a:rPr lang="hr-HR" dirty="0"/>
              <a:t/>
            </a:r>
            <a:br>
              <a:rPr lang="hr-HR" dirty="0"/>
            </a:br>
            <a:endParaRPr lang="hr-HR" dirty="0"/>
          </a:p>
        </p:txBody>
      </p:sp>
      <p:sp>
        <p:nvSpPr>
          <p:cNvPr id="3" name="Content Placeholder 2"/>
          <p:cNvSpPr>
            <a:spLocks noGrp="1"/>
          </p:cNvSpPr>
          <p:nvPr>
            <p:ph idx="1"/>
          </p:nvPr>
        </p:nvSpPr>
        <p:spPr>
          <a:xfrm>
            <a:off x="0" y="1268963"/>
            <a:ext cx="11343503" cy="4777274"/>
          </a:xfrm>
        </p:spPr>
        <p:txBody>
          <a:bodyPr>
            <a:normAutofit fontScale="55000" lnSpcReduction="20000"/>
          </a:bodyPr>
          <a:lstStyle/>
          <a:p>
            <a:pPr>
              <a:buNone/>
            </a:pPr>
            <a:endParaRPr lang="hr-HR" sz="2300" b="1" dirty="0"/>
          </a:p>
          <a:p>
            <a:pPr algn="just">
              <a:buNone/>
            </a:pPr>
            <a:r>
              <a:rPr lang="hr-HR" sz="2300" b="1" dirty="0"/>
              <a:t>b) Podaci o predmetu nabave</a:t>
            </a:r>
            <a:endParaRPr lang="hr-HR" sz="2300" dirty="0"/>
          </a:p>
          <a:p>
            <a:pPr lvl="1" algn="just">
              <a:lnSpc>
                <a:spcPct val="120000"/>
              </a:lnSpc>
              <a:buFont typeface="Wingdings" panose="05000000000000000000" pitchFamily="2" charset="2"/>
              <a:buChar char="Ø"/>
            </a:pPr>
            <a:r>
              <a:rPr lang="hr-HR" sz="2300" dirty="0"/>
              <a:t>nedostaje navod o tome je li predmet nabave podijeljen na grupe – u slučaju da predmet nabave nije podijeljen na grupe </a:t>
            </a:r>
            <a:r>
              <a:rPr lang="hr-HR" sz="2300" b="1" dirty="0">
                <a:solidFill>
                  <a:schemeClr val="accent6">
                    <a:lumMod val="75000"/>
                  </a:schemeClr>
                </a:solidFill>
              </a:rPr>
              <a:t>potrebno je kratko obrazloženje</a:t>
            </a:r>
          </a:p>
          <a:p>
            <a:pPr lvl="1" algn="just">
              <a:lnSpc>
                <a:spcPct val="120000"/>
              </a:lnSpc>
              <a:buFont typeface="Wingdings" panose="05000000000000000000" pitchFamily="2" charset="2"/>
              <a:buChar char="Ø"/>
            </a:pPr>
            <a:r>
              <a:rPr lang="hr-HR" sz="2300" dirty="0"/>
              <a:t>podaci o </a:t>
            </a:r>
            <a:r>
              <a:rPr lang="hr-HR" sz="2300" b="1" u="sng" dirty="0"/>
              <a:t>količini</a:t>
            </a:r>
            <a:r>
              <a:rPr lang="hr-HR" sz="2300" dirty="0"/>
              <a:t> predmeta nabave (točna ili okvirna); količine se određuju sukladno troškovniku (građevinski radovi po svojoj prirodi ne mogu se odrediti točno) te je ovaj navod potrebno uskladiti i u odredbama ugovora</a:t>
            </a:r>
          </a:p>
          <a:p>
            <a:pPr lvl="1" algn="just">
              <a:lnSpc>
                <a:spcPct val="120000"/>
              </a:lnSpc>
              <a:buFont typeface="Wingdings" panose="05000000000000000000" pitchFamily="2" charset="2"/>
              <a:buChar char="Ø"/>
            </a:pPr>
            <a:r>
              <a:rPr lang="hr-HR" dirty="0"/>
              <a:t>Ne ograničavati zainteresiranim gospodarskim subjektima uvid u tehnički dio dokumentacije o nabavi i/ili lokaciju ulaganja, (samo jedan dan tijekom roka za dostavu ponuda) te je u tu svrhu pravilno cjelokupnu dokumentaciju objaviti u EOJN ili u DON navesti poveznicu na mrežnu stranicu gdje je ista dostupna. Nije zakonska osnova za odbijanje ponude ako zainteresirani gospodarski subjekt </a:t>
            </a:r>
            <a:r>
              <a:rPr lang="hr-HR" b="1" dirty="0">
                <a:solidFill>
                  <a:schemeClr val="accent6">
                    <a:lumMod val="75000"/>
                  </a:schemeClr>
                </a:solidFill>
              </a:rPr>
              <a:t>ne posjeti lokaciju ulaganja </a:t>
            </a:r>
            <a:r>
              <a:rPr lang="hr-HR" dirty="0"/>
              <a:t>niti je dozvoljeno potvrdu o obilasku lokacije </a:t>
            </a:r>
            <a:r>
              <a:rPr lang="hr-HR" b="1" dirty="0">
                <a:solidFill>
                  <a:schemeClr val="accent6">
                    <a:lumMod val="75000"/>
                  </a:schemeClr>
                </a:solidFill>
              </a:rPr>
              <a:t>uvjetovati kao potpunost ponude</a:t>
            </a:r>
            <a:endParaRPr lang="hr-HR" sz="2300" b="1" dirty="0">
              <a:solidFill>
                <a:schemeClr val="accent6">
                  <a:lumMod val="75000"/>
                </a:schemeClr>
              </a:solidFill>
            </a:endParaRPr>
          </a:p>
          <a:p>
            <a:pPr lvl="1" algn="just">
              <a:lnSpc>
                <a:spcPct val="120000"/>
              </a:lnSpc>
            </a:pPr>
            <a:endParaRPr lang="hr-HR" sz="2300" dirty="0"/>
          </a:p>
          <a:p>
            <a:pPr lvl="1" algn="just">
              <a:lnSpc>
                <a:spcPct val="120000"/>
              </a:lnSpc>
              <a:buFont typeface="Wingdings" panose="05000000000000000000" pitchFamily="2" charset="2"/>
              <a:buChar char="v"/>
            </a:pPr>
            <a:r>
              <a:rPr lang="hr-HR" sz="2300" u="sng" dirty="0"/>
              <a:t>troškovnik</a:t>
            </a:r>
            <a:endParaRPr lang="hr-HR" sz="2300" dirty="0"/>
          </a:p>
          <a:p>
            <a:pPr lvl="2" algn="just">
              <a:lnSpc>
                <a:spcPct val="120000"/>
              </a:lnSpc>
              <a:buFont typeface="Wingdings" panose="05000000000000000000" pitchFamily="2" charset="2"/>
              <a:buChar char="Ø"/>
            </a:pPr>
            <a:r>
              <a:rPr lang="hr-HR" sz="2300" dirty="0"/>
              <a:t>prilaže se u standardiziran obliku, iznimno u nestandardiziranom (primjerice .</a:t>
            </a:r>
            <a:r>
              <a:rPr lang="hr-HR" sz="2300" dirty="0" err="1"/>
              <a:t>xls</a:t>
            </a:r>
            <a:r>
              <a:rPr lang="hr-HR" sz="2300" dirty="0"/>
              <a:t> format) – troškovnike nije potrebno potpisivati kreira i skenirati u pdf. formatu obzirom da se kroz sustav EOJN uvez ponude elektronski</a:t>
            </a:r>
          </a:p>
          <a:p>
            <a:pPr lvl="2" algn="just">
              <a:lnSpc>
                <a:spcPct val="120000"/>
              </a:lnSpc>
            </a:pPr>
            <a:r>
              <a:rPr lang="hr-HR" sz="2300" dirty="0"/>
              <a:t>kriteriji za ocjenu jednakovrijednosti-preporuka koristiti </a:t>
            </a:r>
            <a:r>
              <a:rPr lang="hr-HR" sz="2300" b="1" dirty="0">
                <a:solidFill>
                  <a:schemeClr val="accent6">
                    <a:lumMod val="75000"/>
                  </a:schemeClr>
                </a:solidFill>
              </a:rPr>
              <a:t>isključivo iznimno </a:t>
            </a:r>
            <a:r>
              <a:rPr lang="hr-HR" sz="2300" dirty="0"/>
              <a:t>(čl. 209. do 211. ZJN 2016). Osoba koja izrađuje tehnički dio dokumentacije ujedno propisuje i kriterije jednakovrijednosti (tehnički stručnjaci). U zapisniku o pregledu i ocjeni ponuda moraju biti vidljivi kriteriji po kojima je ocijenjena jednakovrijednost.</a:t>
            </a:r>
          </a:p>
          <a:p>
            <a:pPr lvl="2" algn="just">
              <a:lnSpc>
                <a:spcPct val="120000"/>
              </a:lnSpc>
            </a:pPr>
            <a:r>
              <a:rPr lang="hr-HR" sz="2300" dirty="0"/>
              <a:t>upotreba pojma „ </a:t>
            </a:r>
            <a:r>
              <a:rPr lang="hr-HR" sz="2300" b="1" dirty="0">
                <a:solidFill>
                  <a:schemeClr val="accent6">
                    <a:lumMod val="75000"/>
                  </a:schemeClr>
                </a:solidFill>
              </a:rPr>
              <a:t>ili jednakovrijedno</a:t>
            </a:r>
            <a:r>
              <a:rPr lang="hr-HR" sz="2300" dirty="0"/>
              <a:t>” obvezno je u svrhu izbjegavanja ograničavanja tržišnog natjecanja i diskriminacije, u suprotnom dolazi do primjene financijske korekcije</a:t>
            </a:r>
          </a:p>
          <a:p>
            <a:pPr lvl="1"/>
            <a:endParaRPr lang="hr-HR" dirty="0"/>
          </a:p>
          <a:p>
            <a:endParaRPr lang="hr-HR" dirty="0"/>
          </a:p>
        </p:txBody>
      </p:sp>
    </p:spTree>
    <p:extLst>
      <p:ext uri="{BB962C8B-B14F-4D97-AF65-F5344CB8AC3E}">
        <p14:creationId xmlns:p14="http://schemas.microsoft.com/office/powerpoint/2010/main" val="178848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200" b="1" dirty="0"/>
              <a:t>Priprema dokumentacije o nabavi</a:t>
            </a:r>
            <a:r>
              <a:rPr lang="hr-HR" sz="3200" dirty="0"/>
              <a:t/>
            </a:r>
            <a:br>
              <a:rPr lang="hr-HR" sz="3200" dirty="0"/>
            </a:br>
            <a:r>
              <a:rPr lang="hr-HR" sz="3200" b="1" dirty="0"/>
              <a:t>Podaci o predmetu nabave</a:t>
            </a:r>
            <a:endParaRPr lang="hr-HR" sz="3200" dirty="0"/>
          </a:p>
        </p:txBody>
      </p:sp>
      <p:sp>
        <p:nvSpPr>
          <p:cNvPr id="3" name="Content Placeholder 2"/>
          <p:cNvSpPr>
            <a:spLocks noGrp="1"/>
          </p:cNvSpPr>
          <p:nvPr>
            <p:ph idx="1"/>
          </p:nvPr>
        </p:nvSpPr>
        <p:spPr/>
        <p:txBody>
          <a:bodyPr>
            <a:normAutofit fontScale="92500" lnSpcReduction="20000"/>
          </a:bodyPr>
          <a:lstStyle/>
          <a:p>
            <a:endParaRPr lang="hr-HR" sz="2400" dirty="0"/>
          </a:p>
          <a:p>
            <a:pPr marL="612775" indent="-342900"/>
            <a:r>
              <a:rPr lang="hr-HR" sz="2200" b="1" dirty="0"/>
              <a:t>Diskriminirajuće tehničke specifikacije premeta nabave </a:t>
            </a:r>
          </a:p>
          <a:p>
            <a:pPr>
              <a:buNone/>
            </a:pPr>
            <a:r>
              <a:rPr lang="hr-HR" sz="1800" dirty="0"/>
              <a:t>  </a:t>
            </a:r>
            <a:r>
              <a:rPr lang="hr-HR" sz="1800" u="sng" dirty="0"/>
              <a:t>Pogreške u primjeni čl. 210. ZJN 2016</a:t>
            </a:r>
          </a:p>
          <a:p>
            <a:pPr lvl="2">
              <a:buFont typeface="Wingdings" panose="05000000000000000000" pitchFamily="2" charset="2"/>
              <a:buChar char="Ø"/>
            </a:pPr>
            <a:r>
              <a:rPr lang="hr-HR" sz="1800" dirty="0"/>
              <a:t>upućivanje na marku, tip ili izvor - svako upućivanje nije popraćeno izrazom „ili jednakovrijedno” i propuštanje naručitelja propisati kriterije mjerodavne za ocjenu jednakovrijednosti - </a:t>
            </a:r>
            <a:r>
              <a:rPr lang="pl-PL" sz="1800" dirty="0"/>
              <a:t>primjena financijske korekcije!</a:t>
            </a:r>
          </a:p>
          <a:p>
            <a:pPr marL="457200" lvl="1" indent="0">
              <a:buNone/>
            </a:pPr>
            <a:r>
              <a:rPr lang="hr-HR" sz="1800" dirty="0"/>
              <a:t>PREPORUKE: </a:t>
            </a:r>
          </a:p>
          <a:p>
            <a:pPr lvl="1"/>
            <a:r>
              <a:rPr lang="hr-HR" sz="1800" dirty="0"/>
              <a:t>izbjegavati upućivanje na određenu marku, izvor ili tip te propisati minimalne tražene tehničke karakteristike predmeta ili u slučaju upućivanja postupiti sukladno čl. 210. ZJN 2016</a:t>
            </a:r>
          </a:p>
          <a:p>
            <a:pPr lvl="1"/>
            <a:r>
              <a:rPr lang="hr-HR" sz="1800" dirty="0"/>
              <a:t>suradnja s projektantima ili tehničkim stručnjacima prilikom pripreme troškovnika/specifikacija</a:t>
            </a:r>
          </a:p>
          <a:p>
            <a:pPr lvl="1"/>
            <a:r>
              <a:rPr lang="hr-HR" sz="1800" u="sng" dirty="0"/>
              <a:t>svaka</a:t>
            </a:r>
            <a:r>
              <a:rPr lang="hr-HR" sz="1800" dirty="0"/>
              <a:t> stavka troškovnika mora biti popraćena izrazom „ili jednakovrijedno” (opća uputa u DON nije dovoljna)</a:t>
            </a:r>
          </a:p>
          <a:p>
            <a:pPr marL="457200" lvl="1" indent="0">
              <a:buNone/>
            </a:pPr>
            <a:endParaRPr lang="hr-HR" sz="1800" dirty="0"/>
          </a:p>
          <a:p>
            <a:pPr marL="457200" lvl="1" indent="0">
              <a:buNone/>
            </a:pPr>
            <a:r>
              <a:rPr lang="hr-HR" sz="1800" u="sng" dirty="0"/>
              <a:t>Pogreške u primjeni čl. 209. ZJN 2016</a:t>
            </a:r>
          </a:p>
          <a:p>
            <a:pPr lvl="2">
              <a:buFont typeface="Wingdings" panose="05000000000000000000" pitchFamily="2" charset="2"/>
              <a:buChar char="Ø"/>
            </a:pPr>
            <a:r>
              <a:rPr lang="hr-HR" sz="1800" dirty="0"/>
              <a:t>upućivanje na sukladnost s normama - svako upućivanje nije popraćeno izrazom „ili jednakovrijedno” - primjena financijske korekcije!</a:t>
            </a:r>
          </a:p>
          <a:p>
            <a:pPr marL="457200" lvl="1" indent="0">
              <a:buNone/>
            </a:pPr>
            <a:r>
              <a:rPr lang="hr-HR" sz="1800" dirty="0"/>
              <a:t>PREPORUKE:</a:t>
            </a:r>
          </a:p>
          <a:p>
            <a:pPr lvl="1"/>
            <a:r>
              <a:rPr lang="hr-HR" sz="1800" dirty="0"/>
              <a:t>svaku normu popratiti izrazom „ili jednakovrijedno”</a:t>
            </a:r>
          </a:p>
          <a:p>
            <a:pPr lvl="1"/>
            <a:r>
              <a:rPr lang="hr-HR" sz="1800" dirty="0"/>
              <a:t>norme nisu uvjet tehničke i stručne sposobnosti – </a:t>
            </a:r>
            <a:r>
              <a:rPr lang="hr-HR" sz="1800" b="1" dirty="0">
                <a:solidFill>
                  <a:schemeClr val="accent6">
                    <a:lumMod val="75000"/>
                  </a:schemeClr>
                </a:solidFill>
              </a:rPr>
              <a:t>nezakonit uvjet sposobnosti</a:t>
            </a:r>
            <a:r>
              <a:rPr lang="hr-HR" sz="1800" dirty="0"/>
              <a:t>-primjena financijske korekcije!</a:t>
            </a:r>
          </a:p>
          <a:p>
            <a:pPr lvl="1"/>
            <a:r>
              <a:rPr lang="hr-HR" sz="1800" dirty="0"/>
              <a:t>norma propisati kao zasebnu točku u DoN (ako je primjenjivo) </a:t>
            </a:r>
            <a:endParaRPr lang="hr-HR" sz="2400" dirty="0"/>
          </a:p>
        </p:txBody>
      </p:sp>
    </p:spTree>
    <p:extLst>
      <p:ext uri="{BB962C8B-B14F-4D97-AF65-F5344CB8AC3E}">
        <p14:creationId xmlns:p14="http://schemas.microsoft.com/office/powerpoint/2010/main" val="4021530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6687D7-B6D7-43D5-A2C9-8E2B756860D7}"/>
              </a:ext>
            </a:extLst>
          </p:cNvPr>
          <p:cNvSpPr>
            <a:spLocks noGrp="1"/>
          </p:cNvSpPr>
          <p:nvPr>
            <p:ph type="title"/>
          </p:nvPr>
        </p:nvSpPr>
        <p:spPr/>
        <p:txBody>
          <a:bodyPr>
            <a:noAutofit/>
          </a:bodyPr>
          <a:lstStyle/>
          <a:p>
            <a:pPr algn="ctr"/>
            <a:r>
              <a:rPr lang="hr-HR" sz="3200" b="1" dirty="0"/>
              <a:t>Priprema dokumentacije o nabavi</a:t>
            </a:r>
            <a:br>
              <a:rPr lang="hr-HR" sz="3200" b="1" dirty="0"/>
            </a:br>
            <a:r>
              <a:rPr lang="hr-HR" sz="3200" b="1" dirty="0"/>
              <a:t>vrste kriterija (isključenje, sposobnost, odabir)</a:t>
            </a:r>
            <a:endParaRPr lang="hr-HR" sz="3200" dirty="0"/>
          </a:p>
        </p:txBody>
      </p:sp>
      <p:sp>
        <p:nvSpPr>
          <p:cNvPr id="3" name="Rezervirano mjesto sadržaja 2">
            <a:extLst>
              <a:ext uri="{FF2B5EF4-FFF2-40B4-BE49-F238E27FC236}">
                <a16:creationId xmlns:a16="http://schemas.microsoft.com/office/drawing/2014/main" id="{BE979522-A6CD-45CA-8385-4E7A5A5BF70B}"/>
              </a:ext>
            </a:extLst>
          </p:cNvPr>
          <p:cNvSpPr>
            <a:spLocks noGrp="1"/>
          </p:cNvSpPr>
          <p:nvPr>
            <p:ph idx="1"/>
          </p:nvPr>
        </p:nvSpPr>
        <p:spPr>
          <a:xfrm>
            <a:off x="277617" y="1554713"/>
            <a:ext cx="11227448" cy="4160287"/>
          </a:xfrm>
        </p:spPr>
        <p:txBody>
          <a:bodyPr>
            <a:normAutofit fontScale="85000" lnSpcReduction="20000"/>
          </a:bodyPr>
          <a:lstStyle/>
          <a:p>
            <a:pPr marL="612775" indent="-342900">
              <a:buFont typeface="Wingdings" panose="05000000000000000000" pitchFamily="2" charset="2"/>
              <a:buChar char="Ø"/>
            </a:pPr>
            <a:r>
              <a:rPr lang="hr-HR" sz="2400" dirty="0"/>
              <a:t>česta greška u DoN je nepostojanje razgraničenja između osnova za isključenje, uvjeta sposobnosti i kriterija za odabir ekonomski najpovoljnije ponude</a:t>
            </a:r>
          </a:p>
          <a:p>
            <a:pPr>
              <a:buNone/>
            </a:pPr>
            <a:endParaRPr lang="hr-HR" sz="2400" dirty="0"/>
          </a:p>
          <a:p>
            <a:pPr>
              <a:buNone/>
            </a:pPr>
            <a:r>
              <a:rPr lang="hr-HR" sz="2200" dirty="0"/>
              <a:t>        </a:t>
            </a:r>
            <a:r>
              <a:rPr lang="hr-HR" sz="1900" i="1" dirty="0"/>
              <a:t>osnove za isključenje                               </a:t>
            </a:r>
            <a:r>
              <a:rPr lang="hr-HR" sz="1900" i="1" dirty="0" smtClean="0"/>
              <a:t>     uvjeti </a:t>
            </a:r>
            <a:r>
              <a:rPr lang="hr-HR" sz="1900" i="1" dirty="0"/>
              <a:t>sposobnosti                                           odabir ENP</a:t>
            </a:r>
          </a:p>
          <a:p>
            <a:pPr>
              <a:buNone/>
            </a:pPr>
            <a:r>
              <a:rPr lang="hr-HR" sz="1500" dirty="0"/>
              <a:t>                 kaznene presude                                                      profesionalna                                                    ponder cijene </a:t>
            </a:r>
            <a:r>
              <a:rPr lang="hr-HR" sz="1500" dirty="0" err="1"/>
              <a:t>max</a:t>
            </a:r>
            <a:r>
              <a:rPr lang="hr-HR" sz="1500" dirty="0"/>
              <a:t> 90%</a:t>
            </a:r>
          </a:p>
          <a:p>
            <a:pPr>
              <a:buNone/>
            </a:pPr>
            <a:r>
              <a:rPr lang="hr-HR" sz="1500" dirty="0"/>
              <a:t>                porezna dugovanja                                                 tehnička i stručna                                            ostali ponderi po izboru naručitelja</a:t>
            </a:r>
          </a:p>
          <a:p>
            <a:pPr>
              <a:buNone/>
            </a:pPr>
            <a:r>
              <a:rPr lang="hr-HR" sz="1500" dirty="0"/>
              <a:t>          ostale osnove (stečaj, likvidacija,                              ekonomska i financijska                               ali moraju biti povezani s predmetom nabave</a:t>
            </a:r>
          </a:p>
          <a:p>
            <a:pPr>
              <a:buNone/>
            </a:pPr>
            <a:r>
              <a:rPr lang="hr-HR" sz="1500" dirty="0"/>
              <a:t>           profesionalni propust…)</a:t>
            </a:r>
          </a:p>
          <a:p>
            <a:pPr>
              <a:buNone/>
            </a:pPr>
            <a:r>
              <a:rPr lang="hr-HR" sz="2000" dirty="0"/>
              <a:t>   </a:t>
            </a:r>
          </a:p>
          <a:p>
            <a:pPr>
              <a:buNone/>
            </a:pPr>
            <a:endParaRPr lang="hr-HR" sz="2000" dirty="0"/>
          </a:p>
          <a:p>
            <a:pPr>
              <a:buNone/>
            </a:pPr>
            <a:r>
              <a:rPr lang="hr-HR" sz="1900" i="1" dirty="0"/>
              <a:t>   koji </a:t>
            </a:r>
            <a:r>
              <a:rPr lang="hr-HR" sz="1900" b="1" i="1" dirty="0"/>
              <a:t>GS</a:t>
            </a:r>
            <a:r>
              <a:rPr lang="hr-HR" sz="1900" i="1" dirty="0"/>
              <a:t> mora biti isključen?            koji </a:t>
            </a:r>
            <a:r>
              <a:rPr lang="hr-HR" sz="1900" b="1" i="1" dirty="0"/>
              <a:t>GS</a:t>
            </a:r>
            <a:r>
              <a:rPr lang="hr-HR" sz="1900" i="1" dirty="0"/>
              <a:t> je sposoban izvršiti ugovor                            od sposobnih GS, čija je </a:t>
            </a:r>
          </a:p>
          <a:p>
            <a:pPr>
              <a:buNone/>
            </a:pPr>
            <a:r>
              <a:rPr lang="hr-HR" sz="1900" i="1" dirty="0"/>
              <a:t>     (čl. 251-254 ZJN 2016)                  (minimalne razine sposobnosti)                        </a:t>
            </a:r>
            <a:r>
              <a:rPr lang="hr-HR" sz="1900" b="1" i="1" dirty="0"/>
              <a:t>ponuda</a:t>
            </a:r>
            <a:r>
              <a:rPr lang="hr-HR" sz="1900" i="1" dirty="0"/>
              <a:t> ekonomski najpovoljnija,</a:t>
            </a:r>
          </a:p>
          <a:p>
            <a:pPr>
              <a:buNone/>
            </a:pPr>
            <a:r>
              <a:rPr lang="hr-HR" sz="1900" i="1" dirty="0"/>
              <a:t>                                                                 (čl. 256-259 ZJN 2016)                                             najkvalitetnija       </a:t>
            </a:r>
          </a:p>
          <a:p>
            <a:pPr>
              <a:buNone/>
            </a:pPr>
            <a:r>
              <a:rPr lang="hr-HR" sz="1900" i="1" dirty="0"/>
              <a:t>                </a:t>
            </a:r>
          </a:p>
        </p:txBody>
      </p:sp>
    </p:spTree>
    <p:extLst>
      <p:ext uri="{BB962C8B-B14F-4D97-AF65-F5344CB8AC3E}">
        <p14:creationId xmlns:p14="http://schemas.microsoft.com/office/powerpoint/2010/main" val="3934827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086" y="840258"/>
            <a:ext cx="12139294" cy="214101"/>
          </a:xfrm>
        </p:spPr>
        <p:txBody>
          <a:bodyPr>
            <a:normAutofit fontScale="90000"/>
          </a:bodyPr>
          <a:lstStyle/>
          <a:p>
            <a:pPr algn="ctr"/>
            <a:r>
              <a:rPr lang="hr-HR" sz="3600" b="1" dirty="0"/>
              <a:t>Priprema dokumentacije o nabavi</a:t>
            </a:r>
            <a:r>
              <a:rPr lang="hr-HR" sz="3600" dirty="0"/>
              <a:t/>
            </a:r>
            <a:br>
              <a:rPr lang="hr-HR" sz="3600" dirty="0"/>
            </a:br>
            <a:r>
              <a:rPr lang="hr-HR" sz="3600" b="1" dirty="0"/>
              <a:t>Osnove za isključenje</a:t>
            </a:r>
            <a:r>
              <a:rPr lang="hr-HR" dirty="0"/>
              <a:t/>
            </a:r>
            <a:br>
              <a:rPr lang="hr-HR" dirty="0"/>
            </a:br>
            <a:endParaRPr lang="hr-HR" dirty="0"/>
          </a:p>
        </p:txBody>
      </p:sp>
      <p:sp>
        <p:nvSpPr>
          <p:cNvPr id="3" name="Content Placeholder 2"/>
          <p:cNvSpPr>
            <a:spLocks noGrp="1"/>
          </p:cNvSpPr>
          <p:nvPr>
            <p:ph idx="1"/>
          </p:nvPr>
        </p:nvSpPr>
        <p:spPr>
          <a:xfrm>
            <a:off x="0" y="1268963"/>
            <a:ext cx="11261124" cy="4777274"/>
          </a:xfrm>
        </p:spPr>
        <p:txBody>
          <a:bodyPr>
            <a:normAutofit fontScale="92500" lnSpcReduction="20000"/>
          </a:bodyPr>
          <a:lstStyle/>
          <a:p>
            <a:pPr lvl="0" algn="just">
              <a:buNone/>
            </a:pPr>
            <a:endParaRPr lang="hr-HR" b="1" dirty="0"/>
          </a:p>
          <a:p>
            <a:pPr lvl="0" algn="just">
              <a:buNone/>
            </a:pPr>
            <a:r>
              <a:rPr lang="hr-HR" sz="2200" b="1" dirty="0"/>
              <a:t>c) Osnove za isključenje</a:t>
            </a:r>
            <a:endParaRPr lang="hr-HR" sz="2200" dirty="0"/>
          </a:p>
          <a:p>
            <a:pPr lvl="1" algn="just">
              <a:buFont typeface="Wingdings" panose="05000000000000000000" pitchFamily="2" charset="2"/>
              <a:buChar char="v"/>
            </a:pPr>
            <a:r>
              <a:rPr lang="hr-HR" sz="2000" u="sng" dirty="0"/>
              <a:t>obvezni razlozi isključenja</a:t>
            </a:r>
            <a:endParaRPr lang="hr-HR" sz="2000" dirty="0"/>
          </a:p>
          <a:p>
            <a:pPr lvl="2" algn="just">
              <a:buFont typeface="Wingdings" panose="05000000000000000000" pitchFamily="2" charset="2"/>
              <a:buChar char="Ø"/>
            </a:pPr>
            <a:r>
              <a:rPr lang="hr-HR" sz="1800" dirty="0"/>
              <a:t>nekažnjavanje i nepodmirenje poreznih obveza i doprinosa za mirovinsko i zdravstveno osiguranje – propisati odredbe posebno za rezidente i za nerezidentne u protivnome je diskriminatorno</a:t>
            </a:r>
          </a:p>
          <a:p>
            <a:pPr marL="914400" lvl="2" indent="0" algn="just">
              <a:buNone/>
            </a:pPr>
            <a:r>
              <a:rPr lang="hr-HR" sz="1800" dirty="0"/>
              <a:t>    – strani GS i strane fizičke osobe (ovisno o informacijama u sustavu e-</a:t>
            </a:r>
            <a:r>
              <a:rPr lang="hr-HR" sz="1800" dirty="0" err="1"/>
              <a:t>Certis</a:t>
            </a:r>
            <a:r>
              <a:rPr lang="hr-HR" sz="1800" dirty="0"/>
              <a:t>) dostavljaju izvadak iz kaznene evidencije svoje zemlje i/ili izjavu o nekažnjavanju za ostatak kaznenih djela koja nisu obuhvaćena potvrdama iz čl. 251 ZJN 2016 </a:t>
            </a:r>
          </a:p>
          <a:p>
            <a:pPr lvl="2" algn="just">
              <a:buFont typeface="Wingdings" panose="05000000000000000000" pitchFamily="2" charset="2"/>
              <a:buChar char="Ø"/>
            </a:pPr>
            <a:r>
              <a:rPr lang="hr-HR" sz="1800" dirty="0"/>
              <a:t>Porezno dugovanje je dug za porezne obveze i obveze za mirovinsko i zdravstveno osiguranje – članarina za HGK </a:t>
            </a:r>
            <a:r>
              <a:rPr lang="hr-HR" sz="1800" b="1" dirty="0">
                <a:solidFill>
                  <a:schemeClr val="accent6">
                    <a:lumMod val="75000"/>
                  </a:schemeClr>
                </a:solidFill>
              </a:rPr>
              <a:t>nije porezno dugovanje </a:t>
            </a:r>
            <a:r>
              <a:rPr lang="hr-HR" sz="1800" dirty="0"/>
              <a:t>već javno davanje (Opći porezni zakon NN 115/16, 106/18)</a:t>
            </a:r>
          </a:p>
          <a:p>
            <a:pPr lvl="2" algn="just">
              <a:buFont typeface="Wingdings" panose="05000000000000000000" pitchFamily="2" charset="2"/>
              <a:buChar char="Ø"/>
            </a:pPr>
            <a:r>
              <a:rPr lang="hr-HR" sz="1800" u="sng" dirty="0"/>
              <a:t>preliminarno</a:t>
            </a:r>
            <a:r>
              <a:rPr lang="hr-HR" sz="1800" dirty="0"/>
              <a:t> se dostavlja ESPD – za svakog člana zajednice zasebno i za svakog </a:t>
            </a:r>
            <a:r>
              <a:rPr lang="hr-HR" sz="1800" dirty="0" err="1"/>
              <a:t>podugovaratelja</a:t>
            </a:r>
            <a:r>
              <a:rPr lang="hr-HR" sz="1800" dirty="0"/>
              <a:t> te ako je primjenjivo u slučaju oslanjanja na GS (</a:t>
            </a:r>
            <a:r>
              <a:rPr lang="hr-HR" sz="1800" u="sng" dirty="0"/>
              <a:t>jasno</a:t>
            </a:r>
            <a:r>
              <a:rPr lang="hr-HR" sz="1800" dirty="0"/>
              <a:t> propisati u DoN)</a:t>
            </a:r>
          </a:p>
          <a:p>
            <a:pPr lvl="2" algn="just">
              <a:buFont typeface="Wingdings" panose="05000000000000000000" pitchFamily="2" charset="2"/>
              <a:buChar char="Ø"/>
            </a:pPr>
            <a:r>
              <a:rPr lang="hr-HR" sz="1800" dirty="0"/>
              <a:t>jasno propisati koje dokumente gospodarski subjekti dostavljaju kao </a:t>
            </a:r>
            <a:r>
              <a:rPr lang="hr-HR" sz="1800" u="sng" dirty="0"/>
              <a:t>ažurirane</a:t>
            </a:r>
            <a:r>
              <a:rPr lang="hr-HR" sz="1800" dirty="0"/>
              <a:t> dokaze (čl. 265. ZJN 2016). Koristiti ažurirane dokaze koji su propisani u ZJN</a:t>
            </a:r>
          </a:p>
          <a:p>
            <a:pPr lvl="2" algn="just">
              <a:buFont typeface="Wingdings" panose="05000000000000000000" pitchFamily="2" charset="2"/>
              <a:buChar char="Ø"/>
            </a:pPr>
            <a:r>
              <a:rPr lang="hr-HR" sz="1800" dirty="0"/>
              <a:t>izjava o nekažnjavanju daje osoba po </a:t>
            </a:r>
            <a:r>
              <a:rPr lang="hr-HR" sz="1800" u="sng" dirty="0"/>
              <a:t>zakonu</a:t>
            </a:r>
            <a:r>
              <a:rPr lang="hr-HR" sz="1800" dirty="0"/>
              <a:t> ovlaštena za zastupanje (ne prokurist) za GS i za sve članove upravnog, upravljačkog i nadzornog tijela li ima ovlasti zastupanja, donošenja odluka ili nadzora tog GS</a:t>
            </a:r>
          </a:p>
          <a:p>
            <a:pPr lvl="2" algn="just">
              <a:buFont typeface="Wingdings" panose="05000000000000000000" pitchFamily="2" charset="2"/>
              <a:buChar char="Ø"/>
            </a:pPr>
            <a:r>
              <a:rPr lang="hr-HR" sz="1800" dirty="0"/>
              <a:t>točno propisati hoće li naručitelj tražiti ili ne ažurirane dokumente ne koristiti termin „</a:t>
            </a:r>
            <a:r>
              <a:rPr lang="hr-HR" sz="1800" b="1" dirty="0">
                <a:solidFill>
                  <a:schemeClr val="accent6">
                    <a:lumMod val="75000"/>
                  </a:schemeClr>
                </a:solidFill>
              </a:rPr>
              <a:t>može</a:t>
            </a:r>
            <a:r>
              <a:rPr lang="hr-HR" sz="1800" dirty="0"/>
              <a:t>” jer u tom slučaju ako se traži ažurirani dokument za jedan uvjet naručitelj </a:t>
            </a:r>
            <a:r>
              <a:rPr lang="hr-HR" sz="1800" b="1" dirty="0">
                <a:solidFill>
                  <a:schemeClr val="accent6">
                    <a:lumMod val="75000"/>
                  </a:schemeClr>
                </a:solidFill>
              </a:rPr>
              <a:t>mora tražiti za SVE</a:t>
            </a:r>
            <a:r>
              <a:rPr lang="hr-HR" sz="1800" dirty="0"/>
              <a:t>!</a:t>
            </a:r>
          </a:p>
          <a:p>
            <a:pPr lvl="2" algn="just">
              <a:buFont typeface="Wingdings" panose="05000000000000000000" pitchFamily="2" charset="2"/>
              <a:buChar char="Ø"/>
            </a:pPr>
            <a:r>
              <a:rPr lang="hr-HR" sz="1800" dirty="0"/>
              <a:t>dostava ažuriranih dokaza traži se od ponuditelja koji je </a:t>
            </a:r>
            <a:r>
              <a:rPr lang="hr-HR" sz="1800" b="1" dirty="0">
                <a:solidFill>
                  <a:schemeClr val="accent6">
                    <a:lumMod val="75000"/>
                  </a:schemeClr>
                </a:solidFill>
              </a:rPr>
              <a:t>podnio ekonomski najpovoljniju ponudu </a:t>
            </a:r>
            <a:r>
              <a:rPr lang="hr-HR" sz="1800" dirty="0">
                <a:solidFill>
                  <a:schemeClr val="accent6">
                    <a:lumMod val="75000"/>
                  </a:schemeClr>
                </a:solidFill>
              </a:rPr>
              <a:t>– </a:t>
            </a:r>
            <a:r>
              <a:rPr lang="hr-HR" sz="1800" b="1" dirty="0">
                <a:solidFill>
                  <a:schemeClr val="accent6">
                    <a:lumMod val="75000"/>
                  </a:schemeClr>
                </a:solidFill>
              </a:rPr>
              <a:t>NE</a:t>
            </a:r>
            <a:r>
              <a:rPr lang="hr-HR" sz="1800" dirty="0"/>
              <a:t> u ponudi nego </a:t>
            </a:r>
            <a:r>
              <a:rPr lang="hr-HR" sz="1800" b="1" u="sng" dirty="0">
                <a:solidFill>
                  <a:schemeClr val="accent6">
                    <a:lumMod val="75000"/>
                  </a:schemeClr>
                </a:solidFill>
              </a:rPr>
              <a:t>prije</a:t>
            </a:r>
            <a:r>
              <a:rPr lang="hr-HR" sz="1800" dirty="0"/>
              <a:t> donošenja odluke o odabiru</a:t>
            </a:r>
          </a:p>
          <a:p>
            <a:endParaRPr lang="hr-HR" dirty="0"/>
          </a:p>
        </p:txBody>
      </p:sp>
    </p:spTree>
    <p:extLst>
      <p:ext uri="{BB962C8B-B14F-4D97-AF65-F5344CB8AC3E}">
        <p14:creationId xmlns:p14="http://schemas.microsoft.com/office/powerpoint/2010/main" val="3962043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7308"/>
            <a:ext cx="11859207" cy="823784"/>
          </a:xfrm>
        </p:spPr>
        <p:txBody>
          <a:bodyPr>
            <a:normAutofit fontScale="90000"/>
          </a:bodyPr>
          <a:lstStyle/>
          <a:p>
            <a:pPr algn="ctr"/>
            <a:r>
              <a:rPr lang="hr-HR" sz="3600" b="1" dirty="0"/>
              <a:t>Priprema dokumentacije o nabavi</a:t>
            </a:r>
            <a:r>
              <a:rPr lang="hr-HR" sz="3600" dirty="0"/>
              <a:t/>
            </a:r>
            <a:br>
              <a:rPr lang="hr-HR" sz="3600" dirty="0"/>
            </a:br>
            <a:r>
              <a:rPr lang="hr-HR" sz="3600" b="1" dirty="0"/>
              <a:t>Osnove za isključenje</a:t>
            </a:r>
            <a:r>
              <a:rPr lang="hr-HR" dirty="0"/>
              <a:t/>
            </a:r>
            <a:br>
              <a:rPr lang="hr-HR" dirty="0"/>
            </a:br>
            <a:r>
              <a:rPr lang="hr-HR" dirty="0"/>
              <a:t> </a:t>
            </a:r>
            <a:br>
              <a:rPr lang="hr-HR" dirty="0"/>
            </a:br>
            <a:endParaRPr lang="hr-HR" dirty="0"/>
          </a:p>
        </p:txBody>
      </p:sp>
      <p:sp>
        <p:nvSpPr>
          <p:cNvPr id="3" name="Content Placeholder 2"/>
          <p:cNvSpPr>
            <a:spLocks noGrp="1"/>
          </p:cNvSpPr>
          <p:nvPr>
            <p:ph idx="1"/>
          </p:nvPr>
        </p:nvSpPr>
        <p:spPr>
          <a:xfrm>
            <a:off x="0" y="1268963"/>
            <a:ext cx="11005751" cy="4777274"/>
          </a:xfrm>
        </p:spPr>
        <p:txBody>
          <a:bodyPr>
            <a:normAutofit/>
          </a:bodyPr>
          <a:lstStyle/>
          <a:p>
            <a:pPr>
              <a:buNone/>
            </a:pPr>
            <a:endParaRPr lang="hr-HR" dirty="0"/>
          </a:p>
          <a:p>
            <a:pPr lvl="1">
              <a:buFont typeface="Wingdings" panose="05000000000000000000" pitchFamily="2" charset="2"/>
              <a:buChar char="v"/>
            </a:pPr>
            <a:r>
              <a:rPr lang="hr-HR" sz="2000" u="sng" dirty="0"/>
              <a:t>ostale osnove isključenja – opcije </a:t>
            </a:r>
            <a:r>
              <a:rPr lang="hr-HR" sz="2000" b="1" u="sng" dirty="0"/>
              <a:t>ne</a:t>
            </a:r>
            <a:r>
              <a:rPr lang="hr-HR" sz="2000" u="sng" dirty="0"/>
              <a:t> obveza</a:t>
            </a:r>
            <a:endParaRPr lang="hr-HR" sz="2000" dirty="0"/>
          </a:p>
          <a:p>
            <a:pPr lvl="2" algn="just">
              <a:buFont typeface="Wingdings" panose="05000000000000000000" pitchFamily="2" charset="2"/>
              <a:buChar char="Ø"/>
            </a:pPr>
            <a:r>
              <a:rPr lang="hr-HR" sz="1800" dirty="0"/>
              <a:t>u zapisniku o pregledu i ocjeni ponuda nema </a:t>
            </a:r>
            <a:r>
              <a:rPr lang="hr-HR" sz="1800" u="sng" dirty="0"/>
              <a:t>pisanog traga </a:t>
            </a:r>
            <a:r>
              <a:rPr lang="hr-HR" sz="1800" dirty="0"/>
              <a:t>o tome je li i na koji način provjereno traženo – zaključuje se da korisnik nije izvršio pregled i ocjenu ponuda sukladno uvjetima i zahtjevima koje je propisao u DoN (osnova za primjenu financijske korekcije)</a:t>
            </a:r>
          </a:p>
          <a:p>
            <a:pPr marL="914400" lvl="2" indent="0" algn="just">
              <a:buNone/>
            </a:pPr>
            <a:r>
              <a:rPr lang="hr-HR" sz="1800" dirty="0"/>
              <a:t>PREPORUKA: ne tražiti, ali ako se traži u DON propisati izjavu (prilog DON) sa </a:t>
            </a:r>
            <a:r>
              <a:rPr lang="hr-HR" sz="1800" b="1" dirty="0">
                <a:solidFill>
                  <a:schemeClr val="accent6">
                    <a:lumMod val="75000"/>
                  </a:schemeClr>
                </a:solidFill>
              </a:rPr>
              <a:t>svim uvjetima </a:t>
            </a:r>
            <a:r>
              <a:rPr lang="hr-HR" sz="1800" dirty="0"/>
              <a:t>koji su propisani u DON u vidu ažuriranog dokumenta</a:t>
            </a:r>
          </a:p>
          <a:p>
            <a:pPr lvl="2" algn="just">
              <a:buFont typeface="Wingdings" panose="05000000000000000000" pitchFamily="2" charset="2"/>
              <a:buChar char="Ø"/>
            </a:pPr>
            <a:r>
              <a:rPr lang="hr-HR" sz="1800" u="sng" dirty="0"/>
              <a:t>preliminarno</a:t>
            </a:r>
            <a:r>
              <a:rPr lang="hr-HR" sz="1800" dirty="0"/>
              <a:t> se dostavlja ESPD – za svakog člana zajednice zasebno i za svakog podugovaratelja te ako je primjenjivo u slučaju oslanjanja na GS (jasno propisati u DoN)  </a:t>
            </a:r>
          </a:p>
          <a:p>
            <a:pPr lvl="2" algn="just">
              <a:buFont typeface="Wingdings" panose="05000000000000000000" pitchFamily="2" charset="2"/>
              <a:buChar char="Ø"/>
            </a:pPr>
            <a:r>
              <a:rPr lang="hr-HR" sz="1800" dirty="0"/>
              <a:t>paziti na vidljivi </a:t>
            </a:r>
            <a:r>
              <a:rPr lang="hr-HR" sz="1800" b="1" dirty="0">
                <a:solidFill>
                  <a:schemeClr val="accent6">
                    <a:lumMod val="75000"/>
                  </a:schemeClr>
                </a:solidFill>
              </a:rPr>
              <a:t>revizijski trag prilikom pregleda i ocjene ponuda u zapisniku</a:t>
            </a:r>
          </a:p>
          <a:p>
            <a:pPr lvl="2" algn="just">
              <a:buFont typeface="Wingdings" panose="05000000000000000000" pitchFamily="2" charset="2"/>
              <a:buChar char="Ø"/>
            </a:pPr>
            <a:r>
              <a:rPr lang="hr-HR" sz="1800" dirty="0"/>
              <a:t>dostava ažuriranih dokaza traži se od ponuditelja koji je </a:t>
            </a:r>
            <a:r>
              <a:rPr lang="hr-HR" sz="1800" b="1" dirty="0">
                <a:solidFill>
                  <a:schemeClr val="accent6">
                    <a:lumMod val="75000"/>
                  </a:schemeClr>
                </a:solidFill>
              </a:rPr>
              <a:t>podnio ekonomski najpovoljniju ponudu </a:t>
            </a:r>
            <a:r>
              <a:rPr lang="hr-HR" sz="1800" dirty="0">
                <a:solidFill>
                  <a:schemeClr val="accent6">
                    <a:lumMod val="75000"/>
                  </a:schemeClr>
                </a:solidFill>
              </a:rPr>
              <a:t>– </a:t>
            </a:r>
            <a:r>
              <a:rPr lang="hr-HR" sz="1800" b="1" dirty="0"/>
              <a:t>NE</a:t>
            </a:r>
            <a:r>
              <a:rPr lang="hr-HR" sz="1800" dirty="0"/>
              <a:t> u ponudi nego </a:t>
            </a:r>
            <a:r>
              <a:rPr lang="hr-HR" sz="1800" u="sng" dirty="0"/>
              <a:t>prije</a:t>
            </a:r>
            <a:r>
              <a:rPr lang="hr-HR" sz="1800" dirty="0"/>
              <a:t> donošenja odluke o odabiru</a:t>
            </a:r>
          </a:p>
          <a:p>
            <a:pPr>
              <a:buNone/>
            </a:pPr>
            <a:endParaRPr lang="hr-HR" dirty="0"/>
          </a:p>
          <a:p>
            <a:pPr>
              <a:buNone/>
            </a:pPr>
            <a:endParaRPr lang="hr-HR" dirty="0"/>
          </a:p>
        </p:txBody>
      </p:sp>
    </p:spTree>
    <p:extLst>
      <p:ext uri="{BB962C8B-B14F-4D97-AF65-F5344CB8AC3E}">
        <p14:creationId xmlns:p14="http://schemas.microsoft.com/office/powerpoint/2010/main" val="4184561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5" y="242596"/>
            <a:ext cx="11727403" cy="1470874"/>
          </a:xfrm>
        </p:spPr>
        <p:txBody>
          <a:bodyPr>
            <a:normAutofit fontScale="90000"/>
          </a:bodyPr>
          <a:lstStyle/>
          <a:p>
            <a:pPr algn="ctr"/>
            <a:r>
              <a:rPr lang="hr-HR" sz="3600" b="1" dirty="0"/>
              <a:t>Priprema dokumentacije o nabavi</a:t>
            </a:r>
            <a:r>
              <a:rPr lang="hr-HR" sz="3600" dirty="0"/>
              <a:t/>
            </a:r>
            <a:br>
              <a:rPr lang="hr-HR" sz="3600" dirty="0"/>
            </a:br>
            <a:r>
              <a:rPr lang="hr-HR" sz="3600" b="1" dirty="0"/>
              <a:t>Kriterij za odabir gospodarskog subjekta (uvjeti sposobnosti)</a:t>
            </a:r>
            <a:r>
              <a:rPr lang="hr-HR" dirty="0"/>
              <a:t/>
            </a:r>
            <a:br>
              <a:rPr lang="hr-HR" dirty="0"/>
            </a:br>
            <a:endParaRPr lang="hr-HR" dirty="0"/>
          </a:p>
        </p:txBody>
      </p:sp>
      <p:sp>
        <p:nvSpPr>
          <p:cNvPr id="3" name="Content Placeholder 2"/>
          <p:cNvSpPr>
            <a:spLocks noGrp="1"/>
          </p:cNvSpPr>
          <p:nvPr>
            <p:ph idx="1"/>
          </p:nvPr>
        </p:nvSpPr>
        <p:spPr>
          <a:xfrm>
            <a:off x="0" y="1268963"/>
            <a:ext cx="11467070" cy="4777274"/>
          </a:xfrm>
        </p:spPr>
        <p:txBody>
          <a:bodyPr>
            <a:normAutofit/>
          </a:bodyPr>
          <a:lstStyle/>
          <a:p>
            <a:pPr>
              <a:buNone/>
            </a:pPr>
            <a:endParaRPr lang="hr-HR" sz="2400" i="1" u="sng" dirty="0"/>
          </a:p>
          <a:p>
            <a:pPr lvl="0">
              <a:buNone/>
            </a:pPr>
            <a:r>
              <a:rPr lang="hr-HR" sz="2200" b="1" dirty="0"/>
              <a:t>d) kriterij za odabir gospodarskog subjekta (uvjeti sposobnosti)</a:t>
            </a:r>
          </a:p>
          <a:p>
            <a:pPr lvl="3">
              <a:buNone/>
            </a:pPr>
            <a:endParaRPr lang="hr-HR" dirty="0"/>
          </a:p>
          <a:p>
            <a:pPr lvl="3">
              <a:buNone/>
            </a:pPr>
            <a:r>
              <a:rPr lang="hr-HR" dirty="0"/>
              <a:t>1. sposobnost za obavljanje profesionalne djelatnosti</a:t>
            </a:r>
          </a:p>
          <a:p>
            <a:pPr lvl="3">
              <a:buNone/>
            </a:pPr>
            <a:r>
              <a:rPr lang="hr-HR" dirty="0"/>
              <a:t>2. ekonomska i financijska sposobnost</a:t>
            </a:r>
          </a:p>
          <a:p>
            <a:pPr lvl="3">
              <a:buNone/>
            </a:pPr>
            <a:r>
              <a:rPr lang="hr-HR" dirty="0"/>
              <a:t>3. tehnička i stručna sposobnost</a:t>
            </a:r>
          </a:p>
          <a:p>
            <a:pPr lvl="3">
              <a:buNone/>
            </a:pPr>
            <a:endParaRPr lang="hr-HR" dirty="0"/>
          </a:p>
          <a:p>
            <a:pPr marL="555625" indent="-285750"/>
            <a:r>
              <a:rPr lang="hr-HR" sz="1800" dirty="0"/>
              <a:t>Prilikom određivanja uvjeta sposobnosti naručitelj smije zahtijevati samo </a:t>
            </a:r>
            <a:r>
              <a:rPr lang="hr-HR" sz="1800" u="sng" dirty="0"/>
              <a:t>minimalne</a:t>
            </a:r>
            <a:r>
              <a:rPr lang="hr-HR" sz="1800" dirty="0"/>
              <a:t> razine sposobnosti koje osiguravaju da će gospodarski subjekt biti sposoban izvršiti ugovor o javnoj nabavi</a:t>
            </a:r>
          </a:p>
          <a:p>
            <a:pPr marL="555625" indent="-285750"/>
            <a:r>
              <a:rPr lang="hr-HR" sz="1800" dirty="0"/>
              <a:t>Svi uvjeti sposobnosti moraju biti </a:t>
            </a:r>
            <a:r>
              <a:rPr lang="hr-HR" sz="1800" u="sng" dirty="0"/>
              <a:t>vezani uz predmet nabave i razmjerni predmetu nabave</a:t>
            </a:r>
            <a:r>
              <a:rPr lang="hr-HR" sz="1800" dirty="0"/>
              <a:t>, odnosno grupi predmeta nabave ako je predmet podijeljen na grupe</a:t>
            </a:r>
          </a:p>
          <a:p>
            <a:pPr marL="727075" indent="-457200"/>
            <a:endParaRPr lang="hr-HR" sz="2900" u="sng" dirty="0"/>
          </a:p>
          <a:p>
            <a:pPr>
              <a:buNone/>
            </a:pPr>
            <a:endParaRPr lang="hr-HR" dirty="0"/>
          </a:p>
        </p:txBody>
      </p:sp>
    </p:spTree>
    <p:extLst>
      <p:ext uri="{BB962C8B-B14F-4D97-AF65-F5344CB8AC3E}">
        <p14:creationId xmlns:p14="http://schemas.microsoft.com/office/powerpoint/2010/main" val="3646243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200" b="1" dirty="0"/>
              <a:t>Priprema dokumentacije o nabavi</a:t>
            </a:r>
            <a:r>
              <a:rPr lang="hr-HR" sz="3200" dirty="0"/>
              <a:t/>
            </a:r>
            <a:br>
              <a:rPr lang="hr-HR" sz="3200" dirty="0"/>
            </a:br>
            <a:r>
              <a:rPr lang="hr-HR" sz="3200" b="1" dirty="0"/>
              <a:t>Kriterij za odabir gospodarskog subjekta (uvjeti sposobnosti)</a:t>
            </a:r>
            <a:endParaRPr lang="hr-HR" sz="3200" dirty="0"/>
          </a:p>
        </p:txBody>
      </p:sp>
      <p:sp>
        <p:nvSpPr>
          <p:cNvPr id="3" name="Content Placeholder 2"/>
          <p:cNvSpPr>
            <a:spLocks noGrp="1"/>
          </p:cNvSpPr>
          <p:nvPr>
            <p:ph idx="1"/>
          </p:nvPr>
        </p:nvSpPr>
        <p:spPr>
          <a:xfrm>
            <a:off x="0" y="1268963"/>
            <a:ext cx="12106656" cy="4777274"/>
          </a:xfrm>
        </p:spPr>
        <p:txBody>
          <a:bodyPr>
            <a:normAutofit fontScale="92500" lnSpcReduction="10000"/>
          </a:bodyPr>
          <a:lstStyle/>
          <a:p>
            <a:pPr marL="727075" lvl="0" indent="-457200"/>
            <a:endParaRPr lang="hr-HR" sz="2000" u="sng" dirty="0"/>
          </a:p>
          <a:p>
            <a:pPr marL="727075" lvl="0" indent="-457200" algn="just">
              <a:buFont typeface="Wingdings" panose="05000000000000000000" pitchFamily="2" charset="2"/>
              <a:buChar char="v"/>
            </a:pPr>
            <a:r>
              <a:rPr lang="hr-HR" sz="2000" u="sng" dirty="0"/>
              <a:t>sposobnost za obavljanje profesionalne djelatnosti </a:t>
            </a:r>
          </a:p>
          <a:p>
            <a:pPr marL="555625" lvl="0" indent="-285750" algn="just">
              <a:buFontTx/>
              <a:buChar char="-"/>
            </a:pPr>
            <a:r>
              <a:rPr lang="hr-HR" sz="1800" dirty="0"/>
              <a:t>upis u odgovarajući registar u državi poslovnog </a:t>
            </a:r>
            <a:r>
              <a:rPr lang="hr-HR" sz="1800" dirty="0" err="1"/>
              <a:t>nastana</a:t>
            </a:r>
            <a:r>
              <a:rPr lang="hr-HR" sz="1800" dirty="0"/>
              <a:t> što </a:t>
            </a:r>
            <a:r>
              <a:rPr lang="hr-HR" sz="1800" b="1" dirty="0"/>
              <a:t>ne</a:t>
            </a:r>
            <a:r>
              <a:rPr lang="hr-HR" sz="1800" dirty="0"/>
              <a:t> uključuje </a:t>
            </a:r>
            <a:r>
              <a:rPr lang="hr-HR" sz="1800" u="sng" dirty="0"/>
              <a:t>registraciju za točno određenu djelatnost</a:t>
            </a:r>
            <a:r>
              <a:rPr lang="hr-HR" sz="1800" dirty="0"/>
              <a:t> iz predmeta nabave - osobito bitna povreda postupka javne nabave (</a:t>
            </a:r>
            <a:r>
              <a:rPr lang="hr-HR" sz="1800" b="1" dirty="0">
                <a:solidFill>
                  <a:schemeClr val="accent6">
                    <a:lumMod val="75000"/>
                  </a:schemeClr>
                </a:solidFill>
              </a:rPr>
              <a:t>financijska korekcija – nezakonit uvjet sposobnosti</a:t>
            </a:r>
            <a:r>
              <a:rPr lang="hr-HR" sz="1800" dirty="0"/>
              <a:t>)</a:t>
            </a:r>
          </a:p>
          <a:p>
            <a:pPr lvl="2" algn="just">
              <a:buFont typeface="Wingdings" panose="05000000000000000000" pitchFamily="2" charset="2"/>
              <a:buChar char="Ø"/>
            </a:pPr>
            <a:r>
              <a:rPr lang="hr-HR" sz="1800" b="1" dirty="0"/>
              <a:t>nije dozvoljeno</a:t>
            </a:r>
            <a:r>
              <a:rPr lang="hr-HR" sz="1800" dirty="0"/>
              <a:t> oslanjanja na sposobnost drugih gospodarskih subjekata radi dokazivanja ispunjenja ovog uvjeta</a:t>
            </a:r>
          </a:p>
          <a:p>
            <a:pPr lvl="2" algn="just">
              <a:buFont typeface="Wingdings" panose="05000000000000000000" pitchFamily="2" charset="2"/>
              <a:buChar char="Ø"/>
            </a:pPr>
            <a:r>
              <a:rPr lang="hr-HR" sz="1800" u="sng" dirty="0"/>
              <a:t>preliminarno</a:t>
            </a:r>
            <a:r>
              <a:rPr lang="hr-HR" sz="1800" dirty="0"/>
              <a:t> se dostavlja ESPD – za svakog člana zajednice zasebno i za svakog podugovaratelja te ako je primjenjivo u slučaju oslanjanja na GS (jasno propisati u DoN)  </a:t>
            </a:r>
          </a:p>
          <a:p>
            <a:pPr lvl="2" algn="just">
              <a:buFont typeface="Wingdings" panose="05000000000000000000" pitchFamily="2" charset="2"/>
              <a:buChar char="Ø"/>
            </a:pPr>
            <a:r>
              <a:rPr lang="hr-HR" sz="1800" dirty="0"/>
              <a:t>jasno propisati koje dokumente gospodarski subjekti dostavljaju kao ažurirane dokaze (čl. 266. ZJN 2016)</a:t>
            </a:r>
          </a:p>
          <a:p>
            <a:pPr lvl="2" algn="just">
              <a:buFont typeface="Wingdings" panose="05000000000000000000" pitchFamily="2" charset="2"/>
              <a:buChar char="Ø"/>
            </a:pPr>
            <a:r>
              <a:rPr lang="hr-HR" sz="1800" dirty="0"/>
              <a:t>dostava ažuriranih dokaza traži se od ponuditelja koji je </a:t>
            </a:r>
            <a:r>
              <a:rPr lang="hr-HR" sz="1800" b="1" dirty="0">
                <a:solidFill>
                  <a:srgbClr val="70AD47">
                    <a:lumMod val="75000"/>
                  </a:srgbClr>
                </a:solidFill>
              </a:rPr>
              <a:t>podnio ekonomski najpovoljniju ponudu </a:t>
            </a:r>
            <a:r>
              <a:rPr lang="hr-HR" sz="1800" dirty="0">
                <a:solidFill>
                  <a:srgbClr val="70AD47">
                    <a:lumMod val="75000"/>
                  </a:srgbClr>
                </a:solidFill>
              </a:rPr>
              <a:t>– </a:t>
            </a:r>
            <a:r>
              <a:rPr lang="hr-HR" sz="1800" b="1" dirty="0"/>
              <a:t>NE</a:t>
            </a:r>
            <a:r>
              <a:rPr lang="hr-HR" sz="1800" dirty="0"/>
              <a:t> u ponudi nego </a:t>
            </a:r>
            <a:r>
              <a:rPr lang="hr-HR" sz="1800" u="sng" dirty="0"/>
              <a:t>prije</a:t>
            </a:r>
            <a:r>
              <a:rPr lang="hr-HR" sz="1800" dirty="0"/>
              <a:t> donošenja odluke o odabiru</a:t>
            </a:r>
          </a:p>
          <a:p>
            <a:pPr marL="555625" lvl="0" indent="-285750" algn="just">
              <a:buFontTx/>
              <a:buChar char="-"/>
            </a:pPr>
            <a:r>
              <a:rPr lang="hr-HR" sz="1800" dirty="0"/>
              <a:t>Posjedovanje određenog ovlaštenja ili članstva određene organizacije može se tražiti kao dokaz samo kod javne nabave usluga, a </a:t>
            </a:r>
            <a:r>
              <a:rPr lang="hr-HR" sz="1800" b="1" dirty="0"/>
              <a:t>ne </a:t>
            </a:r>
            <a:r>
              <a:rPr lang="hr-HR" sz="1800" dirty="0"/>
              <a:t>robe ili radova (čl. 257. st. 2. ZJN 2016) </a:t>
            </a:r>
            <a:r>
              <a:rPr lang="pl-PL" sz="1800" dirty="0"/>
              <a:t>- osobito bitna povreda postupka javne nabave</a:t>
            </a:r>
          </a:p>
          <a:p>
            <a:pPr marL="555625" lvl="0" indent="-285750" algn="just">
              <a:buFontTx/>
              <a:buChar char="-"/>
            </a:pPr>
            <a:r>
              <a:rPr lang="hr-HR" sz="1800" dirty="0"/>
              <a:t>navedene uvjete propisati u zasebnom dijelu DoN kao </a:t>
            </a:r>
            <a:r>
              <a:rPr lang="hr-HR" sz="1800" b="1" dirty="0">
                <a:solidFill>
                  <a:schemeClr val="accent6">
                    <a:lumMod val="75000"/>
                  </a:schemeClr>
                </a:solidFill>
              </a:rPr>
              <a:t>uvjete i zahtjeve koji moraju biti ispunjeni sukladno posebnim propisima</a:t>
            </a:r>
            <a:endParaRPr lang="pl-PL" sz="1800" b="1" dirty="0">
              <a:solidFill>
                <a:schemeClr val="accent6">
                  <a:lumMod val="75000"/>
                </a:schemeClr>
              </a:solidFill>
            </a:endParaRPr>
          </a:p>
          <a:p>
            <a:pPr marL="914400" lvl="2" indent="0" algn="just">
              <a:buNone/>
            </a:pPr>
            <a:endParaRPr lang="hr-HR" sz="1800" dirty="0"/>
          </a:p>
          <a:p>
            <a:pPr marL="457200" lvl="1" indent="0" algn="just">
              <a:buNone/>
            </a:pPr>
            <a:r>
              <a:rPr lang="hr-HR" sz="1800" i="1" u="sng" dirty="0"/>
              <a:t>Napomena</a:t>
            </a:r>
            <a:r>
              <a:rPr lang="hr-HR" sz="1800" i="1" dirty="0"/>
              <a:t>: registracija za određenu djelatnost – uvjet </a:t>
            </a:r>
            <a:r>
              <a:rPr lang="hr-HR" sz="1800" b="1" i="1" dirty="0"/>
              <a:t>izvršenja</a:t>
            </a:r>
            <a:r>
              <a:rPr lang="hr-HR" sz="1800" i="1" dirty="0"/>
              <a:t> ugovora (paziti na odredbe za rezidente i nerezidentne)</a:t>
            </a:r>
          </a:p>
          <a:p>
            <a:pPr>
              <a:buNone/>
            </a:pPr>
            <a:endParaRPr lang="hr-HR" dirty="0"/>
          </a:p>
        </p:txBody>
      </p:sp>
    </p:spTree>
    <p:extLst>
      <p:ext uri="{BB962C8B-B14F-4D97-AF65-F5344CB8AC3E}">
        <p14:creationId xmlns:p14="http://schemas.microsoft.com/office/powerpoint/2010/main" val="207578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3804" y="757880"/>
            <a:ext cx="7155403" cy="296479"/>
          </a:xfrm>
        </p:spPr>
        <p:txBody>
          <a:bodyPr>
            <a:normAutofit fontScale="90000"/>
          </a:bodyPr>
          <a:lstStyle/>
          <a:p>
            <a:r>
              <a:rPr lang="hr-HR" b="1" dirty="0"/>
              <a:t>SADRŽAJ</a:t>
            </a:r>
            <a:r>
              <a:rPr lang="hr-HR" dirty="0"/>
              <a:t/>
            </a:r>
            <a:br>
              <a:rPr lang="hr-HR" dirty="0"/>
            </a:br>
            <a:endParaRPr lang="hr-HR" dirty="0"/>
          </a:p>
        </p:txBody>
      </p:sp>
      <p:sp>
        <p:nvSpPr>
          <p:cNvPr id="3" name="Content Placeholder 2"/>
          <p:cNvSpPr>
            <a:spLocks noGrp="1"/>
          </p:cNvSpPr>
          <p:nvPr>
            <p:ph idx="1"/>
          </p:nvPr>
        </p:nvSpPr>
        <p:spPr/>
        <p:txBody>
          <a:bodyPr>
            <a:normAutofit/>
          </a:bodyPr>
          <a:lstStyle/>
          <a:p>
            <a:pPr>
              <a:buNone/>
            </a:pPr>
            <a:endParaRPr lang="hr-HR" dirty="0"/>
          </a:p>
          <a:p>
            <a:pPr>
              <a:lnSpc>
                <a:spcPct val="100000"/>
              </a:lnSpc>
              <a:buNone/>
            </a:pPr>
            <a:endParaRPr lang="hr-HR" dirty="0"/>
          </a:p>
          <a:p>
            <a:pPr marL="727075" lvl="0" indent="-457200">
              <a:lnSpc>
                <a:spcPct val="100000"/>
              </a:lnSpc>
              <a:buFont typeface="Wingdings" panose="05000000000000000000" pitchFamily="2" charset="2"/>
              <a:buChar char="v"/>
            </a:pPr>
            <a:r>
              <a:rPr lang="hr-HR" sz="2000" dirty="0"/>
              <a:t>Uvod: Javna nabava u EPFRR </a:t>
            </a:r>
          </a:p>
          <a:p>
            <a:pPr marL="727075" lvl="0" indent="-457200">
              <a:lnSpc>
                <a:spcPct val="100000"/>
              </a:lnSpc>
              <a:buFont typeface="Wingdings" panose="05000000000000000000" pitchFamily="2" charset="2"/>
              <a:buChar char="Ø"/>
            </a:pPr>
            <a:r>
              <a:rPr lang="hr-HR" sz="2000" dirty="0"/>
              <a:t>Priprema za provođenje postupka javne nabave</a:t>
            </a:r>
          </a:p>
          <a:p>
            <a:pPr marL="914400" lvl="2" indent="0">
              <a:lnSpc>
                <a:spcPct val="100000"/>
              </a:lnSpc>
              <a:buNone/>
            </a:pPr>
            <a:r>
              <a:rPr lang="hr-HR" dirty="0"/>
              <a:t>-  priprema dokumentacije o nabavi: najčešće pogreške</a:t>
            </a:r>
          </a:p>
          <a:p>
            <a:pPr marL="727075" lvl="0" indent="-457200">
              <a:lnSpc>
                <a:spcPct val="100000"/>
              </a:lnSpc>
              <a:buFont typeface="Wingdings" panose="05000000000000000000" pitchFamily="2" charset="2"/>
              <a:buChar char="Ø"/>
            </a:pPr>
            <a:r>
              <a:rPr lang="hr-HR" sz="2000" dirty="0"/>
              <a:t>Provedba (izvršenje) ugovora o javnoj nabavi</a:t>
            </a:r>
          </a:p>
          <a:p>
            <a:pPr marL="727075" lvl="0" indent="-457200">
              <a:lnSpc>
                <a:spcPct val="100000"/>
              </a:lnSpc>
              <a:buFont typeface="Wingdings" panose="05000000000000000000" pitchFamily="2" charset="2"/>
              <a:buChar char="Ø"/>
            </a:pPr>
            <a:r>
              <a:rPr lang="hr-HR" sz="2000" dirty="0"/>
              <a:t>Administrativna kontrola dokumentacije iz provedenog postupka javne nabave i provedbe (izvršenja) ugovora</a:t>
            </a:r>
          </a:p>
          <a:p>
            <a:pPr marL="727075" lvl="0" indent="-457200">
              <a:lnSpc>
                <a:spcPct val="100000"/>
              </a:lnSpc>
              <a:buFont typeface="Wingdings" panose="05000000000000000000" pitchFamily="2" charset="2"/>
              <a:buChar char="Ø"/>
            </a:pPr>
            <a:r>
              <a:rPr lang="hr-HR" sz="2000" dirty="0"/>
              <a:t>Najčešće uočene pogreške tijekom provedbe administrativne kontrole </a:t>
            </a:r>
          </a:p>
          <a:p>
            <a:pPr marL="784225" indent="-514350">
              <a:buFont typeface="+mj-lt"/>
              <a:buAutoNum type="arabicPeriod"/>
            </a:pPr>
            <a:endParaRPr lang="hr-HR" dirty="0"/>
          </a:p>
        </p:txBody>
      </p:sp>
    </p:spTree>
    <p:extLst>
      <p:ext uri="{BB962C8B-B14F-4D97-AF65-F5344CB8AC3E}">
        <p14:creationId xmlns:p14="http://schemas.microsoft.com/office/powerpoint/2010/main" val="661172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11" y="242596"/>
            <a:ext cx="11595597" cy="1380258"/>
          </a:xfrm>
        </p:spPr>
        <p:txBody>
          <a:bodyPr>
            <a:normAutofit fontScale="90000"/>
          </a:bodyPr>
          <a:lstStyle/>
          <a:p>
            <a:pPr algn="ctr"/>
            <a:r>
              <a:rPr lang="hr-HR" sz="3600" b="1" dirty="0"/>
              <a:t>Priprema dokumentacije o nabavi</a:t>
            </a:r>
            <a:r>
              <a:rPr lang="hr-HR" sz="3600" dirty="0"/>
              <a:t/>
            </a:r>
            <a:br>
              <a:rPr lang="hr-HR" sz="3600" dirty="0"/>
            </a:br>
            <a:r>
              <a:rPr lang="hr-HR" sz="3600" b="1" dirty="0"/>
              <a:t>Kriterij za odabir gospodarskog subjekta (uvjeti sposobnosti)</a:t>
            </a:r>
            <a:r>
              <a:rPr lang="hr-HR" dirty="0"/>
              <a:t/>
            </a:r>
            <a:br>
              <a:rPr lang="hr-HR" dirty="0"/>
            </a:br>
            <a:endParaRPr lang="hr-HR" dirty="0"/>
          </a:p>
        </p:txBody>
      </p:sp>
      <p:sp>
        <p:nvSpPr>
          <p:cNvPr id="3" name="Content Placeholder 2"/>
          <p:cNvSpPr>
            <a:spLocks noGrp="1"/>
          </p:cNvSpPr>
          <p:nvPr>
            <p:ph idx="1"/>
          </p:nvPr>
        </p:nvSpPr>
        <p:spPr>
          <a:xfrm>
            <a:off x="0" y="1268963"/>
            <a:ext cx="11539728" cy="4777274"/>
          </a:xfrm>
        </p:spPr>
        <p:txBody>
          <a:bodyPr/>
          <a:lstStyle/>
          <a:p>
            <a:endParaRPr lang="hr-HR" dirty="0"/>
          </a:p>
          <a:p>
            <a:pPr marL="612775" indent="-342900">
              <a:buFont typeface="Wingdings" panose="05000000000000000000" pitchFamily="2" charset="2"/>
              <a:buChar char="v"/>
            </a:pPr>
            <a:r>
              <a:rPr lang="hr-HR" sz="2400" u="sng" dirty="0"/>
              <a:t> </a:t>
            </a:r>
            <a:r>
              <a:rPr lang="hr-HR" sz="2000" u="sng" dirty="0"/>
              <a:t>ekonomska i financijska sposobnost</a:t>
            </a:r>
            <a:endParaRPr lang="hr-HR" sz="2000" dirty="0"/>
          </a:p>
          <a:p>
            <a:pPr lvl="2">
              <a:buFont typeface="Wingdings" panose="05000000000000000000" pitchFamily="2" charset="2"/>
              <a:buChar char="Ø"/>
            </a:pPr>
            <a:r>
              <a:rPr lang="hr-HR" sz="1800" dirty="0"/>
              <a:t>može se odrediti, ali ne mora – fakultativno  </a:t>
            </a:r>
          </a:p>
          <a:p>
            <a:pPr lvl="2">
              <a:buFont typeface="Wingdings" panose="05000000000000000000" pitchFamily="2" charset="2"/>
              <a:buChar char="Ø"/>
            </a:pPr>
            <a:r>
              <a:rPr lang="hr-HR" sz="1800" dirty="0"/>
              <a:t>preliminarno se dostavlja ESPD </a:t>
            </a:r>
          </a:p>
          <a:p>
            <a:pPr lvl="2">
              <a:buFont typeface="Wingdings" panose="05000000000000000000" pitchFamily="2" charset="2"/>
              <a:buChar char="Ø"/>
            </a:pPr>
            <a:r>
              <a:rPr lang="hr-HR" sz="1800" dirty="0"/>
              <a:t>jasno propisati koje dokumente gospodarski subjekti dostavljaju kao ažurirane dokaze (čl. 267. ZJN 2016)</a:t>
            </a:r>
          </a:p>
          <a:p>
            <a:pPr lvl="2">
              <a:buFont typeface="Wingdings" panose="05000000000000000000" pitchFamily="2" charset="2"/>
              <a:buChar char="Ø"/>
            </a:pPr>
            <a:r>
              <a:rPr lang="hr-HR" sz="1800" dirty="0"/>
              <a:t>dostava ažuriranih dokaza traži se od ponuditelja koji je </a:t>
            </a:r>
            <a:r>
              <a:rPr lang="hr-HR" sz="1800" b="1" dirty="0">
                <a:solidFill>
                  <a:schemeClr val="accent6">
                    <a:lumMod val="75000"/>
                  </a:schemeClr>
                </a:solidFill>
              </a:rPr>
              <a:t>podnio ekonomski najpovoljniju ponudu </a:t>
            </a:r>
            <a:r>
              <a:rPr lang="hr-HR" sz="1800" dirty="0">
                <a:solidFill>
                  <a:schemeClr val="accent6">
                    <a:lumMod val="75000"/>
                  </a:schemeClr>
                </a:solidFill>
              </a:rPr>
              <a:t>– </a:t>
            </a:r>
            <a:r>
              <a:rPr lang="hr-HR" sz="1800" b="1" dirty="0"/>
              <a:t>NE</a:t>
            </a:r>
            <a:r>
              <a:rPr lang="hr-HR" sz="1800" dirty="0"/>
              <a:t> u ponudi nego </a:t>
            </a:r>
            <a:r>
              <a:rPr lang="hr-HR" sz="1800" u="sng" dirty="0"/>
              <a:t>prije</a:t>
            </a:r>
            <a:r>
              <a:rPr lang="hr-HR" sz="1800" dirty="0"/>
              <a:t> donošenja odluke o odabiru</a:t>
            </a:r>
          </a:p>
          <a:p>
            <a:pPr lvl="2"/>
            <a:endParaRPr lang="hr-HR" dirty="0"/>
          </a:p>
          <a:p>
            <a:pPr marL="457200" lvl="1" indent="0">
              <a:buNone/>
            </a:pPr>
            <a:r>
              <a:rPr lang="hr-HR" sz="1800" i="1" u="sng" dirty="0"/>
              <a:t>Napomena</a:t>
            </a:r>
            <a:r>
              <a:rPr lang="hr-HR" sz="1800" i="1" dirty="0"/>
              <a:t>: posjedovanje osiguranja od rizika odgovornosti iz djelatnosti (čl. 258. st. 1. </a:t>
            </a:r>
            <a:r>
              <a:rPr lang="hr-HR" sz="1800" i="1" dirty="0" err="1"/>
              <a:t>tč</a:t>
            </a:r>
            <a:r>
              <a:rPr lang="hr-HR" sz="1800" i="1" dirty="0"/>
              <a:t>. 3. ZJN 2016) je uvjet ekonomske i financijske sposobnosti NE vrsta jamstva (čl. 214. st. 1. </a:t>
            </a:r>
            <a:r>
              <a:rPr lang="hr-HR" sz="1800" i="1" dirty="0" err="1"/>
              <a:t>tč</a:t>
            </a:r>
            <a:r>
              <a:rPr lang="hr-HR" sz="1800" i="1" dirty="0"/>
              <a:t>. 6. ZJN 2016)</a:t>
            </a:r>
            <a:endParaRPr lang="hr-HR" sz="1800" dirty="0"/>
          </a:p>
        </p:txBody>
      </p:sp>
    </p:spTree>
    <p:extLst>
      <p:ext uri="{BB962C8B-B14F-4D97-AF65-F5344CB8AC3E}">
        <p14:creationId xmlns:p14="http://schemas.microsoft.com/office/powerpoint/2010/main" val="1154574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2596"/>
            <a:ext cx="11859208" cy="1306118"/>
          </a:xfrm>
        </p:spPr>
        <p:txBody>
          <a:bodyPr>
            <a:normAutofit fontScale="90000"/>
          </a:bodyPr>
          <a:lstStyle/>
          <a:p>
            <a:pPr algn="ctr"/>
            <a:r>
              <a:rPr lang="hr-HR" sz="3600" b="1" dirty="0"/>
              <a:t>Priprema dokumentacije o nabavi</a:t>
            </a:r>
            <a:r>
              <a:rPr lang="hr-HR" sz="3600" dirty="0"/>
              <a:t/>
            </a:r>
            <a:br>
              <a:rPr lang="hr-HR" sz="3600" dirty="0"/>
            </a:br>
            <a:r>
              <a:rPr lang="hr-HR" sz="3600" b="1" dirty="0"/>
              <a:t>Kriterij za odabir gospodarskog subjekta (uvjeti sposobnosti)</a:t>
            </a:r>
            <a:r>
              <a:rPr lang="hr-HR" dirty="0"/>
              <a:t/>
            </a:r>
            <a:br>
              <a:rPr lang="hr-HR" dirty="0"/>
            </a:br>
            <a:endParaRPr lang="hr-HR" dirty="0"/>
          </a:p>
        </p:txBody>
      </p:sp>
      <p:sp>
        <p:nvSpPr>
          <p:cNvPr id="3" name="Content Placeholder 2"/>
          <p:cNvSpPr>
            <a:spLocks noGrp="1"/>
          </p:cNvSpPr>
          <p:nvPr>
            <p:ph idx="1"/>
          </p:nvPr>
        </p:nvSpPr>
        <p:spPr>
          <a:xfrm>
            <a:off x="0" y="1268963"/>
            <a:ext cx="11129319" cy="4777274"/>
          </a:xfrm>
        </p:spPr>
        <p:txBody>
          <a:bodyPr>
            <a:normAutofit fontScale="85000" lnSpcReduction="10000"/>
          </a:bodyPr>
          <a:lstStyle/>
          <a:p>
            <a:pPr marL="727075" indent="-457200" algn="just"/>
            <a:endParaRPr lang="hr-HR" u="sng" dirty="0"/>
          </a:p>
          <a:p>
            <a:pPr marL="727075" indent="-457200" algn="just">
              <a:buFont typeface="Wingdings" panose="05000000000000000000" pitchFamily="2" charset="2"/>
              <a:buChar char="v"/>
            </a:pPr>
            <a:r>
              <a:rPr lang="hr-HR" sz="2200" u="sng" dirty="0"/>
              <a:t>tehnička i stručna sposobnost</a:t>
            </a:r>
            <a:endParaRPr lang="hr-HR" sz="2200" dirty="0"/>
          </a:p>
          <a:p>
            <a:pPr lvl="2" algn="just">
              <a:lnSpc>
                <a:spcPct val="120000"/>
              </a:lnSpc>
              <a:buFont typeface="Wingdings" panose="05000000000000000000" pitchFamily="2" charset="2"/>
              <a:buChar char="Ø"/>
            </a:pPr>
            <a:r>
              <a:rPr lang="hr-HR" sz="1900" dirty="0"/>
              <a:t>može se odrediti, ali ne mora – fakultativno </a:t>
            </a:r>
          </a:p>
          <a:p>
            <a:pPr lvl="2" algn="just">
              <a:lnSpc>
                <a:spcPct val="120000"/>
              </a:lnSpc>
              <a:buFont typeface="Wingdings" panose="05000000000000000000" pitchFamily="2" charset="2"/>
              <a:buChar char="Ø"/>
            </a:pPr>
            <a:r>
              <a:rPr lang="hr-HR" sz="1900" dirty="0"/>
              <a:t>preliminarno se dostavlja ESPD </a:t>
            </a:r>
          </a:p>
          <a:p>
            <a:pPr lvl="2" algn="just">
              <a:lnSpc>
                <a:spcPct val="120000"/>
              </a:lnSpc>
              <a:buFont typeface="Wingdings" panose="05000000000000000000" pitchFamily="2" charset="2"/>
              <a:buChar char="Ø"/>
            </a:pPr>
            <a:r>
              <a:rPr lang="hr-HR" sz="1900" dirty="0"/>
              <a:t>jasno propisati koje dokumente gospodarski subjekti dostavljaju kao ažurirane dokaze (čl. 268. ZJN 2016)</a:t>
            </a:r>
          </a:p>
          <a:p>
            <a:pPr lvl="2" algn="just">
              <a:lnSpc>
                <a:spcPct val="120000"/>
              </a:lnSpc>
              <a:buFont typeface="Wingdings" panose="05000000000000000000" pitchFamily="2" charset="2"/>
              <a:buChar char="Ø"/>
            </a:pPr>
            <a:r>
              <a:rPr lang="hr-HR" sz="1900" dirty="0"/>
              <a:t>dostava ažuriranih dokaza traži se od ponuditelja koji je </a:t>
            </a:r>
            <a:r>
              <a:rPr lang="hr-HR" sz="1900" b="1" dirty="0">
                <a:solidFill>
                  <a:schemeClr val="accent6">
                    <a:lumMod val="75000"/>
                  </a:schemeClr>
                </a:solidFill>
              </a:rPr>
              <a:t>podnio ekonomski najpovoljniju ponudu </a:t>
            </a:r>
            <a:r>
              <a:rPr lang="hr-HR" sz="1900" dirty="0">
                <a:solidFill>
                  <a:schemeClr val="accent6">
                    <a:lumMod val="75000"/>
                  </a:schemeClr>
                </a:solidFill>
              </a:rPr>
              <a:t>– </a:t>
            </a:r>
            <a:r>
              <a:rPr lang="hr-HR" sz="1900" b="1" dirty="0"/>
              <a:t>NE</a:t>
            </a:r>
            <a:r>
              <a:rPr lang="hr-HR" sz="1900" dirty="0"/>
              <a:t> u ponudi nego </a:t>
            </a:r>
            <a:r>
              <a:rPr lang="hr-HR" sz="1900" u="sng" dirty="0"/>
              <a:t>prije</a:t>
            </a:r>
            <a:r>
              <a:rPr lang="hr-HR" sz="1900" dirty="0"/>
              <a:t> donošenja odluke o odabiru</a:t>
            </a:r>
          </a:p>
          <a:p>
            <a:pPr lvl="2" algn="just">
              <a:lnSpc>
                <a:spcPct val="120000"/>
              </a:lnSpc>
              <a:buFont typeface="Wingdings" panose="05000000000000000000" pitchFamily="2" charset="2"/>
              <a:buChar char="Ø"/>
            </a:pPr>
            <a:r>
              <a:rPr lang="hr-HR" sz="1900" b="1" dirty="0">
                <a:solidFill>
                  <a:schemeClr val="accent6">
                    <a:lumMod val="75000"/>
                  </a:schemeClr>
                </a:solidFill>
              </a:rPr>
              <a:t>nije</a:t>
            </a:r>
            <a:r>
              <a:rPr lang="hr-HR" sz="1900" dirty="0"/>
              <a:t> dozvoljeno tražiti </a:t>
            </a:r>
            <a:r>
              <a:rPr lang="hr-HR" sz="1900" b="1" dirty="0">
                <a:solidFill>
                  <a:schemeClr val="accent6">
                    <a:lumMod val="75000"/>
                  </a:schemeClr>
                </a:solidFill>
              </a:rPr>
              <a:t>zaposlenje</a:t>
            </a:r>
            <a:r>
              <a:rPr lang="hr-HR" sz="1900" dirty="0"/>
              <a:t> određenog broja osoblja jer ZJN 2016 dozvoljava oslanjanje na sposobnost drugih gospodarskih subjekata</a:t>
            </a:r>
          </a:p>
          <a:p>
            <a:pPr lvl="2" algn="just">
              <a:lnSpc>
                <a:spcPct val="120000"/>
              </a:lnSpc>
              <a:buFont typeface="Wingdings" panose="05000000000000000000" pitchFamily="2" charset="2"/>
              <a:buChar char="Ø"/>
            </a:pPr>
            <a:r>
              <a:rPr lang="hr-HR" sz="1900" dirty="0"/>
              <a:t>obrazovne i stručne kvalifikacije rukovodećeg osoblja se </a:t>
            </a:r>
            <a:r>
              <a:rPr lang="hr-HR" sz="1900" b="1" dirty="0"/>
              <a:t>mogu</a:t>
            </a:r>
            <a:r>
              <a:rPr lang="hr-HR" sz="1900" dirty="0"/>
              <a:t> tražiti kao dokaz tehničke i stručne sposobnosti pod uvjetom da se </a:t>
            </a:r>
            <a:r>
              <a:rPr lang="hr-HR" sz="1900" b="1" dirty="0"/>
              <a:t>ne</a:t>
            </a:r>
            <a:r>
              <a:rPr lang="hr-HR" sz="1900" dirty="0"/>
              <a:t> ocjenjuju u okviru kriterija za odabir ponude (nije dozvoljeno primjerice tražiti kvalifikacije voditelja građenja u tehničkoj i stručnoj sposobnosti i ponovno te iste kvalifikacije bodovati u kriteriju za odabir ponude)</a:t>
            </a:r>
          </a:p>
          <a:p>
            <a:pPr lvl="2" algn="just">
              <a:lnSpc>
                <a:spcPct val="120000"/>
              </a:lnSpc>
              <a:buFont typeface="Wingdings" panose="05000000000000000000" pitchFamily="2" charset="2"/>
              <a:buChar char="Ø"/>
            </a:pPr>
            <a:r>
              <a:rPr lang="hr-HR" sz="1900" dirty="0"/>
              <a:t>evaluacija iskustva pojedinog stručnjaka (fizička osoba) </a:t>
            </a:r>
            <a:r>
              <a:rPr lang="hr-HR" sz="1900" b="1" u="sng" dirty="0">
                <a:solidFill>
                  <a:schemeClr val="accent6">
                    <a:lumMod val="50000"/>
                  </a:schemeClr>
                </a:solidFill>
              </a:rPr>
              <a:t>ne</a:t>
            </a:r>
            <a:r>
              <a:rPr lang="hr-HR" sz="1900" dirty="0"/>
              <a:t> smije biti povezana sa sposobnošću gospodarskog subjekta (pravna osoba)</a:t>
            </a:r>
          </a:p>
          <a:p>
            <a:pPr lvl="2">
              <a:buFont typeface="Wingdings" panose="05000000000000000000" pitchFamily="2" charset="2"/>
              <a:buChar char="Ø"/>
            </a:pPr>
            <a:endParaRPr lang="hr-HR" sz="1900" dirty="0"/>
          </a:p>
          <a:p>
            <a:endParaRPr lang="hr-HR" dirty="0"/>
          </a:p>
        </p:txBody>
      </p:sp>
    </p:spTree>
    <p:extLst>
      <p:ext uri="{BB962C8B-B14F-4D97-AF65-F5344CB8AC3E}">
        <p14:creationId xmlns:p14="http://schemas.microsoft.com/office/powerpoint/2010/main" val="3797151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976FDDD-9811-4F3F-9644-42BEC1BC6EA6}"/>
              </a:ext>
            </a:extLst>
          </p:cNvPr>
          <p:cNvSpPr>
            <a:spLocks noGrp="1"/>
          </p:cNvSpPr>
          <p:nvPr>
            <p:ph type="title"/>
          </p:nvPr>
        </p:nvSpPr>
        <p:spPr/>
        <p:txBody>
          <a:bodyPr>
            <a:noAutofit/>
          </a:bodyPr>
          <a:lstStyle/>
          <a:p>
            <a:pPr algn="ctr"/>
            <a:r>
              <a:rPr lang="hr-HR" sz="3000" b="1" dirty="0"/>
              <a:t/>
            </a:r>
            <a:br>
              <a:rPr lang="hr-HR" sz="3000" b="1" dirty="0"/>
            </a:br>
            <a:r>
              <a:rPr lang="hr-HR" sz="3000" b="1" dirty="0"/>
              <a:t>Priprema dokumentacije o nabavi</a:t>
            </a:r>
            <a:r>
              <a:rPr lang="hr-HR" sz="3000" dirty="0"/>
              <a:t/>
            </a:r>
            <a:br>
              <a:rPr lang="hr-HR" sz="3000" dirty="0"/>
            </a:br>
            <a:r>
              <a:rPr lang="hr-HR" sz="3000" b="1" dirty="0"/>
              <a:t>Kriterij za odabir gospodarskog subjekta (uvjeti sposobnosti)</a:t>
            </a:r>
            <a:r>
              <a:rPr lang="hr-HR" sz="3000" dirty="0"/>
              <a:t/>
            </a:r>
            <a:br>
              <a:rPr lang="hr-HR" sz="3000" dirty="0"/>
            </a:br>
            <a:endParaRPr lang="hr-HR" sz="3000" dirty="0"/>
          </a:p>
        </p:txBody>
      </p:sp>
      <p:sp>
        <p:nvSpPr>
          <p:cNvPr id="3" name="Rezervirano mjesto sadržaja 2">
            <a:extLst>
              <a:ext uri="{FF2B5EF4-FFF2-40B4-BE49-F238E27FC236}">
                <a16:creationId xmlns:a16="http://schemas.microsoft.com/office/drawing/2014/main" id="{F99497F6-FD75-4400-B82A-BA16F49EDD82}"/>
              </a:ext>
            </a:extLst>
          </p:cNvPr>
          <p:cNvSpPr>
            <a:spLocks noGrp="1"/>
          </p:cNvSpPr>
          <p:nvPr>
            <p:ph idx="1"/>
          </p:nvPr>
        </p:nvSpPr>
        <p:spPr/>
        <p:txBody>
          <a:bodyPr>
            <a:normAutofit fontScale="92500" lnSpcReduction="10000"/>
          </a:bodyPr>
          <a:lstStyle/>
          <a:p>
            <a:pPr>
              <a:buNone/>
            </a:pPr>
            <a:endParaRPr lang="hr-HR" sz="1800" dirty="0"/>
          </a:p>
          <a:p>
            <a:pPr>
              <a:buNone/>
            </a:pPr>
            <a:r>
              <a:rPr lang="hr-HR" sz="1800" dirty="0"/>
              <a:t>PRIMJERI GREŠKI - česta pogreška je određivanje kriterija za odabir koje zadovoljavaju samo određeni gospodarski subjekti što dovodi do </a:t>
            </a:r>
            <a:r>
              <a:rPr lang="hr-HR" sz="1800" u="sng" dirty="0"/>
              <a:t>nezakonitih</a:t>
            </a:r>
            <a:r>
              <a:rPr lang="hr-HR" sz="1800" dirty="0"/>
              <a:t> i </a:t>
            </a:r>
            <a:r>
              <a:rPr lang="hr-HR" sz="1800" u="sng" dirty="0"/>
              <a:t>diskriminirajućih</a:t>
            </a:r>
            <a:r>
              <a:rPr lang="hr-HR" sz="1800" dirty="0"/>
              <a:t> kriterija odabira:</a:t>
            </a:r>
          </a:p>
          <a:p>
            <a:pPr marL="1143000" lvl="1" indent="-457200">
              <a:buFont typeface="Wingdings" panose="05000000000000000000" pitchFamily="2" charset="2"/>
              <a:buChar char="Ø"/>
            </a:pPr>
            <a:r>
              <a:rPr lang="hr-HR" sz="1800" dirty="0"/>
              <a:t>naručitelj zahtijeva da GS ima sjedište, podružnicu ili drugu organizacijsku jedinicu u mjestu naručiteljeve države sjedišta </a:t>
            </a:r>
          </a:p>
          <a:p>
            <a:pPr marL="1143000" lvl="1" indent="-457200">
              <a:buFont typeface="Wingdings" panose="05000000000000000000" pitchFamily="2" charset="2"/>
              <a:buChar char="Ø"/>
            </a:pPr>
            <a:r>
              <a:rPr lang="hr-HR" sz="1800" dirty="0"/>
              <a:t>Priznavanje iskustva u radovima koji su isti predmetu nabave a ne i slični</a:t>
            </a:r>
          </a:p>
          <a:p>
            <a:pPr marL="1143000" lvl="1" indent="-457200">
              <a:buFont typeface="Wingdings" panose="05000000000000000000" pitchFamily="2" charset="2"/>
              <a:buChar char="Ø"/>
            </a:pPr>
            <a:r>
              <a:rPr lang="hr-HR" sz="1800" dirty="0"/>
              <a:t>zahtjevi za određenim iznosom dobiti tijekom jedne financijske godine što realno mogu zadovoljiti isključivo veliki GS – u nepovoljniji položaj se stavljaju mala i srednja poduzeća – GS koja su ostvarila manji promet</a:t>
            </a:r>
          </a:p>
          <a:p>
            <a:pPr marL="1143000" lvl="1" indent="-457200">
              <a:buFont typeface="Wingdings" panose="05000000000000000000" pitchFamily="2" charset="2"/>
              <a:buChar char="Ø"/>
            </a:pPr>
            <a:r>
              <a:rPr lang="hr-HR" sz="1800" dirty="0"/>
              <a:t>zahtjevi za minimalnim godišnjim prometom koji prelazi dvostruku vrijednost procijenjene vrijednosti nabave</a:t>
            </a:r>
          </a:p>
          <a:p>
            <a:pPr marL="1143000" lvl="1" indent="-457200">
              <a:buFont typeface="Wingdings" panose="05000000000000000000" pitchFamily="2" charset="2"/>
              <a:buChar char="Ø"/>
            </a:pPr>
            <a:r>
              <a:rPr lang="hr-HR" sz="1800" dirty="0"/>
              <a:t>usko i specifično definiranje što se smatra sličnim predmetu nabave što ima ograničavajući učinak na tržišno natjecanje</a:t>
            </a:r>
          </a:p>
          <a:p>
            <a:pPr marL="1143000" lvl="1" indent="-457200">
              <a:buFont typeface="Wingdings" panose="05000000000000000000" pitchFamily="2" charset="2"/>
              <a:buChar char="Ø"/>
            </a:pPr>
            <a:r>
              <a:rPr lang="hr-HR" sz="1800" dirty="0"/>
              <a:t>pozivanje na određene standarde bez upotrebe termina „ili jednakovrijedno” – česti je slučaj pogrešno pozivanje na iskustvo u FIDIC ugovorima ili iskustvo rada u točno određenim tijelima</a:t>
            </a:r>
          </a:p>
          <a:p>
            <a:pPr marL="1143000" lvl="1" indent="-457200">
              <a:buFont typeface="Wingdings" panose="05000000000000000000" pitchFamily="2" charset="2"/>
              <a:buChar char="Ø"/>
            </a:pPr>
            <a:r>
              <a:rPr lang="hr-HR" sz="1800" dirty="0"/>
              <a:t>traženje ovlaštenja, rješenja, potvrda i sl. predviđenih nacionalnim propisima koji moraju biti ispunjeni najkasnije do trenutka podnošenja ponuda, što je diskriminatorno prema stranim ponuditeljima koji nemaju ishođen upis</a:t>
            </a:r>
          </a:p>
          <a:p>
            <a:pPr marL="1143000" lvl="1" indent="-457200">
              <a:buFont typeface="Wingdings" panose="05000000000000000000" pitchFamily="2" charset="2"/>
              <a:buChar char="Ø"/>
            </a:pPr>
            <a:r>
              <a:rPr lang="hr-HR" sz="1800" dirty="0"/>
              <a:t>norme osiguranja kvalitete gospodarskog subjekta propisane kao minimalna razina tehničke i stručne sposobnosti</a:t>
            </a:r>
          </a:p>
          <a:p>
            <a:pPr lvl="1" indent="0">
              <a:buNone/>
            </a:pPr>
            <a:r>
              <a:rPr lang="hr-HR" sz="1800" dirty="0"/>
              <a:t>PREPORUKA: propisivati </a:t>
            </a:r>
            <a:r>
              <a:rPr lang="hr-HR" sz="1800" u="sng" dirty="0"/>
              <a:t>minimalne</a:t>
            </a:r>
            <a:r>
              <a:rPr lang="hr-HR" sz="1800" dirty="0"/>
              <a:t> razine, voditi računa da se bira sposoban </a:t>
            </a:r>
            <a:r>
              <a:rPr lang="hr-HR" sz="1800" u="sng" dirty="0"/>
              <a:t>gospodarski subjekt </a:t>
            </a:r>
            <a:r>
              <a:rPr lang="hr-HR" sz="1800" dirty="0"/>
              <a:t>i njegovo </a:t>
            </a:r>
            <a:r>
              <a:rPr lang="hr-HR" sz="1800" u="sng" dirty="0"/>
              <a:t>iskustvo</a:t>
            </a:r>
            <a:r>
              <a:rPr lang="hr-HR" sz="1800" dirty="0"/>
              <a:t> (popis izvršenih ugovora)</a:t>
            </a:r>
          </a:p>
        </p:txBody>
      </p:sp>
    </p:spTree>
    <p:extLst>
      <p:ext uri="{BB962C8B-B14F-4D97-AF65-F5344CB8AC3E}">
        <p14:creationId xmlns:p14="http://schemas.microsoft.com/office/powerpoint/2010/main" val="1061558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41" y="242596"/>
            <a:ext cx="11785067" cy="1363782"/>
          </a:xfrm>
        </p:spPr>
        <p:txBody>
          <a:bodyPr>
            <a:normAutofit fontScale="90000"/>
          </a:bodyPr>
          <a:lstStyle/>
          <a:p>
            <a:pPr algn="ctr"/>
            <a:r>
              <a:rPr lang="hr-HR" sz="3600" b="1" dirty="0"/>
              <a:t>Priprema dokumentacije o nabavi</a:t>
            </a:r>
            <a:r>
              <a:rPr lang="hr-HR" sz="3600" dirty="0"/>
              <a:t/>
            </a:r>
            <a:br>
              <a:rPr lang="hr-HR" sz="3600" dirty="0"/>
            </a:br>
            <a:r>
              <a:rPr lang="hr-HR" sz="3600" b="1" dirty="0"/>
              <a:t>Europska jedinstvena dokumentacija o nabavi (ESPD)</a:t>
            </a:r>
            <a:r>
              <a:rPr lang="hr-HR" dirty="0"/>
              <a:t/>
            </a:r>
            <a:br>
              <a:rPr lang="hr-HR" dirty="0"/>
            </a:br>
            <a:endParaRPr lang="hr-HR" dirty="0"/>
          </a:p>
        </p:txBody>
      </p:sp>
      <p:sp>
        <p:nvSpPr>
          <p:cNvPr id="3" name="Content Placeholder 2"/>
          <p:cNvSpPr>
            <a:spLocks noGrp="1"/>
          </p:cNvSpPr>
          <p:nvPr>
            <p:ph idx="1"/>
          </p:nvPr>
        </p:nvSpPr>
        <p:spPr>
          <a:xfrm>
            <a:off x="0" y="1268963"/>
            <a:ext cx="11285838" cy="4777274"/>
          </a:xfrm>
        </p:spPr>
        <p:txBody>
          <a:bodyPr>
            <a:normAutofit lnSpcReduction="10000"/>
          </a:bodyPr>
          <a:lstStyle/>
          <a:p>
            <a:pPr>
              <a:buNone/>
            </a:pPr>
            <a:endParaRPr lang="hr-HR" dirty="0"/>
          </a:p>
          <a:p>
            <a:pPr lvl="0">
              <a:buNone/>
            </a:pPr>
            <a:r>
              <a:rPr lang="hr-HR" sz="2200" b="1" dirty="0"/>
              <a:t>e) ESPD</a:t>
            </a:r>
            <a:endParaRPr lang="hr-HR" sz="2200" dirty="0"/>
          </a:p>
          <a:p>
            <a:pPr lvl="1" algn="just"/>
            <a:r>
              <a:rPr lang="hr-HR" sz="1800" u="sng" dirty="0"/>
              <a:t>od 18. travnja 2018. godine </a:t>
            </a:r>
            <a:r>
              <a:rPr lang="pl-PL" sz="1800" dirty="0"/>
              <a:t>od </a:t>
            </a:r>
            <a:r>
              <a:rPr lang="pl-PL" sz="1800" b="1" dirty="0"/>
              <a:t>obvezna</a:t>
            </a:r>
            <a:r>
              <a:rPr lang="pl-PL" sz="1800" dirty="0"/>
              <a:t> je primjena </a:t>
            </a:r>
            <a:r>
              <a:rPr lang="pl-PL" sz="1800" u="sng" dirty="0"/>
              <a:t>e-ESPD</a:t>
            </a:r>
            <a:r>
              <a:rPr lang="pl-PL" sz="1800" dirty="0"/>
              <a:t>-a u postupcima javne nabave u RH (</a:t>
            </a:r>
            <a:r>
              <a:rPr lang="pl-PL" sz="1800" dirty="0">
                <a:hlinkClick r:id="rId2"/>
              </a:rPr>
              <a:t>https://help.nn.hr/support/solutions/articles/12000043396-elektroni%C4%8Dka-europska-jedinstvena-dokumentacija-o-nabavi-e-espd</a:t>
            </a:r>
            <a:r>
              <a:rPr lang="pl-PL" sz="1800" dirty="0"/>
              <a:t>) </a:t>
            </a:r>
          </a:p>
          <a:p>
            <a:pPr lvl="1" algn="just"/>
            <a:r>
              <a:rPr lang="hr-HR" sz="1800" dirty="0"/>
              <a:t>ne prilagati papirnati obrazac uz DON – pripremiti eESPD obrazac prilikom objave nadmetanja</a:t>
            </a:r>
          </a:p>
          <a:p>
            <a:pPr lvl="1" algn="just"/>
            <a:r>
              <a:rPr lang="hr-HR" sz="1800" dirty="0"/>
              <a:t>ovdje navedene odredbe o popunjavanju eESPD moraju biti identične zahtjevima iz DoN (osnove za isključenje, kriteriji odabira, oslanjanje na sposobnost) – </a:t>
            </a:r>
            <a:r>
              <a:rPr lang="hr-HR" sz="1800" b="1" dirty="0">
                <a:solidFill>
                  <a:schemeClr val="accent6">
                    <a:lumMod val="75000"/>
                  </a:schemeClr>
                </a:solidFill>
              </a:rPr>
              <a:t>pogreška</a:t>
            </a:r>
            <a:r>
              <a:rPr lang="hr-HR" sz="1800" dirty="0"/>
              <a:t> je u pregledu i ocjeni ponuda priznati kao valjan ESPD obrazac gdje je popunjen samo </a:t>
            </a:r>
            <a:r>
              <a:rPr lang="hr-HR" sz="1800" b="1" dirty="0">
                <a:solidFill>
                  <a:schemeClr val="accent6">
                    <a:lumMod val="75000"/>
                  </a:schemeClr>
                </a:solidFill>
              </a:rPr>
              <a:t>opći navod </a:t>
            </a:r>
            <a:r>
              <a:rPr lang="hr-HR" sz="1800" dirty="0"/>
              <a:t>za sve propisane kriterije ako su u DoN propisani dijelovi ESPD obrasca za svaki propisani uvjet – potrebno tražiti pojašnjenje/upotpunjavanje ponude! </a:t>
            </a:r>
            <a:endParaRPr lang="hr-HR" sz="1800" b="1" dirty="0"/>
          </a:p>
          <a:p>
            <a:pPr lvl="1" algn="just"/>
            <a:r>
              <a:rPr lang="hr-HR" sz="1800" dirty="0"/>
              <a:t>jasno navesti koji dijelovi obrasca se popunjavaju za svakog </a:t>
            </a:r>
            <a:r>
              <a:rPr lang="hr-HR" sz="1800" b="1" dirty="0"/>
              <a:t>člana zajednice</a:t>
            </a:r>
            <a:r>
              <a:rPr lang="hr-HR" sz="1800" dirty="0"/>
              <a:t>, </a:t>
            </a:r>
            <a:r>
              <a:rPr lang="hr-HR" sz="1800" b="1" dirty="0"/>
              <a:t>podugovaratelje</a:t>
            </a:r>
            <a:r>
              <a:rPr lang="hr-HR" sz="1800" dirty="0"/>
              <a:t> te u slučaju </a:t>
            </a:r>
            <a:r>
              <a:rPr lang="hr-HR" sz="1800" b="1" dirty="0"/>
              <a:t>oslanjanja</a:t>
            </a:r>
            <a:r>
              <a:rPr lang="hr-HR" sz="1800" dirty="0"/>
              <a:t> na sposobnost drugog gospodarskog subjekta </a:t>
            </a:r>
          </a:p>
          <a:p>
            <a:pPr lvl="1" algn="just"/>
            <a:r>
              <a:rPr lang="hr-HR" sz="1800" dirty="0"/>
              <a:t>U zapisniku i pregledu i ocjeni ponuda mora postojati </a:t>
            </a:r>
            <a:r>
              <a:rPr lang="hr-HR" sz="1800" b="1" dirty="0">
                <a:solidFill>
                  <a:schemeClr val="accent6">
                    <a:lumMod val="75000"/>
                  </a:schemeClr>
                </a:solidFill>
              </a:rPr>
              <a:t>jasan revizijski trag o preliminarnom </a:t>
            </a:r>
            <a:r>
              <a:rPr lang="hr-HR" sz="1800" dirty="0"/>
              <a:t>ocjenjivanju putem eESPD </a:t>
            </a:r>
            <a:r>
              <a:rPr lang="hr-HR" sz="1800" b="1" dirty="0"/>
              <a:t>NE</a:t>
            </a:r>
            <a:r>
              <a:rPr lang="hr-HR" sz="1800" dirty="0"/>
              <a:t> ocjenjivati ažurirane dokumente</a:t>
            </a:r>
          </a:p>
          <a:p>
            <a:pPr marL="457200" lvl="1" indent="0" algn="just">
              <a:buNone/>
            </a:pPr>
            <a:endParaRPr lang="hr-HR" sz="1800" dirty="0"/>
          </a:p>
          <a:p>
            <a:pPr algn="just">
              <a:buNone/>
            </a:pPr>
            <a:r>
              <a:rPr lang="hr-HR" sz="1800" u="sng" dirty="0"/>
              <a:t>Važno!</a:t>
            </a:r>
            <a:r>
              <a:rPr lang="hr-HR" sz="1800" dirty="0"/>
              <a:t> – u ponudi </a:t>
            </a:r>
            <a:r>
              <a:rPr lang="hr-HR" sz="1800" b="1" dirty="0"/>
              <a:t>ne smiju </a:t>
            </a:r>
            <a:r>
              <a:rPr lang="hr-HR" sz="1800" dirty="0"/>
              <a:t>se tražiti dokazi jer se svi uvjeti </a:t>
            </a:r>
            <a:r>
              <a:rPr lang="hr-HR" sz="1800" b="1" dirty="0"/>
              <a:t>preliminarno dokazuju </a:t>
            </a:r>
            <a:r>
              <a:rPr lang="hr-HR" sz="1800" b="1" dirty="0" err="1"/>
              <a:t>eESPD</a:t>
            </a:r>
            <a:r>
              <a:rPr lang="hr-HR" sz="1800" b="1" dirty="0"/>
              <a:t>-om</a:t>
            </a:r>
            <a:r>
              <a:rPr lang="hr-HR" sz="1800" dirty="0"/>
              <a:t>.</a:t>
            </a:r>
          </a:p>
        </p:txBody>
      </p:sp>
    </p:spTree>
    <p:extLst>
      <p:ext uri="{BB962C8B-B14F-4D97-AF65-F5344CB8AC3E}">
        <p14:creationId xmlns:p14="http://schemas.microsoft.com/office/powerpoint/2010/main" val="1936963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368" y="242596"/>
            <a:ext cx="12287575" cy="1372020"/>
          </a:xfrm>
        </p:spPr>
        <p:txBody>
          <a:bodyPr>
            <a:normAutofit fontScale="90000"/>
          </a:bodyPr>
          <a:lstStyle/>
          <a:p>
            <a:pPr algn="ctr"/>
            <a:r>
              <a:rPr lang="hr-HR" sz="3600" b="1" dirty="0"/>
              <a:t>Priprema dokumentacije o nabavi</a:t>
            </a:r>
            <a:r>
              <a:rPr lang="hr-HR" sz="3600" dirty="0"/>
              <a:t/>
            </a:r>
            <a:br>
              <a:rPr lang="hr-HR" sz="3600" dirty="0"/>
            </a:br>
            <a:r>
              <a:rPr lang="hr-HR" sz="3600" b="1" dirty="0"/>
              <a:t>Ostale odredbe</a:t>
            </a:r>
            <a:r>
              <a:rPr lang="hr-HR" dirty="0"/>
              <a:t/>
            </a:r>
            <a:br>
              <a:rPr lang="hr-HR" dirty="0"/>
            </a:br>
            <a:endParaRPr lang="hr-HR" dirty="0"/>
          </a:p>
        </p:txBody>
      </p:sp>
      <p:sp>
        <p:nvSpPr>
          <p:cNvPr id="3" name="Content Placeholder 2"/>
          <p:cNvSpPr>
            <a:spLocks noGrp="1"/>
          </p:cNvSpPr>
          <p:nvPr>
            <p:ph idx="1"/>
          </p:nvPr>
        </p:nvSpPr>
        <p:spPr>
          <a:xfrm>
            <a:off x="0" y="1268963"/>
            <a:ext cx="11582400" cy="4777274"/>
          </a:xfrm>
        </p:spPr>
        <p:txBody>
          <a:bodyPr>
            <a:normAutofit fontScale="85000" lnSpcReduction="10000"/>
          </a:bodyPr>
          <a:lstStyle/>
          <a:p>
            <a:pPr lvl="0">
              <a:buNone/>
            </a:pPr>
            <a:endParaRPr lang="hr-HR" b="1" dirty="0"/>
          </a:p>
          <a:p>
            <a:pPr lvl="0">
              <a:buNone/>
            </a:pPr>
            <a:r>
              <a:rPr lang="hr-HR" sz="2400" b="1" dirty="0"/>
              <a:t>f) Ostale odredbe</a:t>
            </a:r>
            <a:endParaRPr lang="hr-HR" sz="2400" dirty="0"/>
          </a:p>
          <a:p>
            <a:pPr marL="612775" lvl="0" indent="-342900" algn="just">
              <a:lnSpc>
                <a:spcPct val="120000"/>
              </a:lnSpc>
              <a:buFont typeface="Wingdings" panose="05000000000000000000" pitchFamily="2" charset="2"/>
              <a:buChar char="Ø"/>
            </a:pPr>
            <a:r>
              <a:rPr lang="hr-HR" sz="1900" u="sng" dirty="0"/>
              <a:t>norme osiguranja kvalitete ili norma upravljanja okolišem (čl. 270. – 272. ZJN 2016)</a:t>
            </a:r>
            <a:endParaRPr lang="hr-HR" sz="1900" dirty="0"/>
          </a:p>
          <a:p>
            <a:pPr lvl="1" algn="just">
              <a:lnSpc>
                <a:spcPct val="120000"/>
              </a:lnSpc>
              <a:buFont typeface="Wingdings" panose="05000000000000000000" pitchFamily="2" charset="2"/>
              <a:buChar char="Ø"/>
            </a:pPr>
            <a:r>
              <a:rPr lang="hr-HR" sz="1900" dirty="0"/>
              <a:t>prilikom propisivanja paziti na odredbe o jednakovrijednosti u ZJN</a:t>
            </a:r>
          </a:p>
          <a:p>
            <a:pPr lvl="1" algn="just">
              <a:lnSpc>
                <a:spcPct val="120000"/>
              </a:lnSpc>
              <a:buFont typeface="Wingdings" panose="05000000000000000000" pitchFamily="2" charset="2"/>
              <a:buChar char="Ø"/>
            </a:pPr>
            <a:r>
              <a:rPr lang="hr-HR" sz="1900" dirty="0"/>
              <a:t>norme </a:t>
            </a:r>
            <a:r>
              <a:rPr lang="hr-HR" sz="1900" b="1" dirty="0"/>
              <a:t>nisu</a:t>
            </a:r>
            <a:r>
              <a:rPr lang="hr-HR" sz="1900" dirty="0"/>
              <a:t> uvjet sposobnosti i ne propisuju se u tom dijelu DoN – osobito bitna povreda odredaba postupka javne nabave i nezakonit uvjet sposobnosti (primjena financijske korekcije)</a:t>
            </a:r>
          </a:p>
          <a:p>
            <a:pPr marL="612775" lvl="0" indent="-342900" algn="just">
              <a:lnSpc>
                <a:spcPct val="120000"/>
              </a:lnSpc>
              <a:buFont typeface="Wingdings" panose="05000000000000000000" pitchFamily="2" charset="2"/>
              <a:buChar char="Ø"/>
            </a:pPr>
            <a:r>
              <a:rPr lang="hr-HR" sz="1900" dirty="0"/>
              <a:t> </a:t>
            </a:r>
            <a:r>
              <a:rPr lang="hr-HR" sz="1900" u="sng" dirty="0"/>
              <a:t>odredbe koje se odnose na zajednicu gospodarskih subjekata i podugovaratelje</a:t>
            </a:r>
            <a:endParaRPr lang="hr-HR" sz="1900" dirty="0"/>
          </a:p>
          <a:p>
            <a:pPr lvl="1" algn="just">
              <a:lnSpc>
                <a:spcPct val="120000"/>
              </a:lnSpc>
              <a:buFont typeface="Wingdings" panose="05000000000000000000" pitchFamily="2" charset="2"/>
              <a:buChar char="Ø"/>
            </a:pPr>
            <a:r>
              <a:rPr lang="hr-HR" sz="1900" dirty="0"/>
              <a:t>jasno propisati uvjete sposobnosti i osnove za isključenje za svakog člana zajednice ponuditelja i podugovaratelje (termin gospodarski subjekt ne podrazumijeva svakog člana zajednice ponuditelja zasebno!). </a:t>
            </a:r>
            <a:r>
              <a:rPr lang="hr-HR" sz="1900" i="1" dirty="0"/>
              <a:t>Paziti da se odredbe u ovom dijelu ne razlikuju od odredbi gdje se propisuju osnove isključenja i uvjeti sposobnosti</a:t>
            </a:r>
          </a:p>
          <a:p>
            <a:pPr lvl="1" algn="just">
              <a:lnSpc>
                <a:spcPct val="120000"/>
              </a:lnSpc>
              <a:buFont typeface="Wingdings" panose="05000000000000000000" pitchFamily="2" charset="2"/>
              <a:buChar char="Ø"/>
            </a:pPr>
            <a:r>
              <a:rPr lang="hr-HR" sz="1900" dirty="0"/>
              <a:t>navesti sve potrebne podatke o podugovarateljima sukladno ZJN 2016 i iste te podatke navesti i u ugovoru o javnoj nabavi</a:t>
            </a:r>
          </a:p>
          <a:p>
            <a:pPr lvl="1" algn="just">
              <a:lnSpc>
                <a:spcPct val="120000"/>
              </a:lnSpc>
              <a:buFont typeface="Wingdings" panose="05000000000000000000" pitchFamily="2" charset="2"/>
              <a:buChar char="Ø"/>
            </a:pPr>
            <a:r>
              <a:rPr lang="hr-HR" sz="1900" dirty="0"/>
              <a:t>neposredno plaćanje podugovarateljima</a:t>
            </a:r>
          </a:p>
          <a:p>
            <a:pPr lvl="1" algn="just">
              <a:lnSpc>
                <a:spcPct val="120000"/>
              </a:lnSpc>
              <a:buFont typeface="Wingdings" panose="05000000000000000000" pitchFamily="2" charset="2"/>
              <a:buChar char="Ø"/>
            </a:pPr>
            <a:r>
              <a:rPr lang="hr-HR" sz="1900" dirty="0" err="1"/>
              <a:t>podugovaratelje</a:t>
            </a:r>
            <a:r>
              <a:rPr lang="hr-HR" sz="1900" dirty="0"/>
              <a:t> navesti u objavi obavijesti o dodjeli ugovora</a:t>
            </a:r>
          </a:p>
        </p:txBody>
      </p:sp>
    </p:spTree>
    <p:extLst>
      <p:ext uri="{BB962C8B-B14F-4D97-AF65-F5344CB8AC3E}">
        <p14:creationId xmlns:p14="http://schemas.microsoft.com/office/powerpoint/2010/main" val="1258047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08" y="242596"/>
            <a:ext cx="12056915" cy="811764"/>
          </a:xfrm>
        </p:spPr>
        <p:txBody>
          <a:bodyPr>
            <a:noAutofit/>
          </a:bodyPr>
          <a:lstStyle/>
          <a:p>
            <a:pPr algn="ctr"/>
            <a:r>
              <a:rPr lang="hr-HR" sz="3200" b="1" dirty="0"/>
              <a:t>Priprema dokumentacije o nabavi</a:t>
            </a:r>
            <a:r>
              <a:rPr lang="hr-HR" sz="3200" dirty="0"/>
              <a:t/>
            </a:r>
            <a:br>
              <a:rPr lang="hr-HR" sz="3200" dirty="0"/>
            </a:br>
            <a:r>
              <a:rPr lang="hr-HR" sz="3200" b="1" dirty="0"/>
              <a:t>Ostale odredbe</a:t>
            </a:r>
            <a:endParaRPr lang="hr-HR" sz="3200" dirty="0"/>
          </a:p>
        </p:txBody>
      </p:sp>
      <p:sp>
        <p:nvSpPr>
          <p:cNvPr id="3" name="Content Placeholder 2"/>
          <p:cNvSpPr>
            <a:spLocks noGrp="1"/>
          </p:cNvSpPr>
          <p:nvPr>
            <p:ph idx="1"/>
          </p:nvPr>
        </p:nvSpPr>
        <p:spPr>
          <a:xfrm>
            <a:off x="0" y="1268963"/>
            <a:ext cx="11689492" cy="4777274"/>
          </a:xfrm>
        </p:spPr>
        <p:txBody>
          <a:bodyPr>
            <a:normAutofit fontScale="40000" lnSpcReduction="20000"/>
          </a:bodyPr>
          <a:lstStyle/>
          <a:p>
            <a:pPr lvl="0"/>
            <a:endParaRPr lang="hr-HR" dirty="0"/>
          </a:p>
          <a:p>
            <a:pPr marL="955675" indent="-685800">
              <a:buFont typeface="Wingdings" panose="05000000000000000000" pitchFamily="2" charset="2"/>
              <a:buChar char="v"/>
            </a:pPr>
            <a:r>
              <a:rPr lang="hr-HR" sz="4800" dirty="0"/>
              <a:t> </a:t>
            </a:r>
            <a:r>
              <a:rPr lang="hr-HR" sz="4800" u="sng" dirty="0"/>
              <a:t>jamstvo</a:t>
            </a:r>
            <a:endParaRPr lang="hr-HR" sz="4800" dirty="0"/>
          </a:p>
          <a:p>
            <a:pPr lvl="1">
              <a:lnSpc>
                <a:spcPct val="120000"/>
              </a:lnSpc>
              <a:buFont typeface="Wingdings" panose="05000000000000000000" pitchFamily="2" charset="2"/>
              <a:buChar char="Ø"/>
            </a:pPr>
            <a:r>
              <a:rPr lang="hr-HR" sz="4800" dirty="0"/>
              <a:t>Jamstva se određuju u iznosu </a:t>
            </a:r>
            <a:r>
              <a:rPr lang="hr-HR" sz="4800" b="1" dirty="0">
                <a:solidFill>
                  <a:schemeClr val="accent6">
                    <a:lumMod val="75000"/>
                  </a:schemeClr>
                </a:solidFill>
              </a:rPr>
              <a:t>bez PDV-a</a:t>
            </a:r>
          </a:p>
          <a:p>
            <a:pPr lvl="1">
              <a:lnSpc>
                <a:spcPct val="120000"/>
              </a:lnSpc>
              <a:buFont typeface="Wingdings" panose="05000000000000000000" pitchFamily="2" charset="2"/>
              <a:buChar char="Ø"/>
            </a:pPr>
            <a:r>
              <a:rPr lang="hr-HR" sz="4800" dirty="0"/>
              <a:t>dati mogućnost ponuditeljima da umjesto bankarske garancije uplate novčani polog </a:t>
            </a:r>
            <a:r>
              <a:rPr lang="pl-PL" sz="4800" dirty="0"/>
              <a:t>(ZJN 2016 čl. 214)</a:t>
            </a:r>
            <a:endParaRPr lang="hr-HR" sz="4800" dirty="0"/>
          </a:p>
          <a:p>
            <a:pPr lvl="1">
              <a:lnSpc>
                <a:spcPct val="120000"/>
              </a:lnSpc>
              <a:buFont typeface="Wingdings" panose="05000000000000000000" pitchFamily="2" charset="2"/>
              <a:buChar char="Ø"/>
            </a:pPr>
            <a:r>
              <a:rPr lang="hr-HR" sz="4800" dirty="0"/>
              <a:t>ne zahtijevati jamstvo za ozbiljnost ponude u iznosu većem od 3% </a:t>
            </a:r>
          </a:p>
          <a:p>
            <a:pPr lvl="1">
              <a:lnSpc>
                <a:spcPct val="120000"/>
              </a:lnSpc>
              <a:buFont typeface="Wingdings" panose="05000000000000000000" pitchFamily="2" charset="2"/>
              <a:buChar char="Ø"/>
            </a:pPr>
            <a:r>
              <a:rPr lang="pl-PL" sz="4800" dirty="0"/>
              <a:t>ne zahtijevati jamstvo za uredno izvršenje ugovora u iznosu većem od 10% vrijednosti ugovora bez PDV-a</a:t>
            </a:r>
          </a:p>
          <a:p>
            <a:pPr marL="457200" lvl="1" indent="0">
              <a:lnSpc>
                <a:spcPct val="120000"/>
              </a:lnSpc>
              <a:buNone/>
            </a:pPr>
            <a:endParaRPr lang="pl-PL" sz="4800" dirty="0"/>
          </a:p>
          <a:p>
            <a:pPr lvl="1">
              <a:lnSpc>
                <a:spcPct val="120000"/>
              </a:lnSpc>
              <a:buFont typeface="Wingdings" panose="05000000000000000000" pitchFamily="2" charset="2"/>
              <a:buChar char="v"/>
            </a:pPr>
            <a:r>
              <a:rPr lang="hr-HR" sz="4800" u="sng" dirty="0"/>
              <a:t>rok za donošenje odluke o odabiru</a:t>
            </a:r>
            <a:endParaRPr lang="hr-HR" sz="4800" dirty="0"/>
          </a:p>
          <a:p>
            <a:pPr lvl="1">
              <a:lnSpc>
                <a:spcPct val="120000"/>
              </a:lnSpc>
              <a:buFont typeface="Wingdings" panose="05000000000000000000" pitchFamily="2" charset="2"/>
              <a:buChar char="Ø"/>
            </a:pPr>
            <a:r>
              <a:rPr lang="hr-HR" sz="4800" dirty="0"/>
              <a:t>ako je dulji od 30 dana potrebno kratko obrazložiti u DoN</a:t>
            </a:r>
          </a:p>
          <a:p>
            <a:pPr lvl="1">
              <a:lnSpc>
                <a:spcPct val="120000"/>
              </a:lnSpc>
              <a:buFont typeface="Wingdings" panose="05000000000000000000" pitchFamily="2" charset="2"/>
              <a:buChar char="Ø"/>
            </a:pPr>
            <a:r>
              <a:rPr lang="hr-HR" sz="4800" dirty="0"/>
              <a:t>ponuda i jamstvo moraju vrijediti do sklapanja ugovora u protivnom obavezno tražiti </a:t>
            </a:r>
            <a:r>
              <a:rPr lang="hr-HR" sz="4800" b="1" dirty="0">
                <a:solidFill>
                  <a:schemeClr val="accent6">
                    <a:lumMod val="75000"/>
                  </a:schemeClr>
                </a:solidFill>
              </a:rPr>
              <a:t>produljenje</a:t>
            </a:r>
            <a:r>
              <a:rPr lang="hr-HR" sz="4800" dirty="0"/>
              <a:t> (ugovor sklopljen temeljem nevažeće ponude osnova je za primjenu financijske korekcije)</a:t>
            </a:r>
          </a:p>
          <a:p>
            <a:pPr marL="841375" indent="-571500">
              <a:lnSpc>
                <a:spcPct val="120000"/>
              </a:lnSpc>
            </a:pPr>
            <a:endParaRPr lang="hr-HR" sz="4800" dirty="0"/>
          </a:p>
        </p:txBody>
      </p:sp>
    </p:spTree>
    <p:extLst>
      <p:ext uri="{BB962C8B-B14F-4D97-AF65-F5344CB8AC3E}">
        <p14:creationId xmlns:p14="http://schemas.microsoft.com/office/powerpoint/2010/main" val="900045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ADF6A8-DB81-4C97-93FA-9DA5C6B4D6A7}"/>
              </a:ext>
            </a:extLst>
          </p:cNvPr>
          <p:cNvSpPr>
            <a:spLocks noGrp="1"/>
          </p:cNvSpPr>
          <p:nvPr>
            <p:ph type="title"/>
          </p:nvPr>
        </p:nvSpPr>
        <p:spPr/>
        <p:txBody>
          <a:bodyPr>
            <a:normAutofit fontScale="90000"/>
          </a:bodyPr>
          <a:lstStyle/>
          <a:p>
            <a:pPr algn="ctr"/>
            <a:r>
              <a:rPr lang="hr-HR" b="1" dirty="0"/>
              <a:t>Priprema dokumentacije o nabavi</a:t>
            </a:r>
            <a:r>
              <a:rPr lang="hr-HR" dirty="0"/>
              <a:t/>
            </a:r>
            <a:br>
              <a:rPr lang="hr-HR" dirty="0"/>
            </a:br>
            <a:r>
              <a:rPr lang="hr-HR" b="1" dirty="0"/>
              <a:t>Ostale odredbe</a:t>
            </a:r>
            <a:endParaRPr lang="hr-HR" dirty="0"/>
          </a:p>
        </p:txBody>
      </p:sp>
      <p:sp>
        <p:nvSpPr>
          <p:cNvPr id="3" name="Rezervirano mjesto sadržaja 2">
            <a:extLst>
              <a:ext uri="{FF2B5EF4-FFF2-40B4-BE49-F238E27FC236}">
                <a16:creationId xmlns:a16="http://schemas.microsoft.com/office/drawing/2014/main" id="{AF5708B3-4AA6-406D-909C-FAC61ABD5C21}"/>
              </a:ext>
            </a:extLst>
          </p:cNvPr>
          <p:cNvSpPr>
            <a:spLocks noGrp="1"/>
          </p:cNvSpPr>
          <p:nvPr>
            <p:ph idx="1"/>
          </p:nvPr>
        </p:nvSpPr>
        <p:spPr/>
        <p:txBody>
          <a:bodyPr>
            <a:normAutofit fontScale="32500" lnSpcReduction="20000"/>
          </a:bodyPr>
          <a:lstStyle/>
          <a:p>
            <a:pPr marL="955675" indent="-685800" algn="just">
              <a:lnSpc>
                <a:spcPct val="120000"/>
              </a:lnSpc>
              <a:buFont typeface="Wingdings" panose="05000000000000000000" pitchFamily="2" charset="2"/>
              <a:buChar char="v"/>
            </a:pPr>
            <a:r>
              <a:rPr lang="hr-HR" sz="4800" u="sng" dirty="0"/>
              <a:t>uvjeti izvršenja ugovora, posebni propisi, stručna pravila</a:t>
            </a:r>
            <a:endParaRPr lang="hr-HR" sz="4800" dirty="0"/>
          </a:p>
          <a:p>
            <a:pPr lvl="1" algn="just">
              <a:lnSpc>
                <a:spcPct val="120000"/>
              </a:lnSpc>
              <a:buFont typeface="Wingdings" panose="05000000000000000000" pitchFamily="2" charset="2"/>
              <a:buChar char="Ø"/>
            </a:pPr>
            <a:r>
              <a:rPr lang="hr-HR" sz="4800" dirty="0"/>
              <a:t>članstvo u strukovnim komorama, razna ovlaštenja i rješenja nadležnih tijela – posebno navesti za rezidente posebno za nerezidentne dostavljaju se po potpisivanju ugovora o javnoj nabavi</a:t>
            </a:r>
          </a:p>
          <a:p>
            <a:pPr lvl="1" algn="just">
              <a:lnSpc>
                <a:spcPct val="120000"/>
              </a:lnSpc>
              <a:buFont typeface="Wingdings" panose="05000000000000000000" pitchFamily="2" charset="2"/>
              <a:buChar char="Ø"/>
            </a:pPr>
            <a:r>
              <a:rPr lang="hr-HR" sz="4800" dirty="0"/>
              <a:t>odredbe o ugovornoj kazni – u slučaju da će ugovorna kazna biti dijelom ugovora o javnoj nabavi potrebno ju je navesti i u DoN </a:t>
            </a:r>
          </a:p>
          <a:p>
            <a:pPr lvl="1" algn="just">
              <a:lnSpc>
                <a:spcPct val="120000"/>
              </a:lnSpc>
              <a:buFont typeface="Wingdings" panose="05000000000000000000" pitchFamily="2" charset="2"/>
              <a:buChar char="Ø"/>
            </a:pPr>
            <a:r>
              <a:rPr lang="hr-HR" sz="4800" dirty="0"/>
              <a:t>ako je jedan od pondera ENP rok izvršenja, kontradiktorno je i neosnovano propisivati odredbe o ugovornoj kazni obzirom da je posljedica kršenja roka raskid ugovora i aktiviranje garancije za uredno izvršenje ugovora</a:t>
            </a:r>
          </a:p>
          <a:p>
            <a:pPr lvl="1" algn="just">
              <a:lnSpc>
                <a:spcPct val="120000"/>
              </a:lnSpc>
              <a:buFont typeface="Wingdings" panose="05000000000000000000" pitchFamily="2" charset="2"/>
              <a:buChar char="Ø"/>
            </a:pPr>
            <a:r>
              <a:rPr lang="hr-HR" sz="4800" dirty="0"/>
              <a:t>posebne odredbe koje nisu navedene u DoN </a:t>
            </a:r>
            <a:r>
              <a:rPr lang="hr-HR" sz="4800" b="1" dirty="0"/>
              <a:t>ne</a:t>
            </a:r>
            <a:r>
              <a:rPr lang="hr-HR" sz="4800" dirty="0"/>
              <a:t> mogu biti sastavni dio ugovora o javnoj nabavi</a:t>
            </a:r>
          </a:p>
          <a:p>
            <a:pPr lvl="1" algn="just">
              <a:lnSpc>
                <a:spcPct val="120000"/>
              </a:lnSpc>
              <a:buFont typeface="Wingdings" panose="05000000000000000000" pitchFamily="2" charset="2"/>
              <a:buChar char="Ø"/>
            </a:pPr>
            <a:r>
              <a:rPr lang="hr-HR" sz="4800" dirty="0"/>
              <a:t>ako se propisuje primjena Uzanci (trgovački običaji) potrebno je jasno navesti koje se primjenjuju (brojevi uzanci) te paziti da su iste sukladno odredbama u DoN</a:t>
            </a:r>
          </a:p>
          <a:p>
            <a:pPr lvl="1" algn="just">
              <a:lnSpc>
                <a:spcPct val="120000"/>
              </a:lnSpc>
              <a:buFont typeface="Wingdings" panose="05000000000000000000" pitchFamily="2" charset="2"/>
              <a:buChar char="Ø"/>
            </a:pPr>
            <a:r>
              <a:rPr lang="hr-HR" sz="4800" dirty="0"/>
              <a:t>ne propisivati razne </a:t>
            </a:r>
            <a:r>
              <a:rPr lang="hr-HR" sz="4800" b="1" dirty="0">
                <a:solidFill>
                  <a:schemeClr val="accent6">
                    <a:lumMod val="75000"/>
                  </a:schemeClr>
                </a:solidFill>
              </a:rPr>
              <a:t>police osiguranja </a:t>
            </a:r>
            <a:r>
              <a:rPr lang="hr-HR" sz="4800" dirty="0"/>
              <a:t>koje sadržavaju točne iznose i veliki broj osiguranih slučajeva jer police koje ne sadrže takve tražene uvjete nisu istovjetne uvjetima u DoN te mogu biti osnova za primjenu korekcije</a:t>
            </a:r>
          </a:p>
          <a:p>
            <a:pPr lvl="1" algn="just">
              <a:lnSpc>
                <a:spcPct val="120000"/>
              </a:lnSpc>
              <a:buFont typeface="Wingdings" panose="05000000000000000000" pitchFamily="2" charset="2"/>
              <a:buChar char="Ø"/>
            </a:pPr>
            <a:r>
              <a:rPr lang="hr-HR" sz="4800" dirty="0"/>
              <a:t>predvidjeti mogućnosti izmjene ugovora ali paziti da izmjene nisu značajni i ne mijenja prirodu ugovora i predmet nabave u značajnoj mjeri</a:t>
            </a:r>
          </a:p>
          <a:p>
            <a:endParaRPr lang="hr-HR" dirty="0"/>
          </a:p>
        </p:txBody>
      </p:sp>
    </p:spTree>
    <p:extLst>
      <p:ext uri="{BB962C8B-B14F-4D97-AF65-F5344CB8AC3E}">
        <p14:creationId xmlns:p14="http://schemas.microsoft.com/office/powerpoint/2010/main" val="1070406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200" dirty="0"/>
              <a:t>Priprema dokumentacije o nabavi</a:t>
            </a:r>
            <a:br>
              <a:rPr lang="hr-HR" sz="3200" dirty="0"/>
            </a:br>
            <a:r>
              <a:rPr lang="hr-HR" sz="3200" dirty="0"/>
              <a:t>Kriterij za odabir ponude</a:t>
            </a:r>
          </a:p>
        </p:txBody>
      </p:sp>
      <p:sp>
        <p:nvSpPr>
          <p:cNvPr id="3" name="Content Placeholder 2"/>
          <p:cNvSpPr>
            <a:spLocks noGrp="1"/>
          </p:cNvSpPr>
          <p:nvPr>
            <p:ph idx="1"/>
          </p:nvPr>
        </p:nvSpPr>
        <p:spPr/>
        <p:txBody>
          <a:bodyPr>
            <a:normAutofit lnSpcReduction="10000"/>
          </a:bodyPr>
          <a:lstStyle/>
          <a:p>
            <a:pPr marL="727075" indent="-457200"/>
            <a:endParaRPr lang="hr-HR" sz="1800" dirty="0"/>
          </a:p>
          <a:p>
            <a:pPr>
              <a:buNone/>
            </a:pPr>
            <a:r>
              <a:rPr lang="hr-HR" sz="1800" u="sng" dirty="0"/>
              <a:t>Kriterij za odabir ponude (čl. 285. st. 1. ZJN 2016):</a:t>
            </a:r>
          </a:p>
          <a:p>
            <a:pPr marL="784225" indent="-514350">
              <a:buFont typeface="+mj-lt"/>
              <a:buAutoNum type="arabicPeriod"/>
            </a:pPr>
            <a:r>
              <a:rPr lang="hr-HR" sz="1800" b="1" dirty="0"/>
              <a:t>ne smiju </a:t>
            </a:r>
            <a:r>
              <a:rPr lang="hr-HR" sz="1800" dirty="0"/>
              <a:t>biti diskriminirajući</a:t>
            </a:r>
          </a:p>
          <a:p>
            <a:pPr marL="784225" indent="-514350">
              <a:buFont typeface="+mj-lt"/>
              <a:buAutoNum type="arabicPeriod"/>
            </a:pPr>
            <a:r>
              <a:rPr lang="hr-HR" sz="1800" b="1" dirty="0"/>
              <a:t>moraju</a:t>
            </a:r>
            <a:r>
              <a:rPr lang="hr-HR" sz="1800" dirty="0"/>
              <a:t> biti povezani s predmetom nabave </a:t>
            </a:r>
          </a:p>
          <a:p>
            <a:pPr marL="784225" indent="-514350">
              <a:buFont typeface="+mj-lt"/>
              <a:buAutoNum type="arabicPeriod"/>
            </a:pPr>
            <a:r>
              <a:rPr lang="hr-HR" sz="1800" b="1" dirty="0"/>
              <a:t>moraju</a:t>
            </a:r>
            <a:r>
              <a:rPr lang="hr-HR" sz="1800" dirty="0"/>
              <a:t> omogućiti učinkovito nadmetanje</a:t>
            </a:r>
          </a:p>
          <a:p>
            <a:pPr>
              <a:buNone/>
            </a:pPr>
            <a:endParaRPr lang="hr-HR" sz="1800" dirty="0"/>
          </a:p>
          <a:p>
            <a:pPr>
              <a:lnSpc>
                <a:spcPct val="110000"/>
              </a:lnSpc>
              <a:buNone/>
            </a:pPr>
            <a:r>
              <a:rPr lang="hr-HR" sz="1800" dirty="0"/>
              <a:t>NAJČEŠĆE GREŠKE:</a:t>
            </a:r>
          </a:p>
          <a:p>
            <a:pPr marL="555625" indent="-285750" algn="just">
              <a:lnSpc>
                <a:spcPct val="110000"/>
              </a:lnSpc>
            </a:pPr>
            <a:r>
              <a:rPr lang="hr-HR" sz="1800" b="1" dirty="0">
                <a:solidFill>
                  <a:schemeClr val="accent6">
                    <a:lumMod val="75000"/>
                  </a:schemeClr>
                </a:solidFill>
              </a:rPr>
              <a:t>nedostatak transparentnosti </a:t>
            </a:r>
            <a:r>
              <a:rPr lang="hr-HR" sz="1800" dirty="0"/>
              <a:t>jer zapisnik o pregledu i ocjeni ponuda ne sadrži pisano (opisno) obrazloženje načina dodjeljivanja bodova </a:t>
            </a:r>
          </a:p>
          <a:p>
            <a:pPr marL="555625" indent="-285750" algn="just">
              <a:lnSpc>
                <a:spcPct val="110000"/>
              </a:lnSpc>
            </a:pPr>
            <a:r>
              <a:rPr lang="hr-HR" sz="1800" dirty="0"/>
              <a:t>dodjeljivanje bodova subjektivnom procjenom te nije razvidno zašto je za iste reference jednom ponuditelju dodijeljeno više bodova </a:t>
            </a:r>
          </a:p>
          <a:p>
            <a:pPr marL="555625" indent="-285750" algn="just">
              <a:lnSpc>
                <a:spcPct val="110000"/>
              </a:lnSpc>
            </a:pPr>
            <a:r>
              <a:rPr lang="hr-HR" sz="1800" dirty="0"/>
              <a:t>vrednuje se rok izvršenja/isporuke kao kriterij za odabir ENP, a kasnije tijekom izvršenja ugovora dolazi do produljenja rokova, što je promjena uvjeta ugovora koja na kraju može rezultirati </a:t>
            </a:r>
            <a:r>
              <a:rPr lang="hr-HR" sz="1800" b="1" dirty="0">
                <a:solidFill>
                  <a:schemeClr val="accent6">
                    <a:lumMod val="75000"/>
                  </a:schemeClr>
                </a:solidFill>
              </a:rPr>
              <a:t>drugačijem rangiranjem </a:t>
            </a:r>
            <a:r>
              <a:rPr lang="hr-HR" sz="1800" dirty="0"/>
              <a:t>ponuda</a:t>
            </a:r>
          </a:p>
        </p:txBody>
      </p:sp>
    </p:spTree>
    <p:extLst>
      <p:ext uri="{BB962C8B-B14F-4D97-AF65-F5344CB8AC3E}">
        <p14:creationId xmlns:p14="http://schemas.microsoft.com/office/powerpoint/2010/main" val="1500087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a:t>Pregled i ocjena ponuda</a:t>
            </a:r>
          </a:p>
        </p:txBody>
      </p:sp>
      <p:sp>
        <p:nvSpPr>
          <p:cNvPr id="3" name="Content Placeholder 2"/>
          <p:cNvSpPr>
            <a:spLocks noGrp="1"/>
          </p:cNvSpPr>
          <p:nvPr>
            <p:ph idx="1"/>
          </p:nvPr>
        </p:nvSpPr>
        <p:spPr>
          <a:xfrm>
            <a:off x="0" y="1268963"/>
            <a:ext cx="11960352" cy="4777274"/>
          </a:xfrm>
        </p:spPr>
        <p:txBody>
          <a:bodyPr>
            <a:normAutofit fontScale="70000" lnSpcReduction="20000"/>
          </a:bodyPr>
          <a:lstStyle/>
          <a:p>
            <a:pPr>
              <a:buNone/>
            </a:pPr>
            <a:endParaRPr lang="hr-HR" sz="1800" dirty="0"/>
          </a:p>
          <a:p>
            <a:pPr marL="555625" indent="-285750">
              <a:lnSpc>
                <a:spcPct val="110000"/>
              </a:lnSpc>
            </a:pPr>
            <a:r>
              <a:rPr lang="hr-HR" sz="1900" u="sng" dirty="0"/>
              <a:t>Najčešće nepravilnosti u fazi pregleda i ocjene ponuda:</a:t>
            </a:r>
          </a:p>
          <a:p>
            <a:pPr marL="727075" indent="-457200" algn="just">
              <a:lnSpc>
                <a:spcPct val="110000"/>
              </a:lnSpc>
              <a:buFont typeface="Wingdings" panose="05000000000000000000" pitchFamily="2" charset="2"/>
              <a:buChar char="Ø"/>
            </a:pPr>
            <a:r>
              <a:rPr lang="hr-HR" sz="1900" dirty="0"/>
              <a:t>poštivati redoslijed pregleda i ocjene na način kako su uvjeti propisani u DoN - prilikom pripreme zapisnika sve uvjete koji su bili u DON kopirati/prepisati u tablicu analitičkog prikaza ocjene ponuda i ponude moraju biti ocjenjene po svim propisanim uvjetima iz DON </a:t>
            </a:r>
          </a:p>
          <a:p>
            <a:pPr marL="727075" indent="-457200" algn="just">
              <a:lnSpc>
                <a:spcPct val="110000"/>
              </a:lnSpc>
              <a:buFont typeface="Wingdings" panose="05000000000000000000" pitchFamily="2" charset="2"/>
              <a:buChar char="Ø"/>
            </a:pPr>
            <a:r>
              <a:rPr lang="hr-HR" sz="1900" dirty="0"/>
              <a:t>nema pisanog traga da je eESPD ocjenjivan preliminarno</a:t>
            </a:r>
          </a:p>
          <a:p>
            <a:pPr marL="727075" indent="-457200" algn="just">
              <a:lnSpc>
                <a:spcPct val="110000"/>
              </a:lnSpc>
              <a:buFont typeface="Wingdings" panose="05000000000000000000" pitchFamily="2" charset="2"/>
              <a:buChar char="Ø"/>
            </a:pPr>
            <a:r>
              <a:rPr lang="hr-HR" sz="1900" dirty="0"/>
              <a:t>nedostatci ili nejasnoće u eESPD nisu upotpunjene ili razjašnjenje temeljem </a:t>
            </a:r>
            <a:r>
              <a:rPr lang="hr-HR" sz="1900" dirty="0" err="1"/>
              <a:t>čl</a:t>
            </a:r>
            <a:r>
              <a:rPr lang="hr-HR" sz="1900" dirty="0"/>
              <a:t> 293 ZJN 2016 te je pozitivno ocjenjena ponuda s općim navodom o zadovoljenju svih kriterija iako su u DoN za propisane uvjete bili jasno navedeni dijelovi ESPD obrasca koje je bilo potrebno popuniti</a:t>
            </a:r>
          </a:p>
          <a:p>
            <a:pPr marL="727075" indent="-457200" algn="just">
              <a:lnSpc>
                <a:spcPct val="110000"/>
              </a:lnSpc>
              <a:buFont typeface="Wingdings" panose="05000000000000000000" pitchFamily="2" charset="2"/>
              <a:buChar char="Ø"/>
            </a:pPr>
            <a:r>
              <a:rPr lang="hr-HR" sz="1900" dirty="0"/>
              <a:t>nepravilnost u primjeni čl. 293. ZJN 2016 (npr. upotpunjavanje ponudbenog lista, troškovnika, jamstva za ozbiljnost ponude koji nisu dostavljeni, i/ili pojašnjenje i upotpunjavanje je dovelo do pregovaranja u vezi s kriterijem za odabir ponude ili ponuđenim predmetom nabave, traženje pojašnjenja ili upotpunjavanja od jednog ponuditelja a od drugih ne)</a:t>
            </a:r>
          </a:p>
          <a:p>
            <a:pPr marL="727075" indent="-457200" algn="just">
              <a:lnSpc>
                <a:spcPct val="110000"/>
              </a:lnSpc>
              <a:buFont typeface="Wingdings" panose="05000000000000000000" pitchFamily="2" charset="2"/>
              <a:buChar char="Ø"/>
            </a:pPr>
            <a:r>
              <a:rPr lang="hr-HR" sz="1900" dirty="0"/>
              <a:t>nepravilnost u primjeni čl. 263. ZJN 2016 (primjerice: naručitelj ne dohvaća dostupne dokaze iz sustava EOJN već se traže razne izjave, nisu traženi ažurirani popratni dokumenti iako je traženje istih jasno propisano DON-om, dokazi nisu ažurirani (s</a:t>
            </a:r>
            <a:r>
              <a:rPr lang="pl-PL" sz="1900" dirty="0"/>
              <a:t>tariji su od dana u kojem istječe rok za dostavu ponuda ili zahtjeva za sudjelovanje - </a:t>
            </a:r>
            <a:r>
              <a:rPr lang="pl-PL" sz="1900" i="1" dirty="0"/>
              <a:t>odredba članka 20. stavka 9. Pravilnika o dokumentaciji o nabavi te ponudi u postupcima javne nabave</a:t>
            </a:r>
            <a:r>
              <a:rPr lang="pl-PL" sz="1900" dirty="0"/>
              <a:t>), ažurirani dokazi se ne traže više puta </a:t>
            </a:r>
          </a:p>
          <a:p>
            <a:pPr marL="727075" indent="-457200" algn="just">
              <a:lnSpc>
                <a:spcPct val="110000"/>
              </a:lnSpc>
              <a:buFont typeface="Wingdings" panose="05000000000000000000" pitchFamily="2" charset="2"/>
              <a:buChar char="Ø"/>
            </a:pPr>
            <a:r>
              <a:rPr lang="hr-HR" sz="1900" dirty="0"/>
              <a:t>nedostatak revizijskog traga u zapisniku o pregledu i ocjeni ponuda (npr. revizijski trag glede bodovanja ponude je nejasan/neopravdan/netransparentan ili ga nema, nema izračuna za ENP, nema rangiranja ponuda, nema dokaza o provjeri računske ispravnosti ponuda, zapisnik ne sadrži sve elemente propisane DON)</a:t>
            </a:r>
          </a:p>
          <a:p>
            <a:pPr marL="727075" indent="-457200" algn="just">
              <a:lnSpc>
                <a:spcPct val="110000"/>
              </a:lnSpc>
              <a:buFont typeface="Wingdings" panose="05000000000000000000" pitchFamily="2" charset="2"/>
              <a:buChar char="Ø"/>
            </a:pPr>
            <a:r>
              <a:rPr lang="hr-HR" sz="1900" dirty="0"/>
              <a:t>Jasno obrazložiti razloge odbijanja ponuda i/ili isključenja ponuditelja</a:t>
            </a:r>
          </a:p>
          <a:p>
            <a:pPr marL="727075" indent="-457200" algn="just">
              <a:lnSpc>
                <a:spcPct val="110000"/>
              </a:lnSpc>
              <a:buFont typeface="Wingdings" panose="05000000000000000000" pitchFamily="2" charset="2"/>
              <a:buChar char="Ø"/>
            </a:pPr>
            <a:r>
              <a:rPr lang="hr-HR" sz="1900" dirty="0"/>
              <a:t>zapisnik mora sadržavati popis priloga i sve priloge i isti mora biti potpisan od strane svih članova stručnog povjerenstva te takav objavljen u EOJN u suprotnom primjena financijske korekcije</a:t>
            </a:r>
          </a:p>
          <a:p>
            <a:pPr>
              <a:buNone/>
            </a:pPr>
            <a:endParaRPr lang="hr-HR" dirty="0"/>
          </a:p>
        </p:txBody>
      </p:sp>
    </p:spTree>
    <p:extLst>
      <p:ext uri="{BB962C8B-B14F-4D97-AF65-F5344CB8AC3E}">
        <p14:creationId xmlns:p14="http://schemas.microsoft.com/office/powerpoint/2010/main" val="19865152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880" y="242596"/>
            <a:ext cx="11101327" cy="1495588"/>
          </a:xfrm>
        </p:spPr>
        <p:txBody>
          <a:bodyPr>
            <a:normAutofit fontScale="90000"/>
          </a:bodyPr>
          <a:lstStyle/>
          <a:p>
            <a:pPr algn="ctr"/>
            <a:r>
              <a:rPr lang="hr-HR" sz="3600" b="1" dirty="0"/>
              <a:t>Ex - post kontrola dokumentacije iz provedenog postupka javne nabave</a:t>
            </a:r>
            <a:r>
              <a:rPr lang="hr-HR" dirty="0"/>
              <a:t/>
            </a:r>
            <a:br>
              <a:rPr lang="hr-HR" dirty="0"/>
            </a:br>
            <a:endParaRPr lang="hr-HR" dirty="0"/>
          </a:p>
        </p:txBody>
      </p:sp>
      <p:sp>
        <p:nvSpPr>
          <p:cNvPr id="3" name="Content Placeholder 2"/>
          <p:cNvSpPr>
            <a:spLocks noGrp="1"/>
          </p:cNvSpPr>
          <p:nvPr>
            <p:ph idx="1"/>
          </p:nvPr>
        </p:nvSpPr>
        <p:spPr/>
        <p:txBody>
          <a:bodyPr>
            <a:normAutofit/>
          </a:bodyPr>
          <a:lstStyle/>
          <a:p>
            <a:endParaRPr lang="hr-HR" dirty="0"/>
          </a:p>
          <a:p>
            <a:pPr>
              <a:buNone/>
            </a:pPr>
            <a:r>
              <a:rPr lang="hr-HR" sz="2000" b="1" dirty="0"/>
              <a:t>EX POST</a:t>
            </a:r>
          </a:p>
          <a:p>
            <a:pPr marL="555625" indent="-285750">
              <a:buFont typeface="Wingdings" panose="05000000000000000000" pitchFamily="2" charset="2"/>
              <a:buChar char="q"/>
            </a:pPr>
            <a:r>
              <a:rPr lang="hr-HR" sz="1800" dirty="0"/>
              <a:t>dostava u roku od </a:t>
            </a:r>
            <a:r>
              <a:rPr lang="hr-HR" sz="1800" b="1" u="sng" dirty="0">
                <a:solidFill>
                  <a:schemeClr val="accent6">
                    <a:lumMod val="50000"/>
                  </a:schemeClr>
                </a:solidFill>
              </a:rPr>
              <a:t>12 mjeseci</a:t>
            </a:r>
            <a:r>
              <a:rPr lang="hr-HR" sz="1800" dirty="0"/>
              <a:t> od datuma potpisivanja Ugovora o financiranju - rok je propisan Pravilnikom za mjeru 7, Natječajem i Ugovorom o financiranju</a:t>
            </a:r>
          </a:p>
          <a:p>
            <a:pPr marL="555625" indent="-285750">
              <a:buFont typeface="Wingdings" panose="05000000000000000000" pitchFamily="2" charset="2"/>
              <a:buChar char="q"/>
            </a:pPr>
            <a:r>
              <a:rPr lang="hr-HR" sz="1800" dirty="0"/>
              <a:t>dostava putem AGRONET-a </a:t>
            </a:r>
            <a:r>
              <a:rPr lang="hr-HR" sz="1800" b="1" u="sng" dirty="0">
                <a:solidFill>
                  <a:schemeClr val="accent6">
                    <a:lumMod val="50000"/>
                  </a:schemeClr>
                </a:solidFill>
              </a:rPr>
              <a:t>NE</a:t>
            </a:r>
            <a:r>
              <a:rPr lang="hr-HR" sz="1800" dirty="0"/>
              <a:t> putem e-maila ili poštom</a:t>
            </a:r>
          </a:p>
          <a:p>
            <a:pPr marL="555625" indent="-285750">
              <a:buFont typeface="Wingdings" panose="05000000000000000000" pitchFamily="2" charset="2"/>
              <a:buChar char="q"/>
            </a:pPr>
            <a:r>
              <a:rPr lang="hr-HR" sz="1800" dirty="0"/>
              <a:t>služba za javnu nabavu provjerava cjelokupnu dokumentaciju iz postupka javne nabave i/ili provedbe (izvršenja) ugovora</a:t>
            </a:r>
          </a:p>
          <a:p>
            <a:pPr marL="555625" indent="-285750">
              <a:buFont typeface="Wingdings" panose="05000000000000000000" pitchFamily="2" charset="2"/>
              <a:buChar char="q"/>
            </a:pPr>
            <a:r>
              <a:rPr lang="hr-HR" sz="1800" dirty="0"/>
              <a:t>kada je ugovor u izvršavanju zajedno s ZZI dostavljaju se i svi dokazi da se ugovor izvršava na način propisan u DON i samom ugovoru – naručitelj je taj koji propisuje uvjete izvršenja ugovora te sve dokaze o izvršavanju ugovora dostavlja s dokumentacijom</a:t>
            </a:r>
          </a:p>
          <a:p>
            <a:pPr marL="555625" indent="-285750">
              <a:buFont typeface="Wingdings" panose="05000000000000000000" pitchFamily="2" charset="2"/>
              <a:buChar char="q"/>
            </a:pPr>
            <a:r>
              <a:rPr lang="hr-HR" sz="1800" dirty="0"/>
              <a:t>korisnik ima mogućnost dopuniti, obrazložiti ili ispraviti dijelove kada je to moguće</a:t>
            </a:r>
          </a:p>
          <a:p>
            <a:pPr>
              <a:buNone/>
            </a:pPr>
            <a:r>
              <a:rPr lang="hr-HR" sz="1800" b="1" u="sng" dirty="0">
                <a:solidFill>
                  <a:schemeClr val="accent6">
                    <a:lumMod val="75000"/>
                  </a:schemeClr>
                </a:solidFill>
              </a:rPr>
              <a:t>VAŽNO!</a:t>
            </a:r>
            <a:r>
              <a:rPr lang="hr-HR" sz="1800" dirty="0"/>
              <a:t> – poštivati rok za dostavu odgovora temelje zahtjeva za D/O/I</a:t>
            </a:r>
          </a:p>
          <a:p>
            <a:endParaRPr lang="hr-HR" dirty="0"/>
          </a:p>
        </p:txBody>
      </p:sp>
    </p:spTree>
    <p:extLst>
      <p:ext uri="{BB962C8B-B14F-4D97-AF65-F5344CB8AC3E}">
        <p14:creationId xmlns:p14="http://schemas.microsoft.com/office/powerpoint/2010/main" val="184530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0508" y="626076"/>
            <a:ext cx="8308700" cy="428284"/>
          </a:xfrm>
        </p:spPr>
        <p:txBody>
          <a:bodyPr>
            <a:normAutofit fontScale="90000"/>
          </a:bodyPr>
          <a:lstStyle/>
          <a:p>
            <a:r>
              <a:rPr lang="hr-HR" b="1" dirty="0"/>
              <a:t>Javna nabava u EPFRR</a:t>
            </a:r>
            <a:r>
              <a:rPr lang="hr-HR" dirty="0"/>
              <a:t/>
            </a:r>
            <a:br>
              <a:rPr lang="hr-HR" dirty="0"/>
            </a:br>
            <a:endParaRPr lang="hr-HR" dirty="0"/>
          </a:p>
        </p:txBody>
      </p:sp>
      <p:sp>
        <p:nvSpPr>
          <p:cNvPr id="3" name="Content Placeholder 2"/>
          <p:cNvSpPr>
            <a:spLocks noGrp="1"/>
          </p:cNvSpPr>
          <p:nvPr>
            <p:ph idx="1"/>
          </p:nvPr>
        </p:nvSpPr>
        <p:spPr>
          <a:xfrm>
            <a:off x="0" y="1268963"/>
            <a:ext cx="11532973" cy="4777274"/>
          </a:xfrm>
        </p:spPr>
        <p:txBody>
          <a:bodyPr>
            <a:normAutofit fontScale="92500" lnSpcReduction="10000"/>
          </a:bodyPr>
          <a:lstStyle/>
          <a:p>
            <a:pPr marL="727075" indent="-457200"/>
            <a:endParaRPr lang="hr-HR" dirty="0"/>
          </a:p>
          <a:p>
            <a:pPr marL="727075" indent="-457200" algn="just">
              <a:buFont typeface="Wingdings" panose="05000000000000000000" pitchFamily="2" charset="2"/>
              <a:buChar char="ü"/>
            </a:pPr>
            <a:r>
              <a:rPr lang="hr-HR" sz="1900" dirty="0"/>
              <a:t>Ukupna vrijednost javne nabave u 2018. godini iznosi </a:t>
            </a:r>
            <a:r>
              <a:rPr lang="hr-HR" sz="1900" b="1" dirty="0"/>
              <a:t>46.633.118.036 kn bez PDV-a</a:t>
            </a:r>
            <a:r>
              <a:rPr lang="hr-HR" sz="1900" dirty="0"/>
              <a:t>, što je povećanje od 6 milijardi i 181 milijuna kuna u odnosu na 2017. godinu. Broj sklopljenih ugovora također je veći i to za </a:t>
            </a:r>
            <a:r>
              <a:rPr lang="hr-HR" sz="1900" b="1" dirty="0"/>
              <a:t>58,77% </a:t>
            </a:r>
            <a:r>
              <a:rPr lang="hr-HR" sz="1900" dirty="0"/>
              <a:t>u ukupnoj vrijednosti javne nabave RH ugovori sufinanciranih iz fondova EU zauzimaju udio od </a:t>
            </a:r>
            <a:r>
              <a:rPr lang="hr-HR" sz="1900" b="1" dirty="0"/>
              <a:t>15,30%odugposu</a:t>
            </a:r>
            <a:endParaRPr lang="hr-HR" sz="1900" b="1" i="1" dirty="0"/>
          </a:p>
          <a:p>
            <a:pPr marL="727075" indent="-457200" algn="just">
              <a:lnSpc>
                <a:spcPct val="100000"/>
              </a:lnSpc>
              <a:buFont typeface="Wingdings" panose="05000000000000000000" pitchFamily="2" charset="2"/>
              <a:buChar char="ü"/>
            </a:pPr>
            <a:r>
              <a:rPr lang="hr-HR" sz="1900" dirty="0"/>
              <a:t>Broj sklopljenih ugovora financiranih iz EU fondova u 2018. godini u odnosu na broj sklopljenih ugovora financiranih iz EU fondova u 2017. godini </a:t>
            </a:r>
            <a:r>
              <a:rPr lang="hr-HR" sz="1900" b="1" dirty="0"/>
              <a:t>porastao je 439% </a:t>
            </a:r>
          </a:p>
          <a:p>
            <a:pPr marL="727075" indent="-457200" algn="just">
              <a:lnSpc>
                <a:spcPct val="100000"/>
              </a:lnSpc>
              <a:buFont typeface="Wingdings" panose="05000000000000000000" pitchFamily="2" charset="2"/>
              <a:buChar char="ü"/>
            </a:pPr>
            <a:r>
              <a:rPr lang="hr-HR" sz="1900" dirty="0"/>
              <a:t>Sama vrijednost sklopljenih ugovora, a pogotovo onih sufinanciranih iz fondova EU, nije jedini relevantan pokazatelj. U slučaju počinjenja nepravilnosti, korisnicima sredstava fondova EU izriču se financijske korekcije koje rezultiraju gubitkom EU sredstava, zbog čega je u ovoj završnoj fazi financijske perspektive v</a:t>
            </a:r>
            <a:r>
              <a:rPr lang="hr-HR" sz="1900" b="1" dirty="0"/>
              <a:t>elika odgovornost na naručiteljima u pogledu kvalitetnih provedbi postupaka javne nabave</a:t>
            </a:r>
            <a:r>
              <a:rPr lang="hr-HR" sz="1900" dirty="0"/>
              <a:t> i praćenja uredne provedbe (izvršenja) sklopljenih ugovora.</a:t>
            </a:r>
            <a:endParaRPr lang="hr-HR" sz="1900" b="1" i="1" dirty="0"/>
          </a:p>
          <a:p>
            <a:pPr>
              <a:lnSpc>
                <a:spcPct val="100000"/>
              </a:lnSpc>
              <a:buNone/>
            </a:pPr>
            <a:r>
              <a:rPr lang="hr-HR" sz="1900" i="1" dirty="0"/>
              <a:t>(izvor: Ministarstvo gospodarstva, poduzetništva i obrta)</a:t>
            </a:r>
            <a:endParaRPr lang="hr-HR" sz="1900" dirty="0"/>
          </a:p>
          <a:p>
            <a:pPr marL="727075" lvl="0" indent="-457200">
              <a:lnSpc>
                <a:spcPct val="100000"/>
              </a:lnSpc>
              <a:buFont typeface="Wingdings" panose="05000000000000000000" pitchFamily="2" charset="2"/>
              <a:buChar char="v"/>
            </a:pPr>
            <a:r>
              <a:rPr lang="hr-HR" sz="1900" b="1" dirty="0">
                <a:solidFill>
                  <a:schemeClr val="accent6">
                    <a:lumMod val="75000"/>
                  </a:schemeClr>
                </a:solidFill>
              </a:rPr>
              <a:t>u pripremi i provedbi postupka javne nabave korisnik (naručitelj) mora osigurati primjenu pravila javne nabave (ZJN 120/2016 i pravilnici doneseni na temelju zakona, Direktiva o javnoj nabavi 24/2014)</a:t>
            </a:r>
          </a:p>
          <a:p>
            <a:pPr>
              <a:buNone/>
            </a:pPr>
            <a:endParaRPr lang="hr-HR" dirty="0"/>
          </a:p>
        </p:txBody>
      </p:sp>
    </p:spTree>
    <p:extLst>
      <p:ext uri="{BB962C8B-B14F-4D97-AF65-F5344CB8AC3E}">
        <p14:creationId xmlns:p14="http://schemas.microsoft.com/office/powerpoint/2010/main" val="630958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502" y="242595"/>
            <a:ext cx="11183705" cy="2039285"/>
          </a:xfrm>
        </p:spPr>
        <p:txBody>
          <a:bodyPr>
            <a:normAutofit fontScale="90000"/>
          </a:bodyPr>
          <a:lstStyle/>
          <a:p>
            <a:r>
              <a:rPr lang="hr-HR" sz="3600" b="1" dirty="0"/>
              <a:t>Rezultati provjere dokumentacije iz provedenog postupka javne nabave</a:t>
            </a:r>
            <a:r>
              <a:rPr lang="hr-HR" dirty="0"/>
              <a:t/>
            </a:r>
            <a:br>
              <a:rPr lang="hr-HR" dirty="0"/>
            </a:br>
            <a:r>
              <a:rPr lang="hr-HR" b="1" dirty="0"/>
              <a:t>	</a:t>
            </a:r>
            <a:r>
              <a:rPr lang="hr-HR" dirty="0"/>
              <a:t/>
            </a:r>
            <a:br>
              <a:rPr lang="hr-HR" dirty="0"/>
            </a:br>
            <a:endParaRPr lang="hr-HR" dirty="0"/>
          </a:p>
        </p:txBody>
      </p:sp>
      <p:sp>
        <p:nvSpPr>
          <p:cNvPr id="3" name="Content Placeholder 2"/>
          <p:cNvSpPr>
            <a:spLocks noGrp="1"/>
          </p:cNvSpPr>
          <p:nvPr>
            <p:ph idx="1"/>
          </p:nvPr>
        </p:nvSpPr>
        <p:spPr/>
        <p:txBody>
          <a:bodyPr>
            <a:normAutofit/>
          </a:bodyPr>
          <a:lstStyle/>
          <a:p>
            <a:endParaRPr lang="hr-HR" dirty="0"/>
          </a:p>
          <a:p>
            <a:pPr lvl="0"/>
            <a:r>
              <a:rPr lang="hr-HR" dirty="0"/>
              <a:t> </a:t>
            </a:r>
            <a:r>
              <a:rPr lang="hr-HR" sz="2000" b="1" u="sng" dirty="0">
                <a:solidFill>
                  <a:schemeClr val="accent6">
                    <a:lumMod val="50000"/>
                  </a:schemeClr>
                </a:solidFill>
              </a:rPr>
              <a:t>Odluka o dodjeli sredstava</a:t>
            </a:r>
          </a:p>
          <a:p>
            <a:pPr marL="727075" lvl="0" indent="-457200">
              <a:buFont typeface="Wingdings" panose="05000000000000000000" pitchFamily="2" charset="2"/>
              <a:buChar char="q"/>
            </a:pPr>
            <a:r>
              <a:rPr lang="hr-HR" sz="1800" dirty="0"/>
              <a:t>postupak proveden pravilno i dokumentacija iz provedenog postupka javne nabave je prihvatljiva</a:t>
            </a:r>
          </a:p>
          <a:p>
            <a:pPr marL="727075" lvl="0" indent="-457200">
              <a:buFont typeface="Wingdings" panose="05000000000000000000" pitchFamily="2" charset="2"/>
              <a:buChar char="q"/>
            </a:pPr>
            <a:r>
              <a:rPr lang="hr-HR" sz="1800" dirty="0"/>
              <a:t>u slučaju grešaka koje se </a:t>
            </a:r>
            <a:r>
              <a:rPr lang="hr-HR" sz="1800" b="1" u="sng" dirty="0">
                <a:solidFill>
                  <a:schemeClr val="accent6"/>
                </a:solidFill>
              </a:rPr>
              <a:t>ne</a:t>
            </a:r>
            <a:r>
              <a:rPr lang="hr-HR" sz="1800" dirty="0"/>
              <a:t> mogu ispraviti ili obrazložiti ili je ozbiljnost nepravilnosti predodređena za korekciju dolazi do primjene Smjernica EK za utvrđivanje financijskih ispravaka koje u slučaju nepoštivanja pravila o javnoj nabavi Komisija primjenjuje na izdatke koje u okviru podijeljenog upravljanja financira Unija (stope ispravka 5%, 10%, 25% i 100%)</a:t>
            </a:r>
          </a:p>
          <a:p>
            <a:pPr lvl="0">
              <a:buNone/>
            </a:pPr>
            <a:endParaRPr lang="hr-HR" sz="1800" dirty="0"/>
          </a:p>
          <a:p>
            <a:pPr lvl="0"/>
            <a:r>
              <a:rPr lang="hr-HR" sz="2000" b="1" u="sng" dirty="0">
                <a:solidFill>
                  <a:schemeClr val="accent6">
                    <a:lumMod val="50000"/>
                  </a:schemeClr>
                </a:solidFill>
              </a:rPr>
              <a:t> Odluka o odbijanju ZP ili Odluka o odbijanju ZZI </a:t>
            </a:r>
            <a:r>
              <a:rPr lang="hr-HR" sz="1800" dirty="0"/>
              <a:t>– dokumentacija nije prihvatljiva – raskid Ugovora o financiranju</a:t>
            </a:r>
          </a:p>
          <a:p>
            <a:pPr>
              <a:buNone/>
            </a:pPr>
            <a:endParaRPr lang="hr-HR" dirty="0"/>
          </a:p>
        </p:txBody>
      </p:sp>
    </p:spTree>
    <p:extLst>
      <p:ext uri="{BB962C8B-B14F-4D97-AF65-F5344CB8AC3E}">
        <p14:creationId xmlns:p14="http://schemas.microsoft.com/office/powerpoint/2010/main" val="7888433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157" y="242595"/>
            <a:ext cx="10780050" cy="1446161"/>
          </a:xfrm>
        </p:spPr>
        <p:txBody>
          <a:bodyPr>
            <a:normAutofit fontScale="90000"/>
          </a:bodyPr>
          <a:lstStyle/>
          <a:p>
            <a:pPr algn="ctr"/>
            <a:r>
              <a:rPr lang="hr-HR" sz="3600" b="1" dirty="0"/>
              <a:t>Najčešće uočene pogreške prilikom administrativne kontrole</a:t>
            </a:r>
            <a:r>
              <a:rPr lang="hr-HR" dirty="0"/>
              <a:t/>
            </a:r>
            <a:br>
              <a:rPr lang="hr-HR" dirty="0"/>
            </a:br>
            <a:endParaRPr lang="hr-HR" dirty="0"/>
          </a:p>
        </p:txBody>
      </p:sp>
      <p:sp>
        <p:nvSpPr>
          <p:cNvPr id="3" name="Content Placeholder 2"/>
          <p:cNvSpPr>
            <a:spLocks noGrp="1"/>
          </p:cNvSpPr>
          <p:nvPr>
            <p:ph idx="1"/>
          </p:nvPr>
        </p:nvSpPr>
        <p:spPr/>
        <p:txBody>
          <a:bodyPr>
            <a:noAutofit/>
          </a:bodyPr>
          <a:lstStyle/>
          <a:p>
            <a:pPr marL="555625" lvl="0" indent="-285750" algn="just">
              <a:lnSpc>
                <a:spcPct val="100000"/>
              </a:lnSpc>
              <a:buFont typeface="Wingdings" panose="05000000000000000000" pitchFamily="2" charset="2"/>
              <a:buChar char="v"/>
            </a:pPr>
            <a:r>
              <a:rPr lang="hr-HR" sz="1600" dirty="0"/>
              <a:t>Nije dostavljena sva dokumentacija nastala tijekom pripreme i provedbe postupka javne nabave (prethodno savjetovanje i dokazi o objavi)</a:t>
            </a:r>
          </a:p>
          <a:p>
            <a:pPr marL="555625" lvl="0" indent="-285750" algn="just">
              <a:lnSpc>
                <a:spcPct val="100000"/>
              </a:lnSpc>
              <a:buFont typeface="Wingdings" panose="05000000000000000000" pitchFamily="2" charset="2"/>
              <a:buChar char="v"/>
            </a:pPr>
            <a:r>
              <a:rPr lang="hr-HR" sz="1600" dirty="0"/>
              <a:t>Korisnik je izmijenio DoN temeljem upita zainteresiranih gospodarskih subjekata, ali upiti i dana pojašnjenja nisu dostavljeni, nisu javno objavljeni ili su odgovori dani samo GS koji su upit postavili, nije dan odgovor na sve postavljene upite te nije produljen rok za dostavu ponude u slučaju značajnije izmjene</a:t>
            </a:r>
          </a:p>
          <a:p>
            <a:pPr marL="555625" lvl="0" indent="-285750" algn="just">
              <a:lnSpc>
                <a:spcPct val="100000"/>
              </a:lnSpc>
              <a:buFont typeface="Wingdings" panose="05000000000000000000" pitchFamily="2" charset="2"/>
              <a:buChar char="v"/>
            </a:pPr>
            <a:r>
              <a:rPr lang="hr-HR" sz="1600" dirty="0"/>
              <a:t>Ponude nisu pregledane i ocijenjene u skladu s uvjetima propisanim u DON – ne postoji pisani trag o provjeri traženih uvjeta (često kod provjere ostalih neobveznih razloga isključenja, dostavljanja terminskog plana po potpisivanju ugovora, nisu dostavljena razna tražena jamstva proizvođača propisana u DON)</a:t>
            </a:r>
          </a:p>
          <a:p>
            <a:pPr marL="555625" lvl="0" indent="-285750" algn="just">
              <a:lnSpc>
                <a:spcPct val="100000"/>
              </a:lnSpc>
              <a:buFont typeface="Wingdings" panose="05000000000000000000" pitchFamily="2" charset="2"/>
              <a:buChar char="v"/>
            </a:pPr>
            <a:r>
              <a:rPr lang="hr-HR" sz="1600" dirty="0"/>
              <a:t>Zahtjevi u DON za policama osiguranja točno određenih osiguranih slučajeva na točno određeni iznos dok je iz zapisnika o pregledu i ocjeni vidljivo da su kao prihvatljive ocjenjene kumulativno police čiji su iznosi zbrajani te police osiguranja koje su tražene nakon potpisa ugovora ne udovoljavaju uvjetima iz DON</a:t>
            </a:r>
          </a:p>
          <a:p>
            <a:pPr marL="555625" lvl="0" indent="-285750" algn="just">
              <a:lnSpc>
                <a:spcPct val="100000"/>
              </a:lnSpc>
              <a:buFont typeface="Wingdings" panose="05000000000000000000" pitchFamily="2" charset="2"/>
              <a:buChar char="v"/>
            </a:pPr>
            <a:r>
              <a:rPr lang="hr-HR" sz="1600" dirty="0"/>
              <a:t>Nisu dostavljene sve izjave o postojanju ili nepostojanju sukoba interesa osoba koje sudjeluju u postupku nabave – nemoguće je provjeriti sukob interesa, nema naznaka o osobama koje su izrađivale tehnički dio dokumentacije (Public procurement guide for practitioners; February 2018 (dostupan i na hrvatskom jeziku)</a:t>
            </a:r>
          </a:p>
          <a:p>
            <a:pPr marL="555625" lvl="0" indent="-285750" algn="just">
              <a:lnSpc>
                <a:spcPct val="100000"/>
              </a:lnSpc>
              <a:buFont typeface="Wingdings" panose="05000000000000000000" pitchFamily="2" charset="2"/>
              <a:buChar char="v"/>
            </a:pPr>
            <a:r>
              <a:rPr lang="hr-HR" sz="1600" dirty="0"/>
              <a:t>Tijekom otvaranja gradilišta ili izvođenja radova došlo je do promjene ključnog stručnjaka koji je bodovan u okviru ENP ali zamjenski stručnjak nije provjeren niti su za istog dostavljeni dokazi o provjeri te sama zamjena stručnjaka nije bila predviđena u DoN</a:t>
            </a:r>
          </a:p>
        </p:txBody>
      </p:sp>
    </p:spTree>
    <p:extLst>
      <p:ext uri="{BB962C8B-B14F-4D97-AF65-F5344CB8AC3E}">
        <p14:creationId xmlns:p14="http://schemas.microsoft.com/office/powerpoint/2010/main" val="4069845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612775" indent="-342900"/>
            <a:endParaRPr lang="hr-HR" sz="1700" dirty="0"/>
          </a:p>
          <a:p>
            <a:pPr marL="555625" lvl="0" indent="-285750" algn="just">
              <a:lnSpc>
                <a:spcPct val="100000"/>
              </a:lnSpc>
              <a:buFont typeface="Wingdings" panose="05000000000000000000" pitchFamily="2" charset="2"/>
              <a:buChar char="v"/>
            </a:pPr>
            <a:r>
              <a:rPr lang="hr-HR" sz="1800" dirty="0"/>
              <a:t>Nezakoniti uvjeti sposobnosti (naručitelj traži da gospodarski subjekti budu registrirani za obavljanje točno određene djelatnosti ili da svi članovi zajednice budu registrirani za takvu djelatnost)</a:t>
            </a:r>
          </a:p>
          <a:p>
            <a:pPr marL="555625" lvl="0" indent="-285750" algn="just">
              <a:lnSpc>
                <a:spcPct val="100000"/>
              </a:lnSpc>
              <a:buFont typeface="Wingdings" panose="05000000000000000000" pitchFamily="2" charset="2"/>
              <a:buChar char="v"/>
            </a:pPr>
            <a:r>
              <a:rPr lang="hr-HR" sz="1800" dirty="0"/>
              <a:t>Predstavnici naručitelja koji su bili na funkciji u trenutku pokretanja postupka javne nabave nemaju potpisane izjave o postojanju ili nepostojanju sukoba interesa ili izjave u pravnim osobama daju prokuristi koji nisu osobe po zakonu ovlaštene za zastupanje</a:t>
            </a:r>
          </a:p>
          <a:p>
            <a:pPr marL="555625" lvl="0" indent="-285750" algn="just">
              <a:lnSpc>
                <a:spcPct val="100000"/>
              </a:lnSpc>
              <a:buFont typeface="Wingdings" panose="05000000000000000000" pitchFamily="2" charset="2"/>
              <a:buChar char="v"/>
            </a:pPr>
            <a:r>
              <a:rPr lang="hr-HR" sz="1700" dirty="0"/>
              <a:t>Tijekom roka za dostavu ponuda naručitelj je zaprimio upite zainteresiranih gospodarskih subjekata te je sukladno tome značajno izmijenio DoN ali nije produljio rok za dostavu ponuda</a:t>
            </a:r>
          </a:p>
          <a:p>
            <a:pPr marL="555625" lvl="0" indent="-285750" algn="just">
              <a:lnSpc>
                <a:spcPct val="100000"/>
              </a:lnSpc>
              <a:buFont typeface="Wingdings" panose="05000000000000000000" pitchFamily="2" charset="2"/>
              <a:buChar char="v"/>
            </a:pPr>
            <a:r>
              <a:rPr lang="hr-HR" sz="1700" dirty="0"/>
              <a:t>U zapisniku o pregledu i ocjeni ponuda nema pisanog traga o provjeri računske ispravnosti ponude u slučajevima kada je postojala računska greška (nedostaje naznaka stavaka koje se ispravljaju)</a:t>
            </a:r>
          </a:p>
          <a:p>
            <a:pPr marL="555625" lvl="0" indent="-285750" algn="just">
              <a:lnSpc>
                <a:spcPct val="100000"/>
              </a:lnSpc>
              <a:buFont typeface="Wingdings" panose="05000000000000000000" pitchFamily="2" charset="2"/>
              <a:buChar char="v"/>
            </a:pPr>
            <a:r>
              <a:rPr lang="hr-HR" sz="1700" dirty="0"/>
              <a:t>Ponderi ENP nisu razmjerni predmetu nabave – u DON moraju biti propisani minimumi za koje se dodjeljuje 0 bodova a sve iznad minimuma se dodatno boduje (ako je trajanje jamstvenog roka minimalno 24 mjeseca 0 bodova ne može se dodijeliti za trajanje jamstva od 24 do 36 mjeseci obzirom da je 24 mjeseca propisani minimum)</a:t>
            </a:r>
          </a:p>
          <a:p>
            <a:pPr marL="555625" lvl="0" indent="-285750" algn="just">
              <a:lnSpc>
                <a:spcPct val="100000"/>
              </a:lnSpc>
              <a:buFont typeface="Wingdings" panose="05000000000000000000" pitchFamily="2" charset="2"/>
              <a:buChar char="v"/>
            </a:pPr>
            <a:r>
              <a:rPr lang="hr-HR" sz="1700" dirty="0"/>
              <a:t>Nema pisanog traga o izračunu ekonomski najpovoljnije ponude (nedostaje formula li drugi sličan pisani trag izračuna) – izračun mora biti dio zapisnika o pregledu i ocjeni ponuda</a:t>
            </a:r>
          </a:p>
          <a:p>
            <a:pPr marL="555625" lvl="0" indent="-285750" algn="just">
              <a:lnSpc>
                <a:spcPct val="100000"/>
              </a:lnSpc>
              <a:buFont typeface="Wingdings" panose="05000000000000000000" pitchFamily="2" charset="2"/>
              <a:buChar char="v"/>
            </a:pPr>
            <a:r>
              <a:rPr lang="hr-HR" sz="1700" dirty="0"/>
              <a:t>Jamstvo za uredno izvršenje ugovora mora biti na iznos koji je propisan u DON (bez PDV-a) i predano unutar roka propisanog u DoN (dokazi zaprimljene koverte s prijamnim pečatom)</a:t>
            </a:r>
          </a:p>
          <a:p>
            <a:pPr marL="555625" lvl="0" indent="-285750" algn="just">
              <a:lnSpc>
                <a:spcPct val="100000"/>
              </a:lnSpc>
              <a:buFont typeface="Wingdings" panose="05000000000000000000" pitchFamily="2" charset="2"/>
              <a:buChar char="v"/>
            </a:pPr>
            <a:r>
              <a:rPr lang="hr-HR" sz="1700" dirty="0"/>
              <a:t>Jamstvo za otklanjanje nedostataka u jamstvenom roku koji je bio jedan od pondera ENP nije dostavljeno, nije izdano na traženi iznos ili je neodgovarajućeg trajanja</a:t>
            </a:r>
          </a:p>
          <a:p>
            <a:pPr lvl="0"/>
            <a:endParaRPr lang="hr-HR" sz="2200" dirty="0"/>
          </a:p>
          <a:p>
            <a:endParaRPr lang="hr-HR" dirty="0"/>
          </a:p>
        </p:txBody>
      </p:sp>
      <p:sp>
        <p:nvSpPr>
          <p:cNvPr id="4" name="Title 1"/>
          <p:cNvSpPr>
            <a:spLocks noGrp="1"/>
          </p:cNvSpPr>
          <p:nvPr>
            <p:ph type="title"/>
          </p:nvPr>
        </p:nvSpPr>
        <p:spPr/>
        <p:txBody>
          <a:bodyPr>
            <a:normAutofit fontScale="90000"/>
          </a:bodyPr>
          <a:lstStyle/>
          <a:p>
            <a:pPr algn="ctr"/>
            <a:r>
              <a:rPr lang="hr-HR" sz="3600" b="1" dirty="0"/>
              <a:t/>
            </a:r>
            <a:br>
              <a:rPr lang="hr-HR" sz="3600" b="1" dirty="0"/>
            </a:br>
            <a:r>
              <a:rPr lang="hr-HR" sz="3600" b="1" dirty="0"/>
              <a:t>            Najčešće uočene pogreške prilikom administrativne kontrole</a:t>
            </a:r>
            <a:r>
              <a:rPr lang="hr-HR" dirty="0"/>
              <a:t/>
            </a:r>
            <a:br>
              <a:rPr lang="hr-HR" dirty="0"/>
            </a:br>
            <a:endParaRPr lang="hr-HR" dirty="0"/>
          </a:p>
        </p:txBody>
      </p:sp>
    </p:spTree>
    <p:extLst>
      <p:ext uri="{BB962C8B-B14F-4D97-AF65-F5344CB8AC3E}">
        <p14:creationId xmlns:p14="http://schemas.microsoft.com/office/powerpoint/2010/main" val="913498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3FC01E7-9D8D-4CC5-8912-C4F00AA36814}"/>
              </a:ext>
            </a:extLst>
          </p:cNvPr>
          <p:cNvSpPr>
            <a:spLocks noGrp="1"/>
          </p:cNvSpPr>
          <p:nvPr>
            <p:ph type="title"/>
          </p:nvPr>
        </p:nvSpPr>
        <p:spPr>
          <a:xfrm>
            <a:off x="335902" y="242596"/>
            <a:ext cx="11523306" cy="1162134"/>
          </a:xfrm>
        </p:spPr>
        <p:txBody>
          <a:bodyPr>
            <a:normAutofit fontScale="90000"/>
          </a:bodyPr>
          <a:lstStyle/>
          <a:p>
            <a:pPr algn="ctr"/>
            <a:r>
              <a:rPr lang="hr-HR" b="1" dirty="0"/>
              <a:t>Najčešće uočene pogreške prilikom administrativne kontrole</a:t>
            </a:r>
            <a:r>
              <a:rPr lang="hr-HR" dirty="0"/>
              <a:t/>
            </a:r>
            <a:br>
              <a:rPr lang="hr-HR" dirty="0"/>
            </a:br>
            <a:endParaRPr lang="hr-HR" dirty="0"/>
          </a:p>
        </p:txBody>
      </p:sp>
      <p:sp>
        <p:nvSpPr>
          <p:cNvPr id="3" name="Rezervirano mjesto sadržaja 2">
            <a:extLst>
              <a:ext uri="{FF2B5EF4-FFF2-40B4-BE49-F238E27FC236}">
                <a16:creationId xmlns:a16="http://schemas.microsoft.com/office/drawing/2014/main" id="{1B9FCD37-8983-47D8-97CB-101EBBD673CB}"/>
              </a:ext>
            </a:extLst>
          </p:cNvPr>
          <p:cNvSpPr>
            <a:spLocks noGrp="1"/>
          </p:cNvSpPr>
          <p:nvPr>
            <p:ph idx="1"/>
          </p:nvPr>
        </p:nvSpPr>
        <p:spPr>
          <a:xfrm>
            <a:off x="0" y="1268962"/>
            <a:ext cx="12192000" cy="5012567"/>
          </a:xfrm>
        </p:spPr>
        <p:txBody>
          <a:bodyPr>
            <a:normAutofit fontScale="40000" lnSpcReduction="20000"/>
          </a:bodyPr>
          <a:lstStyle/>
          <a:p>
            <a:pPr marL="612775" indent="-342900" algn="just">
              <a:lnSpc>
                <a:spcPct val="110000"/>
              </a:lnSpc>
            </a:pPr>
            <a:endParaRPr lang="hr-HR" sz="3800" dirty="0"/>
          </a:p>
          <a:p>
            <a:pPr marL="841375" indent="-571500" algn="just">
              <a:lnSpc>
                <a:spcPct val="110000"/>
              </a:lnSpc>
              <a:buFont typeface="Wingdings" panose="05000000000000000000" pitchFamily="2" charset="2"/>
              <a:buChar char="v"/>
            </a:pPr>
            <a:r>
              <a:rPr lang="hr-HR" sz="3800" dirty="0"/>
              <a:t>Police osiguranja koje su tražene kao uvjet izvršenja ugovora ne obuhvaćaju osigurane slučajeve koji su traženi u DoN ili iste nisu izdane na traženi vremenski period</a:t>
            </a:r>
          </a:p>
          <a:p>
            <a:pPr marL="841375" indent="-571500" algn="just">
              <a:lnSpc>
                <a:spcPct val="110000"/>
              </a:lnSpc>
              <a:buFont typeface="Wingdings" panose="05000000000000000000" pitchFamily="2" charset="2"/>
              <a:buChar char="v"/>
            </a:pPr>
            <a:r>
              <a:rPr lang="hr-HR" sz="3800" dirty="0"/>
              <a:t>Sklopljeni su dodatci (aneksi) ugovoru iako isti nisu bili predviđeni u DoN ili se istima mijenjaju kriteriji za odabir ponude te se na taj način utječe i na rangiranje ponuda</a:t>
            </a:r>
          </a:p>
          <a:p>
            <a:pPr marL="841375" indent="-571500" algn="just">
              <a:lnSpc>
                <a:spcPct val="110000"/>
              </a:lnSpc>
              <a:buFont typeface="Wingdings" panose="05000000000000000000" pitchFamily="2" charset="2"/>
              <a:buChar char="v"/>
            </a:pPr>
            <a:r>
              <a:rPr lang="hr-HR" sz="3800" dirty="0"/>
              <a:t>Uvjeti tehničke i stručne sposobnosti strogo propisani – članak 268. ZJN 2016 – minimalne razine</a:t>
            </a:r>
          </a:p>
          <a:p>
            <a:pPr marL="841375" indent="-571500" algn="just">
              <a:lnSpc>
                <a:spcPct val="110000"/>
              </a:lnSpc>
              <a:buFont typeface="Wingdings" panose="05000000000000000000" pitchFamily="2" charset="2"/>
              <a:buChar char="v"/>
            </a:pPr>
            <a:r>
              <a:rPr lang="hr-HR" sz="3800" dirty="0"/>
              <a:t>U zapisniku o pregledu i ocjeni ponuda nema pisanog traga o provjeri računske ispravnosti ponude u slučajevima kada je postojala računska greška (nedostaje naznaka stavaka koje se ispravljaju)</a:t>
            </a:r>
          </a:p>
          <a:p>
            <a:pPr marL="841375" indent="-571500" algn="just">
              <a:lnSpc>
                <a:spcPct val="110000"/>
              </a:lnSpc>
              <a:buFont typeface="Wingdings" panose="05000000000000000000" pitchFamily="2" charset="2"/>
              <a:buChar char="v"/>
            </a:pPr>
            <a:r>
              <a:rPr lang="hr-HR" sz="3800" dirty="0"/>
              <a:t>Jamstvo za uredno izvršenje ugovora mora biti na iznos koji je propisan u DoN (sa ili bez PDV-a) i ne smije biti dostavljeno sa zakašnjenjem već je potrebno da isto bude zaprimljeno unutar roka propisanog u DoN</a:t>
            </a:r>
          </a:p>
          <a:p>
            <a:pPr marL="841375" indent="-571500" algn="just">
              <a:lnSpc>
                <a:spcPct val="110000"/>
              </a:lnSpc>
              <a:buFont typeface="Wingdings" panose="05000000000000000000" pitchFamily="2" charset="2"/>
              <a:buChar char="v"/>
            </a:pPr>
            <a:r>
              <a:rPr lang="hr-HR" sz="3800" dirty="0"/>
              <a:t>Police osiguranja koje su tražene kao uvjet izvršenja ugovora ne obuhvaćaju osigurane slučajeve koji su traženi u DoN ili iste nisu izdane na traženi vremenski period</a:t>
            </a:r>
          </a:p>
          <a:p>
            <a:pPr marL="841375" indent="-571500" algn="just">
              <a:lnSpc>
                <a:spcPct val="110000"/>
              </a:lnSpc>
              <a:buFont typeface="Wingdings" panose="05000000000000000000" pitchFamily="2" charset="2"/>
              <a:buChar char="v"/>
            </a:pPr>
            <a:r>
              <a:rPr lang="hr-HR" sz="3800" dirty="0"/>
              <a:t>Uvjeti tehničke i stručne sposobnosti strogo propisani – članak 268. ZJN 2016 – minimalne razine</a:t>
            </a:r>
          </a:p>
          <a:p>
            <a:pPr marL="841375" indent="-571500" algn="just">
              <a:lnSpc>
                <a:spcPct val="110000"/>
              </a:lnSpc>
              <a:buFont typeface="Wingdings" panose="05000000000000000000" pitchFamily="2" charset="2"/>
              <a:buChar char="v"/>
            </a:pPr>
            <a:r>
              <a:rPr lang="hr-HR" sz="3800" dirty="0"/>
              <a:t>Nema objave aneksa ugovora iako se aneksom mijenja cijena ugovora</a:t>
            </a:r>
          </a:p>
          <a:p>
            <a:pPr marL="841375" indent="-571500" algn="just">
              <a:lnSpc>
                <a:spcPct val="110000"/>
              </a:lnSpc>
              <a:buFont typeface="Wingdings" panose="05000000000000000000" pitchFamily="2" charset="2"/>
              <a:buChar char="v"/>
            </a:pPr>
            <a:r>
              <a:rPr lang="hr-HR" sz="3800" dirty="0"/>
              <a:t>Rok izvođenja radova se produljuje iako isto nije bilo propisano u DoN te se kao čest razlog navodi viša sila koja to nije – nepovoljni vremenski uvjeti kao </a:t>
            </a:r>
            <a:r>
              <a:rPr lang="hr-HR" sz="3800" dirty="0" smtClean="0"/>
              <a:t>primjerice </a:t>
            </a:r>
            <a:r>
              <a:rPr lang="hr-HR" sz="3800" dirty="0"/>
              <a:t>kiša. O navedenim vremenskim okolnostima potrebno je voditi računa prilikom pripreme DoN te predvidjeti da se radovi izvršavaju u radno pogodnim </a:t>
            </a:r>
            <a:r>
              <a:rPr lang="hr-HR" sz="3800" dirty="0" smtClean="0"/>
              <a:t>danima</a:t>
            </a:r>
            <a:endParaRPr lang="hr-HR" sz="3800" dirty="0"/>
          </a:p>
          <a:p>
            <a:endParaRPr lang="hr-HR" dirty="0"/>
          </a:p>
        </p:txBody>
      </p:sp>
    </p:spTree>
    <p:extLst>
      <p:ext uri="{BB962C8B-B14F-4D97-AF65-F5344CB8AC3E}">
        <p14:creationId xmlns:p14="http://schemas.microsoft.com/office/powerpoint/2010/main" val="503527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3D65C98-02BB-443B-A1E8-69C955C58C64}"/>
              </a:ext>
            </a:extLst>
          </p:cNvPr>
          <p:cNvSpPr>
            <a:spLocks noGrp="1"/>
          </p:cNvSpPr>
          <p:nvPr>
            <p:ph type="title"/>
          </p:nvPr>
        </p:nvSpPr>
        <p:spPr/>
        <p:txBody>
          <a:bodyPr>
            <a:normAutofit fontScale="90000"/>
          </a:bodyPr>
          <a:lstStyle/>
          <a:p>
            <a:pPr algn="ctr"/>
            <a:r>
              <a:rPr lang="hr-HR" b="1" dirty="0"/>
              <a:t>Najčešće uočene pogreške prilikom administrativne kontrole</a:t>
            </a:r>
            <a:endParaRPr lang="hr-HR" dirty="0"/>
          </a:p>
        </p:txBody>
      </p:sp>
      <p:sp>
        <p:nvSpPr>
          <p:cNvPr id="3" name="Rezervirano mjesto sadržaja 2">
            <a:extLst>
              <a:ext uri="{FF2B5EF4-FFF2-40B4-BE49-F238E27FC236}">
                <a16:creationId xmlns:a16="http://schemas.microsoft.com/office/drawing/2014/main" id="{D5BDD006-E93C-43B7-8893-E69D97AE0752}"/>
              </a:ext>
            </a:extLst>
          </p:cNvPr>
          <p:cNvSpPr>
            <a:spLocks noGrp="1"/>
          </p:cNvSpPr>
          <p:nvPr>
            <p:ph idx="1"/>
          </p:nvPr>
        </p:nvSpPr>
        <p:spPr/>
        <p:txBody>
          <a:bodyPr>
            <a:normAutofit fontScale="55000" lnSpcReduction="20000"/>
          </a:bodyPr>
          <a:lstStyle/>
          <a:p>
            <a:pPr marL="727075" indent="-457200" algn="just">
              <a:lnSpc>
                <a:spcPct val="110000"/>
              </a:lnSpc>
              <a:buFont typeface="Wingdings" panose="05000000000000000000" pitchFamily="2" charset="2"/>
              <a:buChar char="v"/>
            </a:pPr>
            <a:r>
              <a:rPr lang="hr-HR" dirty="0"/>
              <a:t>Umjetna podjela ugovor o javnoj nabavi (opremanje vanjsko i unutarnje je potrebno podijeliti u grupe i provesti jedinstveni postupak nabave ne dva postupka jednostavne nabave)</a:t>
            </a:r>
          </a:p>
          <a:p>
            <a:pPr marL="727075" indent="-457200" algn="just">
              <a:lnSpc>
                <a:spcPct val="110000"/>
              </a:lnSpc>
              <a:buFont typeface="Wingdings" panose="05000000000000000000" pitchFamily="2" charset="2"/>
              <a:buChar char="v"/>
            </a:pPr>
            <a:r>
              <a:rPr lang="hr-HR" dirty="0"/>
              <a:t>Izgradnja i opremanje koje zajednički čini jednu cjelinu potrebno je provesti kao nabavu radova te u troškovniku naznačiti dijelove (zaseban list) koji se odnose na opremu</a:t>
            </a:r>
          </a:p>
          <a:p>
            <a:pPr marL="727075" indent="-457200" algn="just">
              <a:lnSpc>
                <a:spcPct val="110000"/>
              </a:lnSpc>
              <a:buFont typeface="Wingdings" panose="05000000000000000000" pitchFamily="2" charset="2"/>
              <a:buChar char="v"/>
            </a:pPr>
            <a:r>
              <a:rPr lang="hr-HR" dirty="0"/>
              <a:t>Pregovarački postupci nisu primjenjivi obzirom na načelo transparentnosti</a:t>
            </a:r>
          </a:p>
          <a:p>
            <a:pPr marL="727075" indent="-457200" algn="just">
              <a:lnSpc>
                <a:spcPct val="110000"/>
              </a:lnSpc>
              <a:buFont typeface="Wingdings" panose="05000000000000000000" pitchFamily="2" charset="2"/>
              <a:buChar char="v"/>
            </a:pPr>
            <a:r>
              <a:rPr lang="hr-HR" dirty="0"/>
              <a:t>Sklapanje aneksa ugovora kojima se produljuje rok isporuke, smanjuje ugovorna kazna, smanjuju tražene police osiguranja, omogućava plaćanje predujma</a:t>
            </a:r>
          </a:p>
          <a:p>
            <a:pPr marL="727075" indent="-457200" algn="just">
              <a:lnSpc>
                <a:spcPct val="110000"/>
              </a:lnSpc>
              <a:buFont typeface="Wingdings" panose="05000000000000000000" pitchFamily="2" charset="2"/>
              <a:buChar char="v"/>
            </a:pPr>
            <a:r>
              <a:rPr lang="hr-HR" dirty="0"/>
              <a:t>Troškovi koji nisu bili u inicijalnom ugovoru su odrađeni i plaćeni</a:t>
            </a:r>
          </a:p>
          <a:p>
            <a:pPr marL="727075" indent="-457200" algn="just">
              <a:lnSpc>
                <a:spcPct val="110000"/>
              </a:lnSpc>
              <a:buFont typeface="Wingdings" panose="05000000000000000000" pitchFamily="2" charset="2"/>
              <a:buChar char="v"/>
            </a:pPr>
            <a:r>
              <a:rPr lang="hr-HR" dirty="0"/>
              <a:t>Izvršitelj krši odredbe ugovora a naručitelj ne koristi mehanizam ugovorne kazne ili aktiviranja garancije za uredno izvršenje ugovora</a:t>
            </a:r>
          </a:p>
          <a:p>
            <a:pPr marL="727075" indent="-457200" algn="just">
              <a:lnSpc>
                <a:spcPct val="110000"/>
              </a:lnSpc>
              <a:buFont typeface="Wingdings" panose="05000000000000000000" pitchFamily="2" charset="2"/>
              <a:buChar char="v"/>
            </a:pPr>
            <a:r>
              <a:rPr lang="hr-HR" dirty="0"/>
              <a:t>Sklopljeni ugovor nema odredbi o podugovarateljima kao niti obavijest o dodjeli ugovora</a:t>
            </a:r>
          </a:p>
          <a:p>
            <a:pPr marL="727075" indent="-457200" algn="just">
              <a:lnSpc>
                <a:spcPct val="110000"/>
              </a:lnSpc>
              <a:buFont typeface="Wingdings" panose="05000000000000000000" pitchFamily="2" charset="2"/>
              <a:buChar char="v"/>
            </a:pPr>
            <a:r>
              <a:rPr lang="hr-HR" dirty="0"/>
              <a:t>Ne poštuje se redoslijed pregleda i ocjene ponuda (jamstvo za ozbiljnost ponude i valjanost jamstva, osnove za isključenje, kriteriji za odabir, ostali uvjeti iz DON, računska ispravnost)</a:t>
            </a:r>
          </a:p>
          <a:p>
            <a:pPr marL="727075" indent="-457200" algn="just">
              <a:lnSpc>
                <a:spcPct val="110000"/>
              </a:lnSpc>
              <a:buFont typeface="Wingdings" panose="05000000000000000000" pitchFamily="2" charset="2"/>
              <a:buChar char="v"/>
            </a:pPr>
            <a:r>
              <a:rPr lang="hr-HR" dirty="0"/>
              <a:t>Izvadak iz sudskog registra se priznaje kao dokaz nepostojanja svih ostalih (neobveznih) osnova za isključenje</a:t>
            </a:r>
          </a:p>
          <a:p>
            <a:pPr marL="727075" indent="-457200" algn="just">
              <a:lnSpc>
                <a:spcPct val="110000"/>
              </a:lnSpc>
              <a:buFont typeface="Wingdings" panose="05000000000000000000" pitchFamily="2" charset="2"/>
              <a:buChar char="v"/>
            </a:pPr>
            <a:r>
              <a:rPr lang="hr-HR" dirty="0"/>
              <a:t>Troškovnik i specifikacije sadrže krovnu, općenito odredbu o jednakovrijednosti ali isto je obvezno za svaku stavku u troškovniku</a:t>
            </a:r>
          </a:p>
          <a:p>
            <a:pPr algn="just">
              <a:lnSpc>
                <a:spcPct val="110000"/>
              </a:lnSpc>
              <a:buNone/>
            </a:pPr>
            <a:r>
              <a:rPr lang="hr-HR" i="1" u="sng" dirty="0"/>
              <a:t>NAPOMENA</a:t>
            </a:r>
            <a:r>
              <a:rPr lang="hr-HR" i="1" dirty="0"/>
              <a:t>: dokumentaciju slagati sukladno uputama s mrežnih stranica APPRRR i skratiti nazive dokumenata, ne </a:t>
            </a:r>
            <a:r>
              <a:rPr lang="hr-HR" i="1" dirty="0" err="1"/>
              <a:t>zpi</a:t>
            </a:r>
            <a:r>
              <a:rPr lang="hr-HR" i="1" dirty="0"/>
              <a:t>-ati dokumente u nekoliko navrata te ne pisati dugačke naslove dokumenta</a:t>
            </a:r>
          </a:p>
          <a:p>
            <a:endParaRPr lang="hr-HR" dirty="0"/>
          </a:p>
        </p:txBody>
      </p:sp>
    </p:spTree>
    <p:extLst>
      <p:ext uri="{BB962C8B-B14F-4D97-AF65-F5344CB8AC3E}">
        <p14:creationId xmlns:p14="http://schemas.microsoft.com/office/powerpoint/2010/main" val="23112782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133F791-AFC2-487E-B053-E08F5B285270}"/>
              </a:ext>
            </a:extLst>
          </p:cNvPr>
          <p:cNvSpPr>
            <a:spLocks noGrp="1"/>
          </p:cNvSpPr>
          <p:nvPr>
            <p:ph type="title"/>
          </p:nvPr>
        </p:nvSpPr>
        <p:spPr/>
        <p:txBody>
          <a:bodyPr>
            <a:noAutofit/>
          </a:bodyPr>
          <a:lstStyle/>
          <a:p>
            <a:pPr algn="ctr"/>
            <a:r>
              <a:rPr lang="hr-HR" sz="3000" dirty="0"/>
              <a:t>Vodič za javnu nabavu Europske komisije </a:t>
            </a:r>
            <a:br>
              <a:rPr lang="hr-HR" sz="3000" dirty="0"/>
            </a:br>
            <a:r>
              <a:rPr lang="hr-HR" sz="3000" dirty="0"/>
              <a:t>Public procurement guidance for pracititioners, February 2018</a:t>
            </a:r>
          </a:p>
        </p:txBody>
      </p:sp>
      <p:sp>
        <p:nvSpPr>
          <p:cNvPr id="3" name="Rezervirano mjesto sadržaja 2">
            <a:extLst>
              <a:ext uri="{FF2B5EF4-FFF2-40B4-BE49-F238E27FC236}">
                <a16:creationId xmlns:a16="http://schemas.microsoft.com/office/drawing/2014/main" id="{3C85BE6B-69E9-42E8-8E4B-F71976CFF446}"/>
              </a:ext>
            </a:extLst>
          </p:cNvPr>
          <p:cNvSpPr>
            <a:spLocks noGrp="1"/>
          </p:cNvSpPr>
          <p:nvPr>
            <p:ph idx="1"/>
          </p:nvPr>
        </p:nvSpPr>
        <p:spPr>
          <a:xfrm>
            <a:off x="0" y="1268963"/>
            <a:ext cx="11631168" cy="4777274"/>
          </a:xfrm>
        </p:spPr>
        <p:txBody>
          <a:bodyPr>
            <a:normAutofit fontScale="40000" lnSpcReduction="20000"/>
          </a:bodyPr>
          <a:lstStyle/>
          <a:p>
            <a:endParaRPr lang="hr-HR" sz="2300" b="1" dirty="0"/>
          </a:p>
          <a:p>
            <a:pPr marL="727075" indent="-457200">
              <a:lnSpc>
                <a:spcPct val="120000"/>
              </a:lnSpc>
            </a:pPr>
            <a:r>
              <a:rPr lang="hr-HR" sz="3500" b="1" dirty="0"/>
              <a:t>link</a:t>
            </a:r>
            <a:r>
              <a:rPr lang="hr-HR" sz="3500" dirty="0"/>
              <a:t>: </a:t>
            </a:r>
            <a:r>
              <a:rPr lang="hr-HR" sz="3500" dirty="0">
                <a:hlinkClick r:id="rId2"/>
              </a:rPr>
              <a:t>http://ec.europa.eu/regional_policy/en/information/publications/guidelines/2018/public-procurement-guidance-for-practitioners-2018</a:t>
            </a:r>
            <a:endParaRPr lang="hr-HR" sz="3500" dirty="0"/>
          </a:p>
          <a:p>
            <a:pPr marL="727075" indent="-457200">
              <a:lnSpc>
                <a:spcPct val="120000"/>
              </a:lnSpc>
            </a:pPr>
            <a:r>
              <a:rPr lang="hr-HR" sz="3500" u="sng" dirty="0"/>
              <a:t>loša praksa u postupcima javne nabave i pogreške naručitelja rezultiraju primjenom financijske korekcije</a:t>
            </a:r>
          </a:p>
          <a:p>
            <a:pPr marL="1143000" lvl="1" indent="-457200">
              <a:lnSpc>
                <a:spcPct val="120000"/>
              </a:lnSpc>
              <a:buFont typeface="Wingdings" panose="05000000000000000000" pitchFamily="2" charset="2"/>
              <a:buChar char="Ø"/>
            </a:pPr>
            <a:r>
              <a:rPr lang="hr-HR" sz="3500" dirty="0"/>
              <a:t>kriteriji odabira nisu povezani s predmetom nabave (traže se stručnjaci za jednostavnu isporuku robe bez pojašnjenje povezanosti kriterija i njegovog utjecaj na kvalitetu i sposobnost izvršenja ugovora)</a:t>
            </a:r>
          </a:p>
          <a:p>
            <a:pPr marL="1143000" lvl="1" indent="-457200">
              <a:lnSpc>
                <a:spcPct val="120000"/>
              </a:lnSpc>
              <a:buFont typeface="Wingdings" panose="05000000000000000000" pitchFamily="2" charset="2"/>
              <a:buChar char="Ø"/>
            </a:pPr>
            <a:r>
              <a:rPr lang="hr-HR" sz="3500" dirty="0"/>
              <a:t>kriteriji odabira su se koristili kao ponderi u ENP (prijašnje iskustvo gospodarskog subjekta – reference o izvršenim ugovorima što je stručna sposobnost sukladno ZJN 2016)</a:t>
            </a:r>
          </a:p>
          <a:p>
            <a:pPr marL="1143000" lvl="1" indent="-457200">
              <a:lnSpc>
                <a:spcPct val="120000"/>
              </a:lnSpc>
              <a:buFont typeface="Wingdings" panose="05000000000000000000" pitchFamily="2" charset="2"/>
              <a:buChar char="Ø"/>
            </a:pPr>
            <a:r>
              <a:rPr lang="hr-HR" sz="3500" dirty="0"/>
              <a:t>dodatno bodovanje GS koji izjave da neće angažirati podugovaratelje</a:t>
            </a:r>
          </a:p>
          <a:p>
            <a:pPr marL="1143000" lvl="1" indent="-457200">
              <a:lnSpc>
                <a:spcPct val="120000"/>
              </a:lnSpc>
              <a:buFont typeface="Wingdings" panose="05000000000000000000" pitchFamily="2" charset="2"/>
              <a:buChar char="Ø"/>
            </a:pPr>
            <a:r>
              <a:rPr lang="hr-HR" sz="3500" dirty="0"/>
              <a:t>prilikom propisivanja roka isporuke kao jednog od pondera u kriteriju ENP nije prikazan raspon bodovanja (1-5 dana=15 bodova; 5-10 dana=10 bodova; 10-15 dana=5 bodova)</a:t>
            </a:r>
          </a:p>
          <a:p>
            <a:pPr marL="1143000" lvl="1" indent="-457200">
              <a:lnSpc>
                <a:spcPct val="120000"/>
              </a:lnSpc>
              <a:buFont typeface="Wingdings" panose="05000000000000000000" pitchFamily="2" charset="2"/>
              <a:buChar char="Ø"/>
            </a:pPr>
            <a:r>
              <a:rPr lang="hr-HR" sz="3500" dirty="0"/>
              <a:t>određivanje rokova za dostavu ponuda manjeg trajanja od zakonski propisanih ili se rokovi ne produljuju nakon bitne izmjene DoN</a:t>
            </a:r>
            <a:r>
              <a:rPr lang="hr-HR" sz="3500" dirty="0">
                <a:solidFill>
                  <a:srgbClr val="7030A0"/>
                </a:solidFill>
              </a:rPr>
              <a:t> </a:t>
            </a:r>
          </a:p>
          <a:p>
            <a:pPr marL="1143000" lvl="1" indent="-457200">
              <a:lnSpc>
                <a:spcPct val="120000"/>
              </a:lnSpc>
              <a:buFont typeface="Wingdings" panose="05000000000000000000" pitchFamily="2" charset="2"/>
              <a:buChar char="Ø"/>
            </a:pPr>
            <a:r>
              <a:rPr lang="hr-HR" sz="3500" dirty="0"/>
              <a:t>u svrhu izbjegavanja nepravilnosti a time i primjene financijskih korekcija u slučaju sumnje trebali li ili ne objaviti nadmetanje u službenom listu EU, preporuka je objaviti nadmetanje u SLEU</a:t>
            </a:r>
          </a:p>
          <a:p>
            <a:pPr marL="1143000" lvl="1" indent="-457200">
              <a:lnSpc>
                <a:spcPct val="120000"/>
              </a:lnSpc>
              <a:buFont typeface="Wingdings" panose="05000000000000000000" pitchFamily="2" charset="2"/>
              <a:buChar char="Ø"/>
            </a:pPr>
            <a:r>
              <a:rPr lang="hr-HR" sz="3500" dirty="0"/>
              <a:t>prilikom pregleda i ocjene ponuda nije dozvoljeno pregovarati s ponuditeljima primjerice o cijeni, roku dovršetka/isporuke, uvjetima plaćanja, materijalima koji se ugrađuju obzirom da se radi o stavkama koje su bile propisane u DoN i pod tim uvjetima je ponuda dana </a:t>
            </a:r>
          </a:p>
          <a:p>
            <a:pPr marL="1143000" lvl="1" indent="-457200">
              <a:buFont typeface="Wingdings" panose="05000000000000000000" pitchFamily="2" charset="2"/>
              <a:buChar char="q"/>
            </a:pPr>
            <a:endParaRPr lang="hr-HR" dirty="0"/>
          </a:p>
          <a:p>
            <a:pPr marL="1143000" lvl="1" indent="-457200">
              <a:buFont typeface="Wingdings" panose="05000000000000000000" pitchFamily="2" charset="2"/>
              <a:buChar char="q"/>
            </a:pPr>
            <a:endParaRPr lang="hr-HR" dirty="0"/>
          </a:p>
          <a:p>
            <a:pPr marL="1143000" lvl="1" indent="-457200">
              <a:buFont typeface="Wingdings" panose="05000000000000000000" pitchFamily="2" charset="2"/>
              <a:buChar char="q"/>
            </a:pPr>
            <a:endParaRPr lang="hr-HR" dirty="0"/>
          </a:p>
          <a:p>
            <a:pPr marL="727075" indent="-457200"/>
            <a:endParaRPr lang="hr-HR" dirty="0"/>
          </a:p>
        </p:txBody>
      </p:sp>
    </p:spTree>
    <p:extLst>
      <p:ext uri="{BB962C8B-B14F-4D97-AF65-F5344CB8AC3E}">
        <p14:creationId xmlns:p14="http://schemas.microsoft.com/office/powerpoint/2010/main" val="297089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EC09F5C-8B45-45F3-9521-409E7CF2625C}"/>
              </a:ext>
            </a:extLst>
          </p:cNvPr>
          <p:cNvSpPr>
            <a:spLocks noGrp="1"/>
          </p:cNvSpPr>
          <p:nvPr>
            <p:ph type="title"/>
          </p:nvPr>
        </p:nvSpPr>
        <p:spPr/>
        <p:txBody>
          <a:bodyPr>
            <a:noAutofit/>
          </a:bodyPr>
          <a:lstStyle/>
          <a:p>
            <a:pPr algn="ctr"/>
            <a:r>
              <a:rPr lang="hr-HR" sz="3000" dirty="0"/>
              <a:t>Vodič za javnu nabavu Europske komisije </a:t>
            </a:r>
            <a:br>
              <a:rPr lang="hr-HR" sz="3000" dirty="0"/>
            </a:br>
            <a:r>
              <a:rPr lang="hr-HR" sz="3000" dirty="0"/>
              <a:t>Public procurement guidance for pracititioners, February 2018</a:t>
            </a:r>
          </a:p>
        </p:txBody>
      </p:sp>
      <p:sp>
        <p:nvSpPr>
          <p:cNvPr id="3" name="Rezervirano mjesto sadržaja 2">
            <a:extLst>
              <a:ext uri="{FF2B5EF4-FFF2-40B4-BE49-F238E27FC236}">
                <a16:creationId xmlns:a16="http://schemas.microsoft.com/office/drawing/2014/main" id="{A374AAE2-7F57-4B9C-9F35-BB06C6A8CCFB}"/>
              </a:ext>
            </a:extLst>
          </p:cNvPr>
          <p:cNvSpPr>
            <a:spLocks noGrp="1"/>
          </p:cNvSpPr>
          <p:nvPr>
            <p:ph idx="1"/>
          </p:nvPr>
        </p:nvSpPr>
        <p:spPr>
          <a:xfrm>
            <a:off x="0" y="1268963"/>
            <a:ext cx="11594592" cy="4777274"/>
          </a:xfrm>
        </p:spPr>
        <p:txBody>
          <a:bodyPr/>
          <a:lstStyle/>
          <a:p>
            <a:endParaRPr lang="hr-HR" u="sng" dirty="0"/>
          </a:p>
          <a:p>
            <a:pPr marL="555625" indent="-285750" algn="just">
              <a:lnSpc>
                <a:spcPct val="100000"/>
              </a:lnSpc>
              <a:buFont typeface="Wingdings" panose="05000000000000000000" pitchFamily="2" charset="2"/>
              <a:buChar char="q"/>
            </a:pPr>
            <a:r>
              <a:rPr lang="hr-HR" sz="1800" u="sng" dirty="0"/>
              <a:t>samoprocjena</a:t>
            </a:r>
            <a:r>
              <a:rPr lang="hr-HR" sz="1800" dirty="0"/>
              <a:t> (kontrolna lista za pomoć korisnicima) str. 127 vodiča i kontrolna lista izrađena sukladno odredbama pravilnika na Internet stranicama APPRRR</a:t>
            </a:r>
          </a:p>
          <a:p>
            <a:pPr marL="555625" indent="-285750" algn="just">
              <a:lnSpc>
                <a:spcPct val="100000"/>
              </a:lnSpc>
              <a:buFont typeface="Wingdings" panose="05000000000000000000" pitchFamily="2" charset="2"/>
              <a:buChar char="q"/>
            </a:pPr>
            <a:r>
              <a:rPr lang="hr-HR" sz="1800" dirty="0"/>
              <a:t>neosnovana presumpcija korisnika da se izmjene ugovora o javnoj nabavi mogu jednostavno realizirati primjerice primjenom pregovaračkog postupka za dodatne (VTR) radove/dodatne isporuke robe što u praksi predstavlja najčešću pogrešku ozbiljne prirode i osnova je za primjenu korekcije</a:t>
            </a:r>
          </a:p>
          <a:p>
            <a:pPr marL="555625" indent="-285750" algn="just">
              <a:lnSpc>
                <a:spcPct val="100000"/>
              </a:lnSpc>
              <a:buFont typeface="Wingdings" panose="05000000000000000000" pitchFamily="2" charset="2"/>
              <a:buChar char="q"/>
            </a:pPr>
            <a:r>
              <a:rPr lang="hr-HR" sz="1800" dirty="0"/>
              <a:t>na mrežnim stranicama Agencije objaviti će se dokument vezan uz pripremu dokumentacije o nabavi te popis najčešćih pogrešaka prilikom provođenja postupaka nabave i provedbe (izvršenja) ugovora </a:t>
            </a:r>
          </a:p>
          <a:p>
            <a:endParaRPr lang="hr-HR" dirty="0"/>
          </a:p>
          <a:p>
            <a:pPr marL="727075" indent="-457200">
              <a:buFont typeface="Wingdings" panose="05000000000000000000" pitchFamily="2" charset="2"/>
              <a:buChar char="q"/>
            </a:pPr>
            <a:endParaRPr lang="hr-HR" dirty="0"/>
          </a:p>
          <a:p>
            <a:pPr marL="727075" indent="-457200">
              <a:buFont typeface="Wingdings" panose="05000000000000000000" pitchFamily="2" charset="2"/>
              <a:buChar char="q"/>
            </a:pPr>
            <a:endParaRPr lang="hr-HR" dirty="0"/>
          </a:p>
          <a:p>
            <a:endParaRPr lang="hr-HR" dirty="0"/>
          </a:p>
        </p:txBody>
      </p:sp>
    </p:spTree>
    <p:extLst>
      <p:ext uri="{BB962C8B-B14F-4D97-AF65-F5344CB8AC3E}">
        <p14:creationId xmlns:p14="http://schemas.microsoft.com/office/powerpoint/2010/main" val="2272289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6AFD1C-6AB6-4143-9F91-AB11F33407F8}"/>
              </a:ext>
            </a:extLst>
          </p:cNvPr>
          <p:cNvSpPr>
            <a:spLocks noGrp="1"/>
          </p:cNvSpPr>
          <p:nvPr>
            <p:ph type="title"/>
          </p:nvPr>
        </p:nvSpPr>
        <p:spPr/>
        <p:txBody>
          <a:bodyPr>
            <a:normAutofit fontScale="90000"/>
          </a:bodyPr>
          <a:lstStyle/>
          <a:p>
            <a:pPr algn="ctr"/>
            <a:r>
              <a:rPr lang="hr-HR" sz="3900" b="1" dirty="0"/>
              <a:t/>
            </a:r>
            <a:br>
              <a:rPr lang="hr-HR" sz="3900" b="1" dirty="0"/>
            </a:br>
            <a:r>
              <a:rPr lang="hr-HR" sz="3900" b="1" dirty="0"/>
              <a:t>Najčešće uočene pogreške prilikom administrativne kontrole – primjeri prakse DKOM</a:t>
            </a:r>
            <a:r>
              <a:rPr lang="hr-HR" dirty="0"/>
              <a:t/>
            </a:r>
            <a:br>
              <a:rPr lang="hr-HR" dirty="0"/>
            </a:br>
            <a:endParaRPr lang="hr-HR" dirty="0"/>
          </a:p>
        </p:txBody>
      </p:sp>
      <p:graphicFrame>
        <p:nvGraphicFramePr>
          <p:cNvPr id="4" name="Rezervirano mjesto sadržaja 3">
            <a:extLst>
              <a:ext uri="{FF2B5EF4-FFF2-40B4-BE49-F238E27FC236}">
                <a16:creationId xmlns:a16="http://schemas.microsoft.com/office/drawing/2014/main" id="{F65FF92C-CF31-4C29-A177-0F44CAED4D41}"/>
              </a:ext>
            </a:extLst>
          </p:cNvPr>
          <p:cNvGraphicFramePr>
            <a:graphicFrameLocks noGrp="1"/>
          </p:cNvGraphicFramePr>
          <p:nvPr>
            <p:ph idx="1"/>
            <p:extLst>
              <p:ext uri="{D42A27DB-BD31-4B8C-83A1-F6EECF244321}">
                <p14:modId xmlns:p14="http://schemas.microsoft.com/office/powerpoint/2010/main" val="440428808"/>
              </p:ext>
            </p:extLst>
          </p:nvPr>
        </p:nvGraphicFramePr>
        <p:xfrm>
          <a:off x="0" y="1268412"/>
          <a:ext cx="12192001" cy="6751983"/>
        </p:xfrm>
        <a:graphic>
          <a:graphicData uri="http://schemas.openxmlformats.org/drawingml/2006/table">
            <a:tbl>
              <a:tblPr firstRow="1" bandRow="1">
                <a:tableStyleId>{93296810-A885-4BE3-A3E7-6D5BEEA58F35}</a:tableStyleId>
              </a:tblPr>
              <a:tblGrid>
                <a:gridCol w="3286539">
                  <a:extLst>
                    <a:ext uri="{9D8B030D-6E8A-4147-A177-3AD203B41FA5}">
                      <a16:colId xmlns:a16="http://schemas.microsoft.com/office/drawing/2014/main" val="2057531282"/>
                    </a:ext>
                  </a:extLst>
                </a:gridCol>
                <a:gridCol w="2637183">
                  <a:extLst>
                    <a:ext uri="{9D8B030D-6E8A-4147-A177-3AD203B41FA5}">
                      <a16:colId xmlns:a16="http://schemas.microsoft.com/office/drawing/2014/main" val="3238856138"/>
                    </a:ext>
                  </a:extLst>
                </a:gridCol>
                <a:gridCol w="3710608">
                  <a:extLst>
                    <a:ext uri="{9D8B030D-6E8A-4147-A177-3AD203B41FA5}">
                      <a16:colId xmlns:a16="http://schemas.microsoft.com/office/drawing/2014/main" val="864923206"/>
                    </a:ext>
                  </a:extLst>
                </a:gridCol>
                <a:gridCol w="2557671">
                  <a:extLst>
                    <a:ext uri="{9D8B030D-6E8A-4147-A177-3AD203B41FA5}">
                      <a16:colId xmlns:a16="http://schemas.microsoft.com/office/drawing/2014/main" val="330069999"/>
                    </a:ext>
                  </a:extLst>
                </a:gridCol>
              </a:tblGrid>
              <a:tr h="533884">
                <a:tc>
                  <a:txBody>
                    <a:bodyPr/>
                    <a:lstStyle/>
                    <a:p>
                      <a:r>
                        <a:rPr lang="hr-HR" sz="1800" dirty="0"/>
                        <a:t>Predmet rješenja</a:t>
                      </a:r>
                    </a:p>
                    <a:p>
                      <a:endParaRPr lang="hr-HR" sz="1800" dirty="0"/>
                    </a:p>
                  </a:txBody>
                  <a:tcPr/>
                </a:tc>
                <a:tc>
                  <a:txBody>
                    <a:bodyPr/>
                    <a:lstStyle/>
                    <a:p>
                      <a:r>
                        <a:rPr lang="hr-HR" sz="1800" dirty="0"/>
                        <a:t>Poveznica</a:t>
                      </a:r>
                    </a:p>
                  </a:txBody>
                  <a:tcPr/>
                </a:tc>
                <a:tc>
                  <a:txBody>
                    <a:bodyPr/>
                    <a:lstStyle/>
                    <a:p>
                      <a:r>
                        <a:rPr lang="hr-HR" sz="1800" dirty="0"/>
                        <a:t>Predmet rješenja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t>Poveznica</a:t>
                      </a:r>
                    </a:p>
                    <a:p>
                      <a:endParaRPr lang="hr-HR" sz="1800" dirty="0"/>
                    </a:p>
                  </a:txBody>
                  <a:tcPr/>
                </a:tc>
                <a:extLst>
                  <a:ext uri="{0D108BD9-81ED-4DB2-BD59-A6C34878D82A}">
                    <a16:rowId xmlns:a16="http://schemas.microsoft.com/office/drawing/2014/main" val="161727993"/>
                  </a:ext>
                </a:extLst>
              </a:tr>
              <a:tr h="414004">
                <a:tc>
                  <a:txBody>
                    <a:bodyPr/>
                    <a:lstStyle/>
                    <a:p>
                      <a:r>
                        <a:rPr lang="hr-HR" sz="1400" dirty="0"/>
                        <a:t>Naknadno popunjavanje troškovnika, jednakovrijednost</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2">
                            <a:extLst>
                              <a:ext uri="{A12FA001-AC4F-418D-AE19-62706E023703}">
                                <ahyp:hlinkClr xmlns:ahyp="http://schemas.microsoft.com/office/drawing/2018/hyperlinkcolor" xmlns="" val="tx"/>
                              </a:ext>
                            </a:extLst>
                          </a:hlinkClick>
                        </a:rPr>
                        <a:t>http://pdf.dkom.hr/17499.pdf</a:t>
                      </a:r>
                      <a:endParaRPr lang="hr-HR" sz="1400" u="sng" kern="1200" dirty="0">
                        <a:solidFill>
                          <a:schemeClr val="dk1"/>
                        </a:solidFill>
                        <a:effectLst/>
                        <a:latin typeface="+mn-lt"/>
                        <a:ea typeface="+mn-ea"/>
                        <a:cs typeface="+mn-cs"/>
                      </a:endParaRPr>
                    </a:p>
                    <a:p>
                      <a:r>
                        <a:rPr lang="hr-HR" sz="1400" u="sng" kern="1200" dirty="0">
                          <a:solidFill>
                            <a:schemeClr val="dk1"/>
                          </a:solidFill>
                          <a:effectLst/>
                          <a:latin typeface="+mn-lt"/>
                          <a:ea typeface="+mn-ea"/>
                          <a:cs typeface="+mn-cs"/>
                        </a:rPr>
                        <a:t>http://pdf.dkom.hr/18498.pdf</a:t>
                      </a:r>
                    </a:p>
                  </a:txBody>
                  <a:tcPr>
                    <a:solidFill>
                      <a:schemeClr val="accent6">
                        <a:lumMod val="20000"/>
                        <a:lumOff val="80000"/>
                      </a:schemeClr>
                    </a:solidFill>
                  </a:tcPr>
                </a:tc>
                <a:tc>
                  <a:txBody>
                    <a:bodyPr/>
                    <a:lstStyle/>
                    <a:p>
                      <a:endParaRPr lang="hr-HR"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hr-HR" sz="1400" dirty="0"/>
                        <a:t>Izjava o nekažnjavanju za prokuriste</a:t>
                      </a:r>
                    </a:p>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3">
                            <a:extLst>
                              <a:ext uri="{A12FA001-AC4F-418D-AE19-62706E023703}">
                                <ahyp:hlinkClr xmlns:ahyp="http://schemas.microsoft.com/office/drawing/2018/hyperlinkcolor" xmlns="" val="tx"/>
                              </a:ext>
                            </a:extLst>
                          </a:hlinkClick>
                        </a:rPr>
                        <a:t>http://pdf.dkom.hr/17915.pdf</a:t>
                      </a:r>
                      <a:r>
                        <a:rPr lang="hr-HR" sz="1400" u="sng" kern="1200" dirty="0">
                          <a:solidFill>
                            <a:schemeClr val="dk1"/>
                          </a:solidFill>
                          <a:effectLst/>
                          <a:latin typeface="+mn-lt"/>
                          <a:ea typeface="+mn-ea"/>
                          <a:cs typeface="+mn-cs"/>
                        </a:rPr>
                        <a:t> </a:t>
                      </a:r>
                    </a:p>
                  </a:txBody>
                  <a:tcPr>
                    <a:solidFill>
                      <a:schemeClr val="accent6">
                        <a:lumMod val="20000"/>
                        <a:lumOff val="80000"/>
                      </a:schemeClr>
                    </a:solidFill>
                  </a:tcPr>
                </a:tc>
                <a:extLst>
                  <a:ext uri="{0D108BD9-81ED-4DB2-BD59-A6C34878D82A}">
                    <a16:rowId xmlns:a16="http://schemas.microsoft.com/office/drawing/2014/main" val="4203899138"/>
                  </a:ext>
                </a:extLst>
              </a:tr>
              <a:tr h="475574">
                <a:tc>
                  <a:txBody>
                    <a:bodyPr/>
                    <a:lstStyle/>
                    <a:p>
                      <a:r>
                        <a:rPr lang="hr-HR" sz="1400" dirty="0"/>
                        <a:t>Načelo jednakog tretmana</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4">
                            <a:extLst>
                              <a:ext uri="{A12FA001-AC4F-418D-AE19-62706E023703}">
                                <ahyp:hlinkClr xmlns:ahyp="http://schemas.microsoft.com/office/drawing/2018/hyperlinkcolor" xmlns="" val="tx"/>
                              </a:ext>
                            </a:extLst>
                          </a:hlinkClick>
                        </a:rPr>
                        <a:t>http://pdf.dkom.hr/16271.pdf</a:t>
                      </a:r>
                      <a:endParaRPr lang="hr-HR" sz="1400" u="sng" kern="1200" dirty="0">
                        <a:solidFill>
                          <a:schemeClr val="dk1"/>
                        </a:solidFill>
                        <a:effectLst/>
                        <a:latin typeface="+mn-lt"/>
                        <a:ea typeface="+mn-ea"/>
                        <a:cs typeface="+mn-cs"/>
                      </a:endParaRPr>
                    </a:p>
                    <a:p>
                      <a:r>
                        <a:rPr lang="hr-HR" sz="1400" u="sng" kern="1200" dirty="0">
                          <a:solidFill>
                            <a:schemeClr val="dk1"/>
                          </a:solidFill>
                          <a:effectLst/>
                          <a:latin typeface="+mn-lt"/>
                          <a:ea typeface="+mn-ea"/>
                          <a:cs typeface="+mn-cs"/>
                          <a:hlinkClick r:id="rId5">
                            <a:extLst>
                              <a:ext uri="{A12FA001-AC4F-418D-AE19-62706E023703}">
                                <ahyp:hlinkClr xmlns:ahyp="http://schemas.microsoft.com/office/drawing/2018/hyperlinkcolor" xmlns="" val="tx"/>
                              </a:ext>
                            </a:extLst>
                          </a:hlinkClick>
                        </a:rPr>
                        <a:t>http://pdf.dkom.hr/18147.pdf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dirty="0"/>
                        <a:t>Jednakovrijednost normi</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http://pdf.dkom.hr/17958.pdf</a:t>
                      </a:r>
                    </a:p>
                  </a:txBody>
                  <a:tcPr>
                    <a:solidFill>
                      <a:schemeClr val="accent6">
                        <a:lumMod val="20000"/>
                        <a:lumOff val="80000"/>
                      </a:schemeClr>
                    </a:solidFill>
                  </a:tcPr>
                </a:tc>
                <a:extLst>
                  <a:ext uri="{0D108BD9-81ED-4DB2-BD59-A6C34878D82A}">
                    <a16:rowId xmlns:a16="http://schemas.microsoft.com/office/drawing/2014/main" val="907177340"/>
                  </a:ext>
                </a:extLst>
              </a:tr>
              <a:tr h="414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400" dirty="0"/>
                        <a:t>Troškovnik, jednakovrijednost</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6">
                            <a:extLst>
                              <a:ext uri="{A12FA001-AC4F-418D-AE19-62706E023703}">
                                <ahyp:hlinkClr xmlns:ahyp="http://schemas.microsoft.com/office/drawing/2018/hyperlinkcolor" xmlns="" val="tx"/>
                              </a:ext>
                            </a:extLst>
                          </a:hlinkClick>
                        </a:rPr>
                        <a:t>http://pdf.dkom.hr/13042.pdf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dirty="0"/>
                        <a:t>Starost ažuriranih dokaza</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http://pdf.dkom.hr/17822.pdf</a:t>
                      </a:r>
                    </a:p>
                  </a:txBody>
                  <a:tcPr>
                    <a:solidFill>
                      <a:schemeClr val="accent6">
                        <a:lumMod val="20000"/>
                        <a:lumOff val="80000"/>
                      </a:schemeClr>
                    </a:solidFill>
                  </a:tcPr>
                </a:tc>
                <a:extLst>
                  <a:ext uri="{0D108BD9-81ED-4DB2-BD59-A6C34878D82A}">
                    <a16:rowId xmlns:a16="http://schemas.microsoft.com/office/drawing/2014/main" val="103452473"/>
                  </a:ext>
                </a:extLst>
              </a:tr>
              <a:tr h="414004">
                <a:tc>
                  <a:txBody>
                    <a:bodyPr/>
                    <a:lstStyle/>
                    <a:p>
                      <a:r>
                        <a:rPr lang="hr-HR" sz="1400" dirty="0"/>
                        <a:t>Minimalne razine sposobnosti i kriterij za odabir</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7">
                            <a:extLst>
                              <a:ext uri="{A12FA001-AC4F-418D-AE19-62706E023703}">
                                <ahyp:hlinkClr xmlns:ahyp="http://schemas.microsoft.com/office/drawing/2018/hyperlinkcolor" xmlns="" val="tx"/>
                              </a:ext>
                            </a:extLst>
                          </a:hlinkClick>
                        </a:rPr>
                        <a:t>http://pdf.dkom.hr/16758.pdf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dirty="0"/>
                        <a:t>Svrha ESPD obrasca</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8">
                            <a:extLst>
                              <a:ext uri="{A12FA001-AC4F-418D-AE19-62706E023703}">
                                <ahyp:hlinkClr xmlns:ahyp="http://schemas.microsoft.com/office/drawing/2018/hyperlinkcolor" xmlns="" val="tx"/>
                              </a:ext>
                            </a:extLst>
                          </a:hlinkClick>
                        </a:rPr>
                        <a:t>http://pdf.dkom.hr/17094.pdf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2465807073"/>
                  </a:ext>
                </a:extLst>
              </a:tr>
              <a:tr h="414004">
                <a:tc>
                  <a:txBody>
                    <a:bodyPr/>
                    <a:lstStyle/>
                    <a:p>
                      <a:r>
                        <a:rPr lang="hr-HR" sz="1400" dirty="0"/>
                        <a:t>Profesionalna sposobnost, kriterij za odabir, registracija za točnu djelatnost</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9">
                            <a:extLst>
                              <a:ext uri="{A12FA001-AC4F-418D-AE19-62706E023703}">
                                <ahyp:hlinkClr xmlns:ahyp="http://schemas.microsoft.com/office/drawing/2018/hyperlinkcolor" xmlns="" val="tx"/>
                              </a:ext>
                            </a:extLst>
                          </a:hlinkClick>
                        </a:rPr>
                        <a:t>http://pdf.dkom.hr/17327.pdf</a:t>
                      </a:r>
                      <a:endParaRPr lang="hr-HR" sz="1400" u="sng" kern="1200" dirty="0">
                        <a:solidFill>
                          <a:schemeClr val="dk1"/>
                        </a:solidFill>
                        <a:effectLst/>
                        <a:latin typeface="+mn-lt"/>
                        <a:ea typeface="+mn-ea"/>
                        <a:cs typeface="+mn-cs"/>
                      </a:endParaRPr>
                    </a:p>
                    <a:p>
                      <a:r>
                        <a:rPr lang="hr-HR" sz="1400" u="sng" kern="1200" dirty="0">
                          <a:solidFill>
                            <a:schemeClr val="dk1"/>
                          </a:solidFill>
                          <a:effectLst/>
                          <a:latin typeface="+mn-lt"/>
                          <a:ea typeface="+mn-ea"/>
                          <a:cs typeface="+mn-cs"/>
                          <a:hlinkClick r:id="rId10">
                            <a:extLst>
                              <a:ext uri="{A12FA001-AC4F-418D-AE19-62706E023703}">
                                <ahyp:hlinkClr xmlns:ahyp="http://schemas.microsoft.com/office/drawing/2018/hyperlinkcolor" xmlns="" val="tx"/>
                              </a:ext>
                            </a:extLst>
                          </a:hlinkClick>
                        </a:rPr>
                        <a:t>http://pdf.dkom.hr/16274.pdf</a:t>
                      </a:r>
                      <a:endParaRPr lang="hr-HR" sz="1400" u="sng" kern="1200" dirty="0">
                        <a:solidFill>
                          <a:schemeClr val="dk1"/>
                        </a:solidFill>
                        <a:effectLst/>
                        <a:latin typeface="+mn-lt"/>
                        <a:ea typeface="+mn-ea"/>
                        <a:cs typeface="+mn-cs"/>
                      </a:endParaRPr>
                    </a:p>
                    <a:p>
                      <a:r>
                        <a:rPr lang="hr-HR" sz="1400" u="sng" kern="1200" dirty="0">
                          <a:solidFill>
                            <a:schemeClr val="dk1"/>
                          </a:solidFill>
                          <a:effectLst/>
                          <a:latin typeface="+mn-lt"/>
                          <a:ea typeface="+mn-ea"/>
                          <a:cs typeface="+mn-cs"/>
                        </a:rPr>
                        <a:t>http://pdf.dkom.hr/17095.pdf</a:t>
                      </a:r>
                    </a:p>
                  </a:txBody>
                  <a:tcPr>
                    <a:solidFill>
                      <a:schemeClr val="accent6">
                        <a:lumMod val="20000"/>
                        <a:lumOff val="80000"/>
                      </a:schemeClr>
                    </a:solidFill>
                  </a:tcPr>
                </a:tc>
                <a:tc>
                  <a:txBody>
                    <a:bodyPr/>
                    <a:lstStyle/>
                    <a:p>
                      <a:r>
                        <a:rPr lang="hr-HR" sz="1400" kern="1200" dirty="0">
                          <a:solidFill>
                            <a:schemeClr val="dk1"/>
                          </a:solidFill>
                          <a:latin typeface="+mn-lt"/>
                          <a:ea typeface="+mn-ea"/>
                          <a:cs typeface="+mn-cs"/>
                        </a:rPr>
                        <a:t>Obavezan obilazak lokacije</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http://pdf.dkom.hr/18594.pdf</a:t>
                      </a:r>
                    </a:p>
                  </a:txBody>
                  <a:tcPr>
                    <a:solidFill>
                      <a:schemeClr val="accent6">
                        <a:lumMod val="20000"/>
                        <a:lumOff val="80000"/>
                      </a:schemeClr>
                    </a:solidFill>
                  </a:tcPr>
                </a:tc>
                <a:extLst>
                  <a:ext uri="{0D108BD9-81ED-4DB2-BD59-A6C34878D82A}">
                    <a16:rowId xmlns:a16="http://schemas.microsoft.com/office/drawing/2014/main" val="3572408703"/>
                  </a:ext>
                </a:extLst>
              </a:tr>
              <a:tr h="577259">
                <a:tc>
                  <a:txBody>
                    <a:bodyPr/>
                    <a:lstStyle/>
                    <a:p>
                      <a:r>
                        <a:rPr lang="hr-HR" sz="1400" dirty="0"/>
                        <a:t>Ažurirani popratni dokumenti, tehničke specifikacije, troškovnik</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1">
                            <a:extLst>
                              <a:ext uri="{A12FA001-AC4F-418D-AE19-62706E023703}">
                                <ahyp:hlinkClr xmlns:ahyp="http://schemas.microsoft.com/office/drawing/2018/hyperlinkcolor" xmlns="" val="tx"/>
                              </a:ext>
                            </a:extLst>
                          </a:hlinkClick>
                        </a:rPr>
                        <a:t>http://pdf.dkom.hr/17672.pdf</a:t>
                      </a:r>
                      <a:r>
                        <a:rPr lang="hr-HR" sz="1400" u="sng" kern="1200" dirty="0">
                          <a:solidFill>
                            <a:schemeClr val="dk1"/>
                          </a:solidFill>
                          <a:effectLst/>
                          <a:latin typeface="+mn-lt"/>
                          <a:ea typeface="+mn-ea"/>
                          <a:cs typeface="+mn-cs"/>
                        </a:rPr>
                        <a:t>, </a:t>
                      </a:r>
                      <a:r>
                        <a:rPr lang="hr-HR" sz="1400" u="sng" kern="1200" dirty="0">
                          <a:solidFill>
                            <a:schemeClr val="dk1"/>
                          </a:solidFill>
                          <a:effectLst/>
                          <a:latin typeface="+mn-lt"/>
                          <a:ea typeface="+mn-ea"/>
                          <a:cs typeface="+mn-cs"/>
                          <a:hlinkClick r:id="rId12">
                            <a:extLst>
                              <a:ext uri="{A12FA001-AC4F-418D-AE19-62706E023703}">
                                <ahyp:hlinkClr xmlns:ahyp="http://schemas.microsoft.com/office/drawing/2018/hyperlinkcolor" xmlns="" val="tx"/>
                              </a:ext>
                            </a:extLst>
                          </a:hlinkClick>
                        </a:rPr>
                        <a:t>http://pdf.dkom.hr/17861.pdf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dirty="0"/>
                        <a:t>Nekažnjavanje stranci, potvrda porezne i dugovanja</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3">
                            <a:extLst>
                              <a:ext uri="{A12FA001-AC4F-418D-AE19-62706E023703}">
                                <ahyp:hlinkClr xmlns:ahyp="http://schemas.microsoft.com/office/drawing/2018/hyperlinkcolor" xmlns="" val="tx"/>
                              </a:ext>
                            </a:extLst>
                          </a:hlinkClick>
                        </a:rPr>
                        <a:t>http://pdf.dkom.hr/18890.pdf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220039338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400" dirty="0"/>
                        <a:t>Norme kao tehnička i stručna sposobnost</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4">
                            <a:extLst>
                              <a:ext uri="{A12FA001-AC4F-418D-AE19-62706E023703}">
                                <ahyp:hlinkClr xmlns:ahyp="http://schemas.microsoft.com/office/drawing/2018/hyperlinkcolor" xmlns="" val="tx"/>
                              </a:ext>
                            </a:extLst>
                          </a:hlinkClick>
                        </a:rPr>
                        <a:t>http://pdf.dkom.hr/17085.pdf</a:t>
                      </a:r>
                      <a:endParaRPr lang="hr-HR" sz="1400" u="sng"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400" u="sng" kern="1200" dirty="0">
                          <a:solidFill>
                            <a:schemeClr val="dk1"/>
                          </a:solidFill>
                          <a:effectLst/>
                          <a:latin typeface="+mn-lt"/>
                          <a:ea typeface="+mn-ea"/>
                          <a:cs typeface="+mn-cs"/>
                          <a:hlinkClick r:id="rId15">
                            <a:extLst>
                              <a:ext uri="{A12FA001-AC4F-418D-AE19-62706E023703}">
                                <ahyp:hlinkClr xmlns:ahyp="http://schemas.microsoft.com/office/drawing/2018/hyperlinkcolor" xmlns="" val="tx"/>
                              </a:ext>
                            </a:extLst>
                          </a:hlinkClick>
                        </a:rPr>
                        <a:t>http://pdf.dkom.hr/16999.pdf</a:t>
                      </a:r>
                      <a:endParaRPr lang="hr-HR" sz="1400" u="sng" kern="1200" dirty="0">
                        <a:solidFill>
                          <a:schemeClr val="dk1"/>
                        </a:solidFill>
                        <a:effectLst/>
                        <a:latin typeface="+mn-lt"/>
                        <a:ea typeface="+mn-ea"/>
                        <a:cs typeface="+mn-cs"/>
                      </a:endParaRPr>
                    </a:p>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kern="1200" dirty="0">
                          <a:solidFill>
                            <a:schemeClr val="dk1"/>
                          </a:solidFill>
                          <a:latin typeface="+mn-lt"/>
                          <a:ea typeface="+mn-ea"/>
                          <a:cs typeface="+mn-cs"/>
                        </a:rPr>
                        <a:t>načelo jednakog tretmana, neprimjena čl.293.st.3</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http://pdf.dkom.hr/18373.pdf</a:t>
                      </a:r>
                    </a:p>
                  </a:txBody>
                  <a:tcPr>
                    <a:solidFill>
                      <a:schemeClr val="accent6">
                        <a:lumMod val="20000"/>
                        <a:lumOff val="80000"/>
                      </a:schemeClr>
                    </a:solidFill>
                  </a:tcPr>
                </a:tc>
                <a:extLst>
                  <a:ext uri="{0D108BD9-81ED-4DB2-BD59-A6C34878D82A}">
                    <a16:rowId xmlns:a16="http://schemas.microsoft.com/office/drawing/2014/main" val="2553660481"/>
                  </a:ext>
                </a:extLst>
              </a:tr>
              <a:tr h="414004">
                <a:tc>
                  <a:txBody>
                    <a:bodyPr/>
                    <a:lstStyle/>
                    <a:p>
                      <a:r>
                        <a:rPr lang="hr-HR" sz="1400" kern="1200" dirty="0">
                          <a:solidFill>
                            <a:schemeClr val="dk1"/>
                          </a:solidFill>
                          <a:latin typeface="+mn-lt"/>
                          <a:ea typeface="+mn-ea"/>
                          <a:cs typeface="+mn-cs"/>
                        </a:rPr>
                        <a:t>nedostavljanje ažuriranih popratnih dokumenata vezanih uz nepostojanje razloga za isključenje</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http://pdf.dkom.hr/17853.pdf</a:t>
                      </a:r>
                    </a:p>
                  </a:txBody>
                  <a:tcPr>
                    <a:solidFill>
                      <a:schemeClr val="accent6">
                        <a:lumMod val="20000"/>
                        <a:lumOff val="80000"/>
                      </a:schemeClr>
                    </a:solidFill>
                  </a:tcPr>
                </a:tc>
                <a:tc>
                  <a:txBody>
                    <a:bodyPr/>
                    <a:lstStyle/>
                    <a:p>
                      <a:r>
                        <a:rPr lang="hr-HR" sz="1400" kern="1200" dirty="0">
                          <a:solidFill>
                            <a:schemeClr val="dk1"/>
                          </a:solidFill>
                          <a:latin typeface="+mn-lt"/>
                          <a:ea typeface="+mn-ea"/>
                          <a:cs typeface="+mn-cs"/>
                        </a:rPr>
                        <a:t>rok isporuke određen kao kriterij za odabir, kod izvršenja ugovora rok ne može biti drugačiji od ponuđenog unutar ENP te odstupanja od navedenog roka u smislu sankcija kroz </a:t>
                      </a:r>
                      <a:r>
                        <a:rPr lang="hr-HR" sz="1400" kern="1200" dirty="0" err="1">
                          <a:solidFill>
                            <a:schemeClr val="dk1"/>
                          </a:solidFill>
                          <a:latin typeface="+mn-lt"/>
                          <a:ea typeface="+mn-ea"/>
                          <a:cs typeface="+mn-cs"/>
                        </a:rPr>
                        <a:t>zakasninu</a:t>
                      </a:r>
                      <a:r>
                        <a:rPr lang="hr-HR" sz="1400" kern="1200" dirty="0">
                          <a:solidFill>
                            <a:schemeClr val="dk1"/>
                          </a:solidFill>
                          <a:latin typeface="+mn-lt"/>
                          <a:ea typeface="+mn-ea"/>
                          <a:cs typeface="+mn-cs"/>
                        </a:rPr>
                        <a:t> ne mogu biti predviđena ugovorom-kontradiktorna dokumentacija</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http://pdf.dkom.hr/17736.pdf</a:t>
                      </a:r>
                    </a:p>
                  </a:txBody>
                  <a:tcPr>
                    <a:solidFill>
                      <a:schemeClr val="accent6">
                        <a:lumMod val="20000"/>
                        <a:lumOff val="80000"/>
                      </a:schemeClr>
                    </a:solidFill>
                  </a:tcPr>
                </a:tc>
                <a:extLst>
                  <a:ext uri="{0D108BD9-81ED-4DB2-BD59-A6C34878D82A}">
                    <a16:rowId xmlns:a16="http://schemas.microsoft.com/office/drawing/2014/main" val="3130831826"/>
                  </a:ext>
                </a:extLst>
              </a:tr>
              <a:tr h="414004">
                <a:tc>
                  <a:txBody>
                    <a:bodyPr/>
                    <a:lstStyle/>
                    <a:p>
                      <a:r>
                        <a:rPr lang="hr-HR" sz="1400" dirty="0"/>
                        <a:t>Strani ponuditelji i osnove za isključenje</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6">
                            <a:extLst>
                              <a:ext uri="{A12FA001-AC4F-418D-AE19-62706E023703}">
                                <ahyp:hlinkClr xmlns:ahyp="http://schemas.microsoft.com/office/drawing/2018/hyperlinkcolor" xmlns="" val="tx"/>
                              </a:ext>
                            </a:extLst>
                          </a:hlinkClick>
                        </a:rPr>
                        <a:t>http://pdf.dkom.hr/18136.pdf</a:t>
                      </a:r>
                      <a:endParaRPr lang="hr-HR" sz="1400" u="sng" kern="1200" dirty="0">
                        <a:solidFill>
                          <a:schemeClr val="dk1"/>
                        </a:solidFill>
                        <a:effectLst/>
                        <a:latin typeface="+mn-lt"/>
                        <a:ea typeface="+mn-ea"/>
                        <a:cs typeface="+mn-cs"/>
                      </a:endParaRPr>
                    </a:p>
                    <a:p>
                      <a:r>
                        <a:rPr lang="hr-HR" sz="1400" u="sng" kern="1200" dirty="0">
                          <a:solidFill>
                            <a:schemeClr val="dk1"/>
                          </a:solidFill>
                          <a:effectLst/>
                          <a:latin typeface="+mn-lt"/>
                          <a:ea typeface="+mn-ea"/>
                          <a:cs typeface="+mn-cs"/>
                        </a:rPr>
                        <a:t>http://pdf.dkom.hr/18610.pdf</a:t>
                      </a:r>
                    </a:p>
                  </a:txBody>
                  <a:tcPr>
                    <a:solidFill>
                      <a:schemeClr val="accent6">
                        <a:lumMod val="20000"/>
                        <a:lumOff val="80000"/>
                      </a:schemeClr>
                    </a:solidFill>
                  </a:tcPr>
                </a:tc>
                <a:tc>
                  <a:txBody>
                    <a:bodyPr/>
                    <a:lstStyle/>
                    <a:p>
                      <a:r>
                        <a:rPr lang="hr-HR" sz="1400" kern="1200" dirty="0">
                          <a:solidFill>
                            <a:schemeClr val="dk1"/>
                          </a:solidFill>
                          <a:latin typeface="+mn-lt"/>
                          <a:ea typeface="+mn-ea"/>
                          <a:cs typeface="+mn-cs"/>
                        </a:rPr>
                        <a:t>naručitelj je bodovao nevaljanu ponudu</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http://pdf.dkom.hr/18147.pdf</a:t>
                      </a:r>
                    </a:p>
                  </a:txBody>
                  <a:tcPr>
                    <a:solidFill>
                      <a:schemeClr val="accent6">
                        <a:lumMod val="20000"/>
                        <a:lumOff val="80000"/>
                      </a:schemeClr>
                    </a:solidFill>
                  </a:tcPr>
                </a:tc>
                <a:extLst>
                  <a:ext uri="{0D108BD9-81ED-4DB2-BD59-A6C34878D82A}">
                    <a16:rowId xmlns:a16="http://schemas.microsoft.com/office/drawing/2014/main" val="978950452"/>
                  </a:ext>
                </a:extLst>
              </a:tr>
            </a:tbl>
          </a:graphicData>
        </a:graphic>
      </p:graphicFrame>
    </p:spTree>
    <p:extLst>
      <p:ext uri="{BB962C8B-B14F-4D97-AF65-F5344CB8AC3E}">
        <p14:creationId xmlns:p14="http://schemas.microsoft.com/office/powerpoint/2010/main" val="28401021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6AFD1C-6AB6-4143-9F91-AB11F33407F8}"/>
              </a:ext>
            </a:extLst>
          </p:cNvPr>
          <p:cNvSpPr>
            <a:spLocks noGrp="1"/>
          </p:cNvSpPr>
          <p:nvPr>
            <p:ph type="title"/>
          </p:nvPr>
        </p:nvSpPr>
        <p:spPr/>
        <p:txBody>
          <a:bodyPr>
            <a:normAutofit fontScale="90000"/>
          </a:bodyPr>
          <a:lstStyle/>
          <a:p>
            <a:pPr algn="ctr"/>
            <a:r>
              <a:rPr lang="hr-HR" sz="3900" b="1" dirty="0"/>
              <a:t/>
            </a:r>
            <a:br>
              <a:rPr lang="hr-HR" sz="3900" b="1" dirty="0"/>
            </a:br>
            <a:r>
              <a:rPr lang="hr-HR" sz="3900" b="1" dirty="0"/>
              <a:t>Najčešće uočene pogreške prilikom administrativne kontrole – primjeri prakse DKOM</a:t>
            </a:r>
            <a:r>
              <a:rPr lang="hr-HR" dirty="0"/>
              <a:t/>
            </a:r>
            <a:br>
              <a:rPr lang="hr-HR" dirty="0"/>
            </a:br>
            <a:endParaRPr lang="hr-HR" dirty="0"/>
          </a:p>
        </p:txBody>
      </p:sp>
      <p:graphicFrame>
        <p:nvGraphicFramePr>
          <p:cNvPr id="4" name="Rezervirano mjesto sadržaja 3">
            <a:extLst>
              <a:ext uri="{FF2B5EF4-FFF2-40B4-BE49-F238E27FC236}">
                <a16:creationId xmlns:a16="http://schemas.microsoft.com/office/drawing/2014/main" id="{F65FF92C-CF31-4C29-A177-0F44CAED4D41}"/>
              </a:ext>
            </a:extLst>
          </p:cNvPr>
          <p:cNvGraphicFramePr>
            <a:graphicFrameLocks noGrp="1"/>
          </p:cNvGraphicFramePr>
          <p:nvPr>
            <p:ph idx="1"/>
            <p:extLst>
              <p:ext uri="{D42A27DB-BD31-4B8C-83A1-F6EECF244321}">
                <p14:modId xmlns:p14="http://schemas.microsoft.com/office/powerpoint/2010/main" val="1286845961"/>
              </p:ext>
            </p:extLst>
          </p:nvPr>
        </p:nvGraphicFramePr>
        <p:xfrm>
          <a:off x="0" y="1268412"/>
          <a:ext cx="12192001" cy="5581027"/>
        </p:xfrm>
        <a:graphic>
          <a:graphicData uri="http://schemas.openxmlformats.org/drawingml/2006/table">
            <a:tbl>
              <a:tblPr firstRow="1" bandRow="1">
                <a:tableStyleId>{93296810-A885-4BE3-A3E7-6D5BEEA58F35}</a:tableStyleId>
              </a:tblPr>
              <a:tblGrid>
                <a:gridCol w="3286539">
                  <a:extLst>
                    <a:ext uri="{9D8B030D-6E8A-4147-A177-3AD203B41FA5}">
                      <a16:colId xmlns:a16="http://schemas.microsoft.com/office/drawing/2014/main" val="2057531282"/>
                    </a:ext>
                  </a:extLst>
                </a:gridCol>
                <a:gridCol w="2637183">
                  <a:extLst>
                    <a:ext uri="{9D8B030D-6E8A-4147-A177-3AD203B41FA5}">
                      <a16:colId xmlns:a16="http://schemas.microsoft.com/office/drawing/2014/main" val="3238856138"/>
                    </a:ext>
                  </a:extLst>
                </a:gridCol>
                <a:gridCol w="3710608">
                  <a:extLst>
                    <a:ext uri="{9D8B030D-6E8A-4147-A177-3AD203B41FA5}">
                      <a16:colId xmlns:a16="http://schemas.microsoft.com/office/drawing/2014/main" val="864923206"/>
                    </a:ext>
                  </a:extLst>
                </a:gridCol>
                <a:gridCol w="2557671">
                  <a:extLst>
                    <a:ext uri="{9D8B030D-6E8A-4147-A177-3AD203B41FA5}">
                      <a16:colId xmlns:a16="http://schemas.microsoft.com/office/drawing/2014/main" val="330069999"/>
                    </a:ext>
                  </a:extLst>
                </a:gridCol>
              </a:tblGrid>
              <a:tr h="533884">
                <a:tc>
                  <a:txBody>
                    <a:bodyPr/>
                    <a:lstStyle/>
                    <a:p>
                      <a:r>
                        <a:rPr lang="hr-HR" sz="1800" dirty="0"/>
                        <a:t>Predmet rješenja</a:t>
                      </a:r>
                    </a:p>
                    <a:p>
                      <a:endParaRPr lang="hr-HR" sz="1800" dirty="0"/>
                    </a:p>
                  </a:txBody>
                  <a:tcPr/>
                </a:tc>
                <a:tc>
                  <a:txBody>
                    <a:bodyPr/>
                    <a:lstStyle/>
                    <a:p>
                      <a:r>
                        <a:rPr lang="hr-HR" sz="1800" dirty="0"/>
                        <a:t>Poveznica</a:t>
                      </a:r>
                    </a:p>
                  </a:txBody>
                  <a:tcPr/>
                </a:tc>
                <a:tc>
                  <a:txBody>
                    <a:bodyPr/>
                    <a:lstStyle/>
                    <a:p>
                      <a:r>
                        <a:rPr lang="hr-HR" sz="1800" dirty="0"/>
                        <a:t>Predmet rješenja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t>Poveznica</a:t>
                      </a:r>
                    </a:p>
                    <a:p>
                      <a:endParaRPr lang="hr-HR" sz="1800" dirty="0"/>
                    </a:p>
                  </a:txBody>
                  <a:tcPr/>
                </a:tc>
                <a:extLst>
                  <a:ext uri="{0D108BD9-81ED-4DB2-BD59-A6C34878D82A}">
                    <a16:rowId xmlns:a16="http://schemas.microsoft.com/office/drawing/2014/main" val="161727993"/>
                  </a:ext>
                </a:extLst>
              </a:tr>
              <a:tr h="414004">
                <a:tc>
                  <a:txBody>
                    <a:bodyPr/>
                    <a:lstStyle/>
                    <a:p>
                      <a:r>
                        <a:rPr lang="hr-HR" sz="1400" kern="1200" dirty="0">
                          <a:solidFill>
                            <a:schemeClr val="dk1"/>
                          </a:solidFill>
                          <a:latin typeface="+mn-lt"/>
                          <a:ea typeface="+mn-ea"/>
                          <a:cs typeface="+mn-cs"/>
                        </a:rPr>
                        <a:t>Ugovorna kazna i ponder rok izvršenja, jednakovrijednost</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2">
                            <a:extLst>
                              <a:ext uri="{A12FA001-AC4F-418D-AE19-62706E023703}">
                                <ahyp:hlinkClr xmlns:ahyp="http://schemas.microsoft.com/office/drawing/2018/hyperlinkcolor" xmlns="" val="tx"/>
                              </a:ext>
                            </a:extLst>
                          </a:hlinkClick>
                        </a:rPr>
                        <a:t>http://pdf.dkom.hr/18262.pdf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kern="1200" dirty="0">
                          <a:solidFill>
                            <a:schemeClr val="dk1"/>
                          </a:solidFill>
                          <a:latin typeface="+mn-lt"/>
                          <a:ea typeface="+mn-ea"/>
                          <a:cs typeface="+mn-cs"/>
                        </a:rPr>
                        <a:t>Sukob interesa</a:t>
                      </a:r>
                    </a:p>
                  </a:txBody>
                  <a:tcPr>
                    <a:solidFill>
                      <a:schemeClr val="accent6">
                        <a:lumMod val="20000"/>
                        <a:lumOff val="80000"/>
                      </a:schemeClr>
                    </a:solidFill>
                  </a:tcPr>
                </a:tc>
                <a:tc>
                  <a:txBody>
                    <a:bodyPr/>
                    <a:lstStyle/>
                    <a:p>
                      <a:pPr marL="0" algn="l" defTabSz="914400" rtl="0" eaLnBrk="1" latinLnBrk="0" hangingPunct="1"/>
                      <a:r>
                        <a:rPr lang="hr-HR" sz="1400" u="sng" kern="1200" dirty="0">
                          <a:solidFill>
                            <a:schemeClr val="dk1"/>
                          </a:solidFill>
                          <a:effectLst/>
                          <a:latin typeface="+mn-lt"/>
                          <a:ea typeface="+mn-ea"/>
                          <a:cs typeface="+mn-cs"/>
                          <a:hlinkClick r:id="rId3">
                            <a:extLst>
                              <a:ext uri="{A12FA001-AC4F-418D-AE19-62706E023703}">
                                <ahyp:hlinkClr xmlns:ahyp="http://schemas.microsoft.com/office/drawing/2018/hyperlinkcolor" xmlns="" val="tx"/>
                              </a:ext>
                            </a:extLst>
                          </a:hlinkClick>
                        </a:rPr>
                        <a:t>http://pdf.dkom.hr/19549.pdf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4203899138"/>
                  </a:ext>
                </a:extLst>
              </a:tr>
              <a:tr h="475574">
                <a:tc>
                  <a:txBody>
                    <a:bodyPr/>
                    <a:lstStyle/>
                    <a:p>
                      <a:r>
                        <a:rPr lang="hr-HR" sz="1400" kern="1200" dirty="0">
                          <a:solidFill>
                            <a:schemeClr val="dk1"/>
                          </a:solidFill>
                          <a:latin typeface="+mn-lt"/>
                          <a:ea typeface="+mn-ea"/>
                          <a:cs typeface="+mn-cs"/>
                        </a:rPr>
                        <a:t>Katalozi</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4">
                            <a:extLst>
                              <a:ext uri="{A12FA001-AC4F-418D-AE19-62706E023703}">
                                <ahyp:hlinkClr xmlns:ahyp="http://schemas.microsoft.com/office/drawing/2018/hyperlinkcolor" xmlns="" val="tx"/>
                              </a:ext>
                            </a:extLst>
                          </a:hlinkClick>
                        </a:rPr>
                        <a:t>http://pdf.dkom.hr/17259.pdf</a:t>
                      </a:r>
                      <a:r>
                        <a:rPr lang="hr-HR" sz="1400" u="sng" kern="1200" dirty="0">
                          <a:solidFill>
                            <a:schemeClr val="dk1"/>
                          </a:solidFill>
                          <a:effectLst/>
                          <a:latin typeface="+mn-lt"/>
                          <a:ea typeface="+mn-ea"/>
                          <a:cs typeface="+mn-cs"/>
                        </a:rPr>
                        <a:t> </a:t>
                      </a:r>
                    </a:p>
                  </a:txBody>
                  <a:tcPr>
                    <a:solidFill>
                      <a:schemeClr val="accent6">
                        <a:lumMod val="20000"/>
                        <a:lumOff val="80000"/>
                      </a:schemeClr>
                    </a:solidFill>
                  </a:tcPr>
                </a:tc>
                <a:tc>
                  <a:txBody>
                    <a:bodyPr/>
                    <a:lstStyle/>
                    <a:p>
                      <a:r>
                        <a:rPr lang="hr-HR" sz="1400" dirty="0"/>
                        <a:t>Nekažnjavanje za </a:t>
                      </a:r>
                      <a:r>
                        <a:rPr lang="hr-HR" sz="1400" dirty="0" err="1"/>
                        <a:t>nerezidente</a:t>
                      </a:r>
                      <a:r>
                        <a:rPr lang="hr-HR" sz="1400" dirty="0"/>
                        <a:t> i strane državljane</a:t>
                      </a:r>
                    </a:p>
                  </a:txBody>
                  <a:tcPr>
                    <a:solidFill>
                      <a:schemeClr val="accent6">
                        <a:lumMod val="20000"/>
                        <a:lumOff val="80000"/>
                      </a:schemeClr>
                    </a:solidFill>
                  </a:tcPr>
                </a:tc>
                <a:tc>
                  <a:txBody>
                    <a:bodyPr/>
                    <a:lstStyle/>
                    <a:p>
                      <a:pPr marL="0" algn="l" defTabSz="914400" rtl="0" eaLnBrk="1" latinLnBrk="0" hangingPunct="1"/>
                      <a:r>
                        <a:rPr lang="hr-HR" sz="1400" u="sng" kern="1200" dirty="0">
                          <a:solidFill>
                            <a:schemeClr val="dk1"/>
                          </a:solidFill>
                          <a:effectLst/>
                          <a:latin typeface="+mn-lt"/>
                          <a:ea typeface="+mn-ea"/>
                          <a:cs typeface="+mn-cs"/>
                          <a:hlinkClick r:id="rId5">
                            <a:extLst>
                              <a:ext uri="{A12FA001-AC4F-418D-AE19-62706E023703}">
                                <ahyp:hlinkClr xmlns:ahyp="http://schemas.microsoft.com/office/drawing/2018/hyperlinkcolor" xmlns="" val="tx"/>
                              </a:ext>
                            </a:extLst>
                          </a:hlinkClick>
                        </a:rPr>
                        <a:t>http://pdf.dkom.hr/18590.pdf</a:t>
                      </a:r>
                      <a:endParaRPr lang="hr-HR" sz="1400" u="sng" kern="1200" dirty="0">
                        <a:solidFill>
                          <a:schemeClr val="dk1"/>
                        </a:solidFill>
                        <a:effectLst/>
                        <a:latin typeface="+mn-lt"/>
                        <a:ea typeface="+mn-ea"/>
                        <a:cs typeface="+mn-cs"/>
                      </a:endParaRPr>
                    </a:p>
                    <a:p>
                      <a:pPr marL="0" algn="l" defTabSz="914400" rtl="0" eaLnBrk="1" latinLnBrk="0" hangingPunct="1"/>
                      <a:r>
                        <a:rPr lang="hr-HR" sz="1400" u="sng" kern="1200" dirty="0">
                          <a:solidFill>
                            <a:schemeClr val="dk1"/>
                          </a:solidFill>
                          <a:effectLst/>
                          <a:latin typeface="+mn-lt"/>
                          <a:ea typeface="+mn-ea"/>
                          <a:cs typeface="+mn-cs"/>
                        </a:rPr>
                        <a:t>UP/II-034-02/18-01/504</a:t>
                      </a:r>
                    </a:p>
                    <a:p>
                      <a:pPr marL="0" algn="l" defTabSz="914400" rtl="0" eaLnBrk="1" latinLnBrk="0" hangingPunct="1"/>
                      <a:r>
                        <a:rPr lang="hr-HR" sz="1400" u="sng" kern="1200" dirty="0">
                          <a:solidFill>
                            <a:schemeClr val="dk1"/>
                          </a:solidFill>
                          <a:effectLst/>
                          <a:latin typeface="+mn-lt"/>
                          <a:ea typeface="+mn-ea"/>
                          <a:cs typeface="+mn-cs"/>
                          <a:hlinkClick r:id="rId6">
                            <a:extLst>
                              <a:ext uri="{A12FA001-AC4F-418D-AE19-62706E023703}">
                                <ahyp:hlinkClr xmlns:ahyp="http://schemas.microsoft.com/office/drawing/2018/hyperlinkcolor" xmlns="" val="tx"/>
                              </a:ext>
                            </a:extLst>
                          </a:hlinkClick>
                        </a:rPr>
                        <a:t>http://pdf.dkom.hr/18136.pdf</a:t>
                      </a:r>
                      <a:endParaRPr lang="hr-HR" sz="1400" u="sng" kern="1200" dirty="0">
                        <a:solidFill>
                          <a:schemeClr val="dk1"/>
                        </a:solidFill>
                        <a:effectLst/>
                        <a:latin typeface="+mn-lt"/>
                        <a:ea typeface="+mn-ea"/>
                        <a:cs typeface="+mn-cs"/>
                      </a:endParaRPr>
                    </a:p>
                    <a:p>
                      <a:pPr marL="0" algn="l" defTabSz="914400" rtl="0" eaLnBrk="1" latinLnBrk="0" hangingPunct="1"/>
                      <a:r>
                        <a:rPr lang="hr-HR" sz="1400" u="sng" kern="1200" dirty="0">
                          <a:solidFill>
                            <a:schemeClr val="dk1"/>
                          </a:solidFill>
                          <a:effectLst/>
                          <a:latin typeface="+mn-lt"/>
                          <a:ea typeface="+mn-ea"/>
                          <a:cs typeface="+mn-cs"/>
                          <a:hlinkClick r:id="rId7">
                            <a:extLst>
                              <a:ext uri="{A12FA001-AC4F-418D-AE19-62706E023703}">
                                <ahyp:hlinkClr xmlns:ahyp="http://schemas.microsoft.com/office/drawing/2018/hyperlinkcolor" xmlns="" val="tx"/>
                              </a:ext>
                            </a:extLst>
                          </a:hlinkClick>
                        </a:rPr>
                        <a:t>http://pdf.dkom.hr/18381.pdf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907177340"/>
                  </a:ext>
                </a:extLst>
              </a:tr>
              <a:tr h="414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400" kern="1200" dirty="0">
                          <a:solidFill>
                            <a:schemeClr val="dk1"/>
                          </a:solidFill>
                          <a:latin typeface="+mn-lt"/>
                          <a:ea typeface="+mn-ea"/>
                          <a:cs typeface="+mn-cs"/>
                        </a:rPr>
                        <a:t>Iste ili slične usluge predmetu nabave </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8">
                            <a:extLst>
                              <a:ext uri="{A12FA001-AC4F-418D-AE19-62706E023703}">
                                <ahyp:hlinkClr xmlns:ahyp="http://schemas.microsoft.com/office/drawing/2018/hyperlinkcolor" xmlns="" val="tx"/>
                              </a:ext>
                            </a:extLst>
                          </a:hlinkClick>
                        </a:rPr>
                        <a:t>http://pdf.dkom.hr/19516.pdf</a:t>
                      </a:r>
                      <a:r>
                        <a:rPr lang="hr-HR" sz="1400" u="sng" kern="1200" dirty="0">
                          <a:solidFill>
                            <a:schemeClr val="dk1"/>
                          </a:solidFill>
                          <a:effectLst/>
                          <a:latin typeface="+mn-lt"/>
                          <a:ea typeface="+mn-ea"/>
                          <a:cs typeface="+mn-cs"/>
                        </a:rPr>
                        <a:t> </a:t>
                      </a:r>
                    </a:p>
                  </a:txBody>
                  <a:tcPr>
                    <a:solidFill>
                      <a:schemeClr val="accent6">
                        <a:lumMod val="20000"/>
                        <a:lumOff val="80000"/>
                      </a:schemeClr>
                    </a:solidFill>
                  </a:tcPr>
                </a:tc>
                <a:tc>
                  <a:txBody>
                    <a:bodyPr/>
                    <a:lstStyle/>
                    <a:p>
                      <a:r>
                        <a:rPr lang="hr-HR" sz="1400" dirty="0"/>
                        <a:t>Uvjerenje općinskog suda kao nevaljan dokaz nepostojanja osnova za isključenje</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9">
                            <a:extLst>
                              <a:ext uri="{A12FA001-AC4F-418D-AE19-62706E023703}">
                                <ahyp:hlinkClr xmlns:ahyp="http://schemas.microsoft.com/office/drawing/2018/hyperlinkcolor" xmlns="" val="tx"/>
                              </a:ext>
                            </a:extLst>
                          </a:hlinkClick>
                        </a:rPr>
                        <a:t>http://pdf.dkom.hr/17126.pdf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103452473"/>
                  </a:ext>
                </a:extLst>
              </a:tr>
              <a:tr h="414004">
                <a:tc>
                  <a:txBody>
                    <a:bodyPr/>
                    <a:lstStyle/>
                    <a:p>
                      <a:r>
                        <a:rPr lang="hr-HR" sz="1400" kern="1200" dirty="0">
                          <a:solidFill>
                            <a:schemeClr val="dk1"/>
                          </a:solidFill>
                          <a:latin typeface="+mn-lt"/>
                          <a:ea typeface="+mn-ea"/>
                          <a:cs typeface="+mn-cs"/>
                        </a:rPr>
                        <a:t>Potvrda porezne iz EOJN s evidentiranim dugom, komunikacija s nadležnom Poreznom upravom</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0">
                            <a:extLst>
                              <a:ext uri="{A12FA001-AC4F-418D-AE19-62706E023703}">
                                <ahyp:hlinkClr xmlns:ahyp="http://schemas.microsoft.com/office/drawing/2018/hyperlinkcolor" xmlns="" val="tx"/>
                              </a:ext>
                            </a:extLst>
                          </a:hlinkClick>
                        </a:rPr>
                        <a:t>http://pdf.dkom.hr/19390.pdf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dirty="0"/>
                        <a:t>Dug prema HGK</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1">
                            <a:extLst>
                              <a:ext uri="{A12FA001-AC4F-418D-AE19-62706E023703}">
                                <ahyp:hlinkClr xmlns:ahyp="http://schemas.microsoft.com/office/drawing/2018/hyperlinkcolor" xmlns="" val="tx"/>
                              </a:ext>
                            </a:extLst>
                          </a:hlinkClick>
                        </a:rPr>
                        <a:t>http://pdf.dkom.hr/19069.pdf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2465807073"/>
                  </a:ext>
                </a:extLst>
              </a:tr>
              <a:tr h="414004">
                <a:tc>
                  <a:txBody>
                    <a:bodyPr/>
                    <a:lstStyle/>
                    <a:p>
                      <a:r>
                        <a:rPr lang="hr-HR" sz="1400" kern="1200" dirty="0">
                          <a:solidFill>
                            <a:schemeClr val="dk1"/>
                          </a:solidFill>
                          <a:latin typeface="+mn-lt"/>
                          <a:ea typeface="+mn-ea"/>
                          <a:cs typeface="+mn-cs"/>
                        </a:rPr>
                        <a:t>Obvezno obrazložiti neprimjenu mogućnosti iz čl. 263 ZJN 2016</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http://pdf.dkom.hr/19413.pd</a:t>
                      </a:r>
                    </a:p>
                  </a:txBody>
                  <a:tcPr>
                    <a:solidFill>
                      <a:schemeClr val="accent6">
                        <a:lumMod val="20000"/>
                        <a:lumOff val="80000"/>
                      </a:schemeClr>
                    </a:solidFill>
                  </a:tcPr>
                </a:tc>
                <a:tc>
                  <a:txBody>
                    <a:bodyPr/>
                    <a:lstStyle/>
                    <a:p>
                      <a:r>
                        <a:rPr lang="hr-HR" sz="1400" kern="1200" dirty="0">
                          <a:solidFill>
                            <a:schemeClr val="dk1"/>
                          </a:solidFill>
                          <a:latin typeface="+mn-lt"/>
                          <a:ea typeface="+mn-ea"/>
                          <a:cs typeface="+mn-cs"/>
                        </a:rPr>
                        <a:t>Dokaz državljanstva (Njemačka, Austrija) – e-</a:t>
                      </a:r>
                      <a:r>
                        <a:rPr lang="hr-HR" sz="1400" kern="1200" dirty="0" err="1">
                          <a:solidFill>
                            <a:schemeClr val="dk1"/>
                          </a:solidFill>
                          <a:latin typeface="+mn-lt"/>
                          <a:ea typeface="+mn-ea"/>
                          <a:cs typeface="+mn-cs"/>
                        </a:rPr>
                        <a:t>certis</a:t>
                      </a:r>
                      <a:r>
                        <a:rPr lang="hr-HR" sz="1400" kern="1200" dirty="0">
                          <a:solidFill>
                            <a:schemeClr val="dk1"/>
                          </a:solidFill>
                          <a:latin typeface="+mn-lt"/>
                          <a:ea typeface="+mn-ea"/>
                          <a:cs typeface="+mn-cs"/>
                        </a:rPr>
                        <a:t> za čl. 251.ZJN</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2">
                            <a:extLst>
                              <a:ext uri="{A12FA001-AC4F-418D-AE19-62706E023703}">
                                <ahyp:hlinkClr xmlns:ahyp="http://schemas.microsoft.com/office/drawing/2018/hyperlinkcolor" xmlns="" val="tx"/>
                              </a:ext>
                            </a:extLst>
                          </a:hlinkClick>
                        </a:rPr>
                        <a:t>http://pdf.dkom.hr/18850.pdf</a:t>
                      </a:r>
                      <a:endParaRPr lang="hr-HR" sz="1400" u="sng" kern="1200" dirty="0">
                        <a:solidFill>
                          <a:schemeClr val="dk1"/>
                        </a:solidFill>
                        <a:effectLst/>
                        <a:latin typeface="+mn-lt"/>
                        <a:ea typeface="+mn-ea"/>
                        <a:cs typeface="+mn-cs"/>
                      </a:endParaRPr>
                    </a:p>
                    <a:p>
                      <a:r>
                        <a:rPr lang="hr-HR" sz="1400" u="sng" kern="1200" dirty="0">
                          <a:solidFill>
                            <a:schemeClr val="dk1"/>
                          </a:solidFill>
                          <a:effectLst/>
                          <a:latin typeface="+mn-lt"/>
                          <a:ea typeface="+mn-ea"/>
                          <a:cs typeface="+mn-cs"/>
                          <a:hlinkClick r:id="rId7">
                            <a:extLst>
                              <a:ext uri="{A12FA001-AC4F-418D-AE19-62706E023703}">
                                <ahyp:hlinkClr xmlns:ahyp="http://schemas.microsoft.com/office/drawing/2018/hyperlinkcolor" xmlns="" val="tx"/>
                              </a:ext>
                            </a:extLst>
                          </a:hlinkClick>
                        </a:rPr>
                        <a:t>http://pdf.dkom.hr/18381.pdf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3572408703"/>
                  </a:ext>
                </a:extLst>
              </a:tr>
              <a:tr h="577259">
                <a:tc>
                  <a:txBody>
                    <a:bodyPr/>
                    <a:lstStyle/>
                    <a:p>
                      <a:r>
                        <a:rPr lang="hr-HR" sz="1400" dirty="0"/>
                        <a:t>ENP</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hlinkClick r:id="rId13">
                            <a:extLst>
                              <a:ext uri="{A12FA001-AC4F-418D-AE19-62706E023703}">
                                <ahyp:hlinkClr xmlns:ahyp="http://schemas.microsoft.com/office/drawing/2018/hyperlinkcolor" xmlns="" val="tx"/>
                              </a:ext>
                            </a:extLst>
                          </a:hlinkClick>
                        </a:rPr>
                        <a:t>http://pdf.dkom.hr/19358.pdf</a:t>
                      </a:r>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hr-HR" sz="1400" dirty="0"/>
                        <a:t>Rok isporuke kao ponder ENP</a:t>
                      </a:r>
                    </a:p>
                  </a:txBody>
                  <a:tcPr>
                    <a:solidFill>
                      <a:schemeClr val="accent6">
                        <a:lumMod val="20000"/>
                        <a:lumOff val="80000"/>
                      </a:schemeClr>
                    </a:solidFill>
                  </a:tcPr>
                </a:tc>
                <a:tc>
                  <a:txBody>
                    <a:bodyPr/>
                    <a:lstStyle/>
                    <a:p>
                      <a:r>
                        <a:rPr lang="hr-HR" sz="1400" u="sng" kern="1200" dirty="0">
                          <a:solidFill>
                            <a:schemeClr val="dk1"/>
                          </a:solidFill>
                          <a:effectLst/>
                          <a:latin typeface="+mn-lt"/>
                          <a:ea typeface="+mn-ea"/>
                          <a:cs typeface="+mn-cs"/>
                        </a:rPr>
                        <a:t>http://pdf.dkom.hr/17736.pdf</a:t>
                      </a:r>
                    </a:p>
                  </a:txBody>
                  <a:tcPr>
                    <a:solidFill>
                      <a:schemeClr val="accent6">
                        <a:lumMod val="20000"/>
                        <a:lumOff val="80000"/>
                      </a:schemeClr>
                    </a:solidFill>
                  </a:tcPr>
                </a:tc>
                <a:extLst>
                  <a:ext uri="{0D108BD9-81ED-4DB2-BD59-A6C34878D82A}">
                    <a16:rowId xmlns:a16="http://schemas.microsoft.com/office/drawing/2014/main" val="220039338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hr-HR" sz="1400" dirty="0"/>
                    </a:p>
                  </a:txBody>
                  <a:tcPr>
                    <a:solidFill>
                      <a:schemeClr val="accent6">
                        <a:lumMod val="20000"/>
                        <a:lumOff val="80000"/>
                      </a:schemeClr>
                    </a:solidFill>
                  </a:tcPr>
                </a:tc>
                <a:tc>
                  <a:txBody>
                    <a:bodyPr/>
                    <a:lstStyle/>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endParaRPr lang="hr-HR" sz="1400" kern="1200" dirty="0">
                        <a:solidFill>
                          <a:schemeClr val="dk1"/>
                        </a:solidFill>
                        <a:latin typeface="+mn-lt"/>
                        <a:ea typeface="+mn-ea"/>
                        <a:cs typeface="+mn-cs"/>
                      </a:endParaRPr>
                    </a:p>
                  </a:txBody>
                  <a:tcPr>
                    <a:solidFill>
                      <a:schemeClr val="accent6">
                        <a:lumMod val="20000"/>
                        <a:lumOff val="80000"/>
                      </a:schemeClr>
                    </a:solidFill>
                  </a:tcPr>
                </a:tc>
                <a:tc>
                  <a:txBody>
                    <a:bodyPr/>
                    <a:lstStyle/>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2553660481"/>
                  </a:ext>
                </a:extLst>
              </a:tr>
              <a:tr h="414004">
                <a:tc>
                  <a:txBody>
                    <a:bodyPr/>
                    <a:lstStyle/>
                    <a:p>
                      <a:endParaRPr lang="hr-HR" sz="1400" kern="1200" dirty="0">
                        <a:solidFill>
                          <a:schemeClr val="dk1"/>
                        </a:solidFill>
                        <a:latin typeface="+mn-lt"/>
                        <a:ea typeface="+mn-ea"/>
                        <a:cs typeface="+mn-cs"/>
                      </a:endParaRPr>
                    </a:p>
                  </a:txBody>
                  <a:tcPr>
                    <a:solidFill>
                      <a:schemeClr val="accent6">
                        <a:lumMod val="20000"/>
                        <a:lumOff val="80000"/>
                      </a:schemeClr>
                    </a:solidFill>
                  </a:tcPr>
                </a:tc>
                <a:tc>
                  <a:txBody>
                    <a:bodyPr/>
                    <a:lstStyle/>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endParaRPr lang="hr-HR" sz="1400" kern="1200" dirty="0">
                        <a:solidFill>
                          <a:schemeClr val="dk1"/>
                        </a:solidFill>
                        <a:latin typeface="+mn-lt"/>
                        <a:ea typeface="+mn-ea"/>
                        <a:cs typeface="+mn-cs"/>
                      </a:endParaRPr>
                    </a:p>
                  </a:txBody>
                  <a:tcPr>
                    <a:solidFill>
                      <a:schemeClr val="accent6">
                        <a:lumMod val="20000"/>
                        <a:lumOff val="80000"/>
                      </a:schemeClr>
                    </a:solidFill>
                  </a:tcPr>
                </a:tc>
                <a:tc>
                  <a:txBody>
                    <a:bodyPr/>
                    <a:lstStyle/>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3130831826"/>
                  </a:ext>
                </a:extLst>
              </a:tr>
              <a:tr h="414004">
                <a:tc>
                  <a:txBody>
                    <a:bodyPr/>
                    <a:lstStyle/>
                    <a:p>
                      <a:endParaRPr lang="hr-HR" sz="1400" dirty="0"/>
                    </a:p>
                  </a:txBody>
                  <a:tcPr>
                    <a:solidFill>
                      <a:schemeClr val="accent6">
                        <a:lumMod val="20000"/>
                        <a:lumOff val="80000"/>
                      </a:schemeClr>
                    </a:solidFill>
                  </a:tcPr>
                </a:tc>
                <a:tc>
                  <a:txBody>
                    <a:bodyPr/>
                    <a:lstStyle/>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endParaRPr lang="hr-HR" sz="1400" kern="1200" dirty="0">
                        <a:solidFill>
                          <a:schemeClr val="dk1"/>
                        </a:solidFill>
                        <a:latin typeface="+mn-lt"/>
                        <a:ea typeface="+mn-ea"/>
                        <a:cs typeface="+mn-cs"/>
                      </a:endParaRPr>
                    </a:p>
                  </a:txBody>
                  <a:tcPr>
                    <a:solidFill>
                      <a:schemeClr val="accent6">
                        <a:lumMod val="20000"/>
                        <a:lumOff val="80000"/>
                      </a:schemeClr>
                    </a:solidFill>
                  </a:tcPr>
                </a:tc>
                <a:tc>
                  <a:txBody>
                    <a:bodyPr/>
                    <a:lstStyle/>
                    <a:p>
                      <a:endParaRPr lang="hr-HR" sz="1400" u="sng"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978950452"/>
                  </a:ext>
                </a:extLst>
              </a:tr>
            </a:tbl>
          </a:graphicData>
        </a:graphic>
      </p:graphicFrame>
    </p:spTree>
    <p:extLst>
      <p:ext uri="{BB962C8B-B14F-4D97-AF65-F5344CB8AC3E}">
        <p14:creationId xmlns:p14="http://schemas.microsoft.com/office/powerpoint/2010/main" val="4881566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708" y="782594"/>
            <a:ext cx="8613500" cy="387179"/>
          </a:xfrm>
        </p:spPr>
        <p:txBody>
          <a:bodyPr>
            <a:normAutofit fontScale="90000"/>
          </a:bodyPr>
          <a:lstStyle/>
          <a:p>
            <a:r>
              <a:rPr lang="hr-HR" b="1" dirty="0"/>
              <a:t>Zaključne napomene</a:t>
            </a:r>
            <a:r>
              <a:rPr lang="hr-HR" dirty="0"/>
              <a:t/>
            </a:r>
            <a:br>
              <a:rPr lang="hr-HR" dirty="0"/>
            </a:br>
            <a:endParaRPr lang="hr-HR" dirty="0"/>
          </a:p>
        </p:txBody>
      </p:sp>
      <p:sp>
        <p:nvSpPr>
          <p:cNvPr id="3" name="Content Placeholder 2"/>
          <p:cNvSpPr>
            <a:spLocks noGrp="1"/>
          </p:cNvSpPr>
          <p:nvPr>
            <p:ph idx="1"/>
          </p:nvPr>
        </p:nvSpPr>
        <p:spPr/>
        <p:txBody>
          <a:bodyPr>
            <a:normAutofit/>
          </a:bodyPr>
          <a:lstStyle/>
          <a:p>
            <a:pPr algn="just"/>
            <a:endParaRPr lang="hr-HR" dirty="0"/>
          </a:p>
          <a:p>
            <a:pPr marL="612775" indent="-342900" algn="just">
              <a:lnSpc>
                <a:spcPct val="100000"/>
              </a:lnSpc>
            </a:pPr>
            <a:r>
              <a:rPr lang="hr-HR" sz="1800" dirty="0"/>
              <a:t>Dokumentaciju izrađivati sukladno važećim propisima koji uređuju područje javne nabave</a:t>
            </a:r>
          </a:p>
          <a:p>
            <a:pPr marL="612775" indent="-342900" algn="just">
              <a:lnSpc>
                <a:spcPct val="100000"/>
              </a:lnSpc>
            </a:pPr>
            <a:r>
              <a:rPr lang="hr-HR" sz="1800" dirty="0"/>
              <a:t>Ne koristiti predloške dokumentacije nevažećeg (starog) ZJN ili dokumentacije iz drugih projekata ili drugih ESI fondova - svako nadmetanje je </a:t>
            </a:r>
            <a:r>
              <a:rPr lang="hr-HR" sz="1800" u="sng" dirty="0"/>
              <a:t>zaseban</a:t>
            </a:r>
            <a:r>
              <a:rPr lang="hr-HR" sz="1800" dirty="0"/>
              <a:t> postupak javne nabave</a:t>
            </a:r>
          </a:p>
          <a:p>
            <a:pPr marL="612775" indent="-342900" algn="just">
              <a:lnSpc>
                <a:spcPct val="100000"/>
              </a:lnSpc>
            </a:pPr>
            <a:r>
              <a:rPr lang="hr-HR" sz="1800" dirty="0"/>
              <a:t>Kontrolni mehanizmi koje provodi APPRRR nisu kontrolni mehanizmi u smislu propisa koji uređuju područje javne nabave (žalbeni postupak, nadzorne aktivnosti Ministarstva gospodarstva)</a:t>
            </a:r>
          </a:p>
          <a:p>
            <a:pPr marL="612775" indent="-342900" algn="just">
              <a:lnSpc>
                <a:spcPct val="100000"/>
              </a:lnSpc>
            </a:pPr>
            <a:r>
              <a:rPr lang="hr-HR" sz="1800" dirty="0"/>
              <a:t>APRRR ima ovlast uskratiti sufinanciranje projekata za koje utvrdi da postoje pogreške ili nepravilnosti ili primijeniti financijsku korekciju</a:t>
            </a:r>
          </a:p>
          <a:p>
            <a:pPr marL="612775" indent="-342900" algn="just">
              <a:lnSpc>
                <a:spcPct val="100000"/>
              </a:lnSpc>
            </a:pPr>
            <a:r>
              <a:rPr lang="hr-HR" sz="1800" dirty="0"/>
              <a:t>Navod u DON o mogućnosti sklapanja aneksa ugovora ne znači da je aneks opravdan</a:t>
            </a:r>
          </a:p>
          <a:p>
            <a:pPr marL="612775" indent="-342900" algn="just">
              <a:lnSpc>
                <a:spcPct val="100000"/>
              </a:lnSpc>
            </a:pPr>
            <a:r>
              <a:rPr lang="hr-HR" sz="1800" dirty="0"/>
              <a:t>Uvijek poštivati načelo jednakog tretmana (tražiti pojašnjenja ili upotpunjavanja od svih ponuditelja) i transparentnosti (javna objava dostupna svim GS)</a:t>
            </a:r>
          </a:p>
          <a:p>
            <a:pPr marL="612775" indent="-342900" algn="just">
              <a:lnSpc>
                <a:spcPct val="100000"/>
              </a:lnSpc>
            </a:pPr>
            <a:r>
              <a:rPr lang="hr-HR" sz="1800" dirty="0"/>
              <a:t>Odsutnost žalbe u postupku javne nabave ne znači da je postupak pravilno proveden</a:t>
            </a:r>
          </a:p>
          <a:p>
            <a:pPr>
              <a:buNone/>
            </a:pPr>
            <a:endParaRPr lang="hr-HR" dirty="0"/>
          </a:p>
        </p:txBody>
      </p:sp>
    </p:spTree>
    <p:extLst>
      <p:ext uri="{BB962C8B-B14F-4D97-AF65-F5344CB8AC3E}">
        <p14:creationId xmlns:p14="http://schemas.microsoft.com/office/powerpoint/2010/main" val="162973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92046A-F937-4FE5-A8FB-6586B2D19405}"/>
              </a:ext>
            </a:extLst>
          </p:cNvPr>
          <p:cNvSpPr>
            <a:spLocks noGrp="1"/>
          </p:cNvSpPr>
          <p:nvPr>
            <p:ph type="title"/>
          </p:nvPr>
        </p:nvSpPr>
        <p:spPr/>
        <p:txBody>
          <a:bodyPr/>
          <a:lstStyle/>
          <a:p>
            <a:r>
              <a:rPr lang="hr-HR" dirty="0"/>
              <a:t>EUROPSKA KOMISIJA </a:t>
            </a:r>
          </a:p>
        </p:txBody>
      </p:sp>
      <p:sp>
        <p:nvSpPr>
          <p:cNvPr id="3" name="Rezervirano mjesto sadržaja 2">
            <a:extLst>
              <a:ext uri="{FF2B5EF4-FFF2-40B4-BE49-F238E27FC236}">
                <a16:creationId xmlns:a16="http://schemas.microsoft.com/office/drawing/2014/main" id="{E08E6F84-2032-499F-BA0F-54F644F796AB}"/>
              </a:ext>
            </a:extLst>
          </p:cNvPr>
          <p:cNvSpPr>
            <a:spLocks noGrp="1"/>
          </p:cNvSpPr>
          <p:nvPr>
            <p:ph idx="1"/>
          </p:nvPr>
        </p:nvSpPr>
        <p:spPr/>
        <p:txBody>
          <a:bodyPr/>
          <a:lstStyle/>
          <a:p>
            <a:pPr fontAlgn="base">
              <a:buNone/>
            </a:pPr>
            <a:endParaRPr lang="hr-HR" sz="2000" b="1" dirty="0"/>
          </a:p>
          <a:p>
            <a:pPr fontAlgn="base">
              <a:buNone/>
            </a:pPr>
            <a:r>
              <a:rPr lang="hr-HR" sz="2000" b="1" dirty="0"/>
              <a:t>Prekogranične ponude</a:t>
            </a:r>
          </a:p>
          <a:p>
            <a:pPr fontAlgn="base"/>
            <a:r>
              <a:rPr lang="hr-HR" sz="2000" dirty="0"/>
              <a:t>gospodarski subjekt koji ima poslovni nastan u </a:t>
            </a:r>
            <a:r>
              <a:rPr lang="hr-HR" sz="2000" dirty="0">
                <a:hlinkClick r:id="rId2" tooltip="U ovom slučaju u 28 država članica EU-a te Islandu, Norveškoj i Lihtenštajnu.">
                  <a:extLst>
                    <a:ext uri="{A12FA001-AC4F-418D-AE19-62706E023703}">
                      <ahyp:hlinkClr xmlns:ahyp="http://schemas.microsoft.com/office/drawing/2018/hyperlinkcolor" xmlns="" val="tx"/>
                    </a:ext>
                  </a:extLst>
                </a:hlinkClick>
              </a:rPr>
              <a:t>EU</a:t>
            </a:r>
            <a:r>
              <a:rPr lang="hr-HR" sz="2000" dirty="0"/>
              <a:t>-u, ima pravo sudjelovati u postupku nabave u bilo kojoj državi članici</a:t>
            </a:r>
          </a:p>
          <a:p>
            <a:pPr fontAlgn="base">
              <a:buNone/>
            </a:pPr>
            <a:r>
              <a:rPr lang="hr-HR" sz="2000" u="sng" dirty="0"/>
              <a:t>Prava svakog GS:</a:t>
            </a:r>
          </a:p>
          <a:p>
            <a:pPr fontAlgn="base"/>
            <a:r>
              <a:rPr lang="hr-HR" sz="2000" dirty="0"/>
              <a:t>sudjelovati u nadmetanju u drugoj zemlji EU-a bez diskriminacije</a:t>
            </a:r>
          </a:p>
          <a:p>
            <a:pPr fontAlgn="base"/>
            <a:r>
              <a:rPr lang="hr-HR" sz="2000" dirty="0"/>
              <a:t>koristiti se dokumentacijom (potvrdama, diplomama itd.) koju je izdala vaša zemlja (načelo diskriminacije, načelo uzajamnog priznavanja, odredbe o jednakovrijednosti)</a:t>
            </a:r>
          </a:p>
          <a:p>
            <a:pPr fontAlgn="base"/>
            <a:r>
              <a:rPr lang="hr-HR" sz="2000" dirty="0"/>
              <a:t>jednak pristup svim informacijama koje se odnose na ponude, bez obzira na to u kojoj zemlji EU-a imate poslovni nastan (javne transparentne objave DON i svih izmjena, dopuna i pojašnjenja DON)</a:t>
            </a:r>
          </a:p>
          <a:p>
            <a:pPr fontAlgn="base"/>
            <a:r>
              <a:rPr lang="hr-HR" sz="2000" dirty="0"/>
              <a:t>pokrenuti </a:t>
            </a:r>
            <a:r>
              <a:rPr lang="hr-HR" sz="2000" dirty="0">
                <a:hlinkClick r:id="rId3" tooltip="postupak preispitivanja">
                  <a:extLst>
                    <a:ext uri="{A12FA001-AC4F-418D-AE19-62706E023703}">
                      <ahyp:hlinkClr xmlns:ahyp="http://schemas.microsoft.com/office/drawing/2018/hyperlinkcolor" xmlns="" val="tx"/>
                    </a:ext>
                  </a:extLst>
                </a:hlinkClick>
              </a:rPr>
              <a:t>postupak preispitivanja</a:t>
            </a:r>
            <a:r>
              <a:rPr lang="hr-HR" sz="2000" dirty="0"/>
              <a:t> u odgovarajućoj zemlji (žalba)</a:t>
            </a:r>
          </a:p>
          <a:p>
            <a:pPr>
              <a:buNone/>
            </a:pPr>
            <a:r>
              <a:rPr lang="hr-HR" sz="2000" dirty="0"/>
              <a:t>Link: </a:t>
            </a:r>
            <a:r>
              <a:rPr lang="hr-HR" sz="2000" dirty="0">
                <a:hlinkClick r:id="rId4"/>
              </a:rPr>
              <a:t>https://europa.eu/youreurope/business/selling-in-eu/public-contracts/public-tendering-rules/index_hr.htm</a:t>
            </a:r>
            <a:endParaRPr lang="hr-HR" sz="2000" dirty="0"/>
          </a:p>
        </p:txBody>
      </p:sp>
    </p:spTree>
    <p:extLst>
      <p:ext uri="{BB962C8B-B14F-4D97-AF65-F5344CB8AC3E}">
        <p14:creationId xmlns:p14="http://schemas.microsoft.com/office/powerpoint/2010/main" val="3376665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Tree>
    <p:extLst>
      <p:ext uri="{BB962C8B-B14F-4D97-AF65-F5344CB8AC3E}">
        <p14:creationId xmlns:p14="http://schemas.microsoft.com/office/powerpoint/2010/main" val="3363089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6324" y="675502"/>
            <a:ext cx="8522884" cy="378857"/>
          </a:xfrm>
        </p:spPr>
        <p:txBody>
          <a:bodyPr>
            <a:normAutofit fontScale="90000"/>
          </a:bodyPr>
          <a:lstStyle/>
          <a:p>
            <a:r>
              <a:rPr lang="hr-HR" b="1" dirty="0"/>
              <a:t>Javna nabava u EPFRR</a:t>
            </a:r>
            <a:r>
              <a:rPr lang="hr-HR" dirty="0"/>
              <a:t/>
            </a:r>
            <a:br>
              <a:rPr lang="hr-HR" dirty="0"/>
            </a:br>
            <a:endParaRPr lang="hr-HR" dirty="0"/>
          </a:p>
        </p:txBody>
      </p:sp>
      <p:sp>
        <p:nvSpPr>
          <p:cNvPr id="3" name="Content Placeholder 2"/>
          <p:cNvSpPr>
            <a:spLocks noGrp="1"/>
          </p:cNvSpPr>
          <p:nvPr>
            <p:ph idx="1"/>
          </p:nvPr>
        </p:nvSpPr>
        <p:spPr>
          <a:xfrm>
            <a:off x="438911" y="1268963"/>
            <a:ext cx="10113265" cy="4777274"/>
          </a:xfrm>
        </p:spPr>
        <p:txBody>
          <a:bodyPr>
            <a:normAutofit fontScale="32500" lnSpcReduction="20000"/>
          </a:bodyPr>
          <a:lstStyle/>
          <a:p>
            <a:pPr>
              <a:buNone/>
            </a:pPr>
            <a:endParaRPr lang="hr-HR" sz="3000" dirty="0"/>
          </a:p>
          <a:p>
            <a:pPr algn="just">
              <a:lnSpc>
                <a:spcPct val="120000"/>
              </a:lnSpc>
              <a:buNone/>
            </a:pPr>
            <a:r>
              <a:rPr lang="hr-HR" sz="4000" u="sng" dirty="0"/>
              <a:t>Posljedice u slučaju pogrešaka i nepravilnosti učinjenih tijekom provedbe postupka javne nabave i izvršenja ugovora:</a:t>
            </a:r>
          </a:p>
          <a:p>
            <a:pPr marL="727075" indent="-457200" algn="just">
              <a:lnSpc>
                <a:spcPct val="120000"/>
              </a:lnSpc>
            </a:pPr>
            <a:r>
              <a:rPr lang="hr-HR" sz="4000" dirty="0"/>
              <a:t>neprihvatljivost troškova </a:t>
            </a:r>
          </a:p>
          <a:p>
            <a:pPr marL="727075" indent="-457200" algn="just">
              <a:lnSpc>
                <a:spcPct val="120000"/>
              </a:lnSpc>
            </a:pPr>
            <a:r>
              <a:rPr lang="hr-HR" sz="4000" dirty="0"/>
              <a:t>odbijanje Zahtjeva za potporu ili Zahtjeva za isplatu iz razloga neprihvatljivosti dokumentacije iz provedenog postupka javne nabave (pogreške/nepravilnosti se ne mogu ispraviti ili obrazložiti)</a:t>
            </a:r>
          </a:p>
          <a:p>
            <a:pPr marL="727075" indent="-457200" algn="just">
              <a:lnSpc>
                <a:spcPct val="120000"/>
              </a:lnSpc>
            </a:pPr>
            <a:r>
              <a:rPr lang="hr-HR" sz="4000" dirty="0"/>
              <a:t>primjena financijskih korekcija  (pogreške/nepravilnosti se djelomično mogu ispraviti ili obrazložiti) osim u slučajevima pogrešaka kada je financijska korekcija određena u 100% iznosu (sukob interesa, pogrešan odabir vrste postupka javne nabave)</a:t>
            </a:r>
          </a:p>
          <a:p>
            <a:pPr algn="just">
              <a:lnSpc>
                <a:spcPct val="120000"/>
              </a:lnSpc>
              <a:buNone/>
            </a:pPr>
            <a:r>
              <a:rPr lang="hr-HR" sz="4000" u="sng" dirty="0"/>
              <a:t>Pozornost obratiti na sljedeće!</a:t>
            </a:r>
          </a:p>
          <a:p>
            <a:pPr marL="727075" indent="-457200" algn="just">
              <a:lnSpc>
                <a:spcPct val="120000"/>
              </a:lnSpc>
            </a:pPr>
            <a:r>
              <a:rPr lang="hr-HR" sz="4000" dirty="0"/>
              <a:t>priprema javnog nadmetanja (izrada dokumentacije o nabavi i specifikacija po potrebi uz pomoć stručne osobe (tehnički stručnjaci) ovisno o predmetu nabave)</a:t>
            </a:r>
          </a:p>
          <a:p>
            <a:pPr marL="727075" indent="-457200" algn="just">
              <a:lnSpc>
                <a:spcPct val="120000"/>
              </a:lnSpc>
            </a:pPr>
            <a:r>
              <a:rPr lang="hr-HR" sz="4000" dirty="0"/>
              <a:t>objava nadmetanja i svih izmjena ili pojašnjenja dokumentacije kao i odgovora na upite zainteresiranih gospodarskih subjekata </a:t>
            </a:r>
            <a:r>
              <a:rPr lang="hr-HR" sz="4000" b="1" u="sng" dirty="0">
                <a:solidFill>
                  <a:schemeClr val="accent6">
                    <a:lumMod val="75000"/>
                  </a:schemeClr>
                </a:solidFill>
              </a:rPr>
              <a:t>javno na stranicama EOJN RH</a:t>
            </a:r>
          </a:p>
          <a:p>
            <a:pPr marL="727075" indent="-457200" algn="just">
              <a:lnSpc>
                <a:spcPct val="120000"/>
              </a:lnSpc>
            </a:pPr>
            <a:r>
              <a:rPr lang="hr-HR" sz="4000" dirty="0"/>
              <a:t>pregled i ocjenu ponuda izvršiti sukladno propisanim uvjetima iz dokumentacije o nabavi s </a:t>
            </a:r>
            <a:r>
              <a:rPr lang="hr-HR" sz="4000" b="1" u="sng" dirty="0">
                <a:solidFill>
                  <a:schemeClr val="accent6">
                    <a:lumMod val="75000"/>
                  </a:schemeClr>
                </a:solidFill>
              </a:rPr>
              <a:t>jasno vidljivom revizijskim tragom </a:t>
            </a:r>
            <a:r>
              <a:rPr lang="hr-HR" sz="4000" dirty="0"/>
              <a:t>(zapisnik o pregledu i ocjeni ponuda mora sadržavati pisani trag o svakom uvjetu koji je naručitelj propisao u DON)</a:t>
            </a:r>
          </a:p>
          <a:p>
            <a:pPr marL="727075" indent="-457200" algn="just">
              <a:lnSpc>
                <a:spcPct val="120000"/>
              </a:lnSpc>
            </a:pPr>
            <a:r>
              <a:rPr lang="hr-HR" sz="4000" dirty="0"/>
              <a:t>prilikom provedbe (izvršenja) ugovora voditi računa da se ugovor izvršava sukladno odabranoj ponudi i </a:t>
            </a:r>
            <a:r>
              <a:rPr lang="hr-HR" sz="4000" b="1" u="sng" dirty="0">
                <a:solidFill>
                  <a:schemeClr val="accent6">
                    <a:lumMod val="75000"/>
                  </a:schemeClr>
                </a:solidFill>
              </a:rPr>
              <a:t>uvjetima iz DON kao i ugovoru </a:t>
            </a:r>
            <a:r>
              <a:rPr lang="hr-HR" sz="4000" dirty="0"/>
              <a:t>(svi uvjeti i dokazi iz DON i samog ugovora za koje je propisano da se dostavljaju i/ili dokazuju nakon potpisa ugovora moraju biti evidentirani u dosjeu/spisu postupka naručitelja)</a:t>
            </a:r>
          </a:p>
          <a:p>
            <a:endParaRPr lang="hr-HR" dirty="0"/>
          </a:p>
        </p:txBody>
      </p:sp>
    </p:spTree>
    <p:extLst>
      <p:ext uri="{BB962C8B-B14F-4D97-AF65-F5344CB8AC3E}">
        <p14:creationId xmlns:p14="http://schemas.microsoft.com/office/powerpoint/2010/main" val="198915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6292" y="832022"/>
            <a:ext cx="10532916" cy="222338"/>
          </a:xfrm>
        </p:spPr>
        <p:txBody>
          <a:bodyPr>
            <a:normAutofit fontScale="90000"/>
          </a:bodyPr>
          <a:lstStyle/>
          <a:p>
            <a:r>
              <a:rPr lang="hr-HR" b="1" dirty="0"/>
              <a:t>Priprema provedbe postupka javne nabave</a:t>
            </a:r>
            <a:r>
              <a:rPr lang="hr-HR" dirty="0"/>
              <a:t/>
            </a:r>
            <a:br>
              <a:rPr lang="hr-HR" dirty="0"/>
            </a:br>
            <a:endParaRPr lang="hr-HR" dirty="0"/>
          </a:p>
        </p:txBody>
      </p:sp>
      <p:sp>
        <p:nvSpPr>
          <p:cNvPr id="3" name="Content Placeholder 2"/>
          <p:cNvSpPr>
            <a:spLocks noGrp="1"/>
          </p:cNvSpPr>
          <p:nvPr>
            <p:ph idx="1"/>
          </p:nvPr>
        </p:nvSpPr>
        <p:spPr>
          <a:xfrm>
            <a:off x="0" y="1268963"/>
            <a:ext cx="11112843" cy="4777274"/>
          </a:xfrm>
        </p:spPr>
        <p:txBody>
          <a:bodyPr>
            <a:normAutofit/>
          </a:bodyPr>
          <a:lstStyle/>
          <a:p>
            <a:endParaRPr lang="hr-HR" sz="1800" dirty="0"/>
          </a:p>
          <a:p>
            <a:pPr marL="612775" indent="-342900"/>
            <a:r>
              <a:rPr lang="hr-HR" sz="1800" dirty="0"/>
              <a:t>Postupak javne nabave za nabavu roba, radova i usluga provodi se prema propisima koji reguliraju područje javne nabave</a:t>
            </a:r>
          </a:p>
          <a:p>
            <a:pPr lvl="2">
              <a:buFont typeface="Wingdings" panose="05000000000000000000" pitchFamily="2" charset="2"/>
              <a:buChar char="Ø"/>
            </a:pPr>
            <a:r>
              <a:rPr lang="hr-HR" sz="1800" dirty="0"/>
              <a:t>Zakon o javnoj nabavi (NN 120/2016) (ZJN 2016)</a:t>
            </a:r>
          </a:p>
          <a:p>
            <a:pPr lvl="2">
              <a:buFont typeface="Wingdings" panose="05000000000000000000" pitchFamily="2" charset="2"/>
              <a:buChar char="Ø"/>
            </a:pPr>
            <a:r>
              <a:rPr lang="hr-HR" sz="1800" dirty="0"/>
              <a:t>Pravilnik o dokumentaciji o nabavi te ponudi u postupcima javne nabave (NN 65/2017) (Pravilnik o DoN)</a:t>
            </a:r>
          </a:p>
          <a:p>
            <a:pPr lvl="2">
              <a:buFont typeface="Wingdings" panose="05000000000000000000" pitchFamily="2" charset="2"/>
              <a:buChar char="Ø"/>
            </a:pPr>
            <a:r>
              <a:rPr lang="hr-HR" sz="1800" dirty="0"/>
              <a:t>Pravilnik o planu nabave, registru ugovora, prethodnom savjetovanju i analizi tržišta u javnoj nabavi (NN 101/2017)</a:t>
            </a:r>
          </a:p>
          <a:p>
            <a:pPr lvl="2">
              <a:buFont typeface="Wingdings" panose="05000000000000000000" pitchFamily="2" charset="2"/>
              <a:buChar char="Ø"/>
            </a:pPr>
            <a:r>
              <a:rPr lang="hr-HR" sz="1800" dirty="0"/>
              <a:t>Pravilnik o elektroničkoj žalbi u javnoj nabavi (NN 101/2017)</a:t>
            </a:r>
          </a:p>
          <a:p>
            <a:pPr>
              <a:buNone/>
            </a:pPr>
            <a:endParaRPr lang="hr-HR" sz="1800" dirty="0"/>
          </a:p>
          <a:p>
            <a:pPr>
              <a:buNone/>
            </a:pPr>
            <a:r>
              <a:rPr lang="hr-HR" sz="1800" dirty="0"/>
              <a:t>KORISNIK – Naručitelj sukladno ZJN 2016</a:t>
            </a:r>
          </a:p>
          <a:p>
            <a:pPr>
              <a:buNone/>
            </a:pPr>
            <a:r>
              <a:rPr lang="hr-HR" sz="1800" dirty="0"/>
              <a:t>AGENCIJA (APPRRR) – administrativna kontrola provedenog postupka javne nabave i provedbe (izvršenja) ugovora </a:t>
            </a:r>
          </a:p>
          <a:p>
            <a:endParaRPr lang="hr-HR" dirty="0"/>
          </a:p>
        </p:txBody>
      </p:sp>
    </p:spTree>
    <p:extLst>
      <p:ext uri="{BB962C8B-B14F-4D97-AF65-F5344CB8AC3E}">
        <p14:creationId xmlns:p14="http://schemas.microsoft.com/office/powerpoint/2010/main" val="200155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9399" y="199293"/>
            <a:ext cx="9099531" cy="843344"/>
          </a:xfrm>
        </p:spPr>
        <p:txBody>
          <a:bodyPr>
            <a:normAutofit fontScale="90000"/>
          </a:bodyPr>
          <a:lstStyle/>
          <a:p>
            <a:pPr algn="ctr"/>
            <a:r>
              <a:rPr lang="hr-HR" b="1" dirty="0"/>
              <a:t>Priprema provedbe postupka javne nabave - </a:t>
            </a:r>
            <a:r>
              <a:rPr lang="hr-HR" sz="3300" dirty="0"/>
              <a:t>tijek postupka</a:t>
            </a:r>
          </a:p>
        </p:txBody>
      </p:sp>
      <p:sp>
        <p:nvSpPr>
          <p:cNvPr id="3" name="Content Placeholder 2"/>
          <p:cNvSpPr>
            <a:spLocks noGrp="1"/>
          </p:cNvSpPr>
          <p:nvPr>
            <p:ph idx="1"/>
          </p:nvPr>
        </p:nvSpPr>
        <p:spPr/>
        <p:txBody>
          <a:bodyPr>
            <a:normAutofit fontScale="92500" lnSpcReduction="10000"/>
          </a:bodyPr>
          <a:lstStyle/>
          <a:p>
            <a:endParaRPr lang="hr-HR" dirty="0"/>
          </a:p>
          <a:p>
            <a:pPr marL="727075" indent="-457200"/>
            <a:r>
              <a:rPr lang="hr-HR" sz="1900" dirty="0"/>
              <a:t>Objava poziva na nadmetanje (Obavijest o nadmetanju) EOJN, SLEU (nabave velike vrijednosti – link na okvirne, neslužbene izračune: </a:t>
            </a:r>
            <a:r>
              <a:rPr lang="hr-HR" sz="1900" dirty="0">
                <a:hlinkClick r:id="rId2">
                  <a:extLst>
                    <a:ext uri="{A12FA001-AC4F-418D-AE19-62706E023703}">
                      <ahyp:hlinkClr xmlns:ahyp="http://schemas.microsoft.com/office/drawing/2018/hyperlinkcolor" xmlns="" val="tx"/>
                    </a:ext>
                  </a:extLst>
                </a:hlinkClick>
              </a:rPr>
              <a:t>https://help.nn.hr/support/solutions/articles/12000043894-vrijednosti-europskih-pragova-od-1-sije%C4%8Dnja-2018-godine</a:t>
            </a:r>
            <a:endParaRPr lang="hr-HR" sz="1900" dirty="0"/>
          </a:p>
          <a:p>
            <a:pPr marL="727075" indent="-457200"/>
            <a:r>
              <a:rPr lang="hr-HR" sz="1900" dirty="0"/>
              <a:t>Zaprimanje ponuda unutar roka za dostavu ponuda (u slučaju pitanja zainteresiranih GS – pitanja se javno objavljuju bez navođenja GS koji je upit postavio te je odgovor i izmjene DON obavezno</a:t>
            </a:r>
            <a:r>
              <a:rPr lang="hr-HR" sz="1900" b="1" dirty="0">
                <a:solidFill>
                  <a:schemeClr val="accent6">
                    <a:lumMod val="75000"/>
                  </a:schemeClr>
                </a:solidFill>
              </a:rPr>
              <a:t> javno objaviti na EOJN!)</a:t>
            </a:r>
          </a:p>
          <a:p>
            <a:pPr marL="727075" indent="-457200"/>
            <a:r>
              <a:rPr lang="hr-HR" sz="1900" dirty="0"/>
              <a:t>Javno otvaranje ponuda</a:t>
            </a:r>
          </a:p>
          <a:p>
            <a:pPr marL="727075" indent="-457200"/>
            <a:r>
              <a:rPr lang="hr-HR" sz="1900" dirty="0"/>
              <a:t>Pregled i ocjena ponuda (čl. 291 ZJN 2016) – </a:t>
            </a:r>
            <a:r>
              <a:rPr lang="hr-HR" sz="1900" b="1" dirty="0">
                <a:solidFill>
                  <a:schemeClr val="accent6">
                    <a:lumMod val="75000"/>
                  </a:schemeClr>
                </a:solidFill>
              </a:rPr>
              <a:t>važno osigurati revizijski trag o svakoj izvršenoj provjeri!</a:t>
            </a:r>
          </a:p>
          <a:p>
            <a:pPr marL="727075" indent="-457200"/>
            <a:r>
              <a:rPr lang="hr-HR" sz="1900" dirty="0"/>
              <a:t>Odluka o odabiru (paziti na rok od 30 dana ili uz obrazloženje rok naveden u DON)</a:t>
            </a:r>
          </a:p>
          <a:p>
            <a:pPr marL="727075" indent="-457200"/>
            <a:r>
              <a:rPr lang="hr-HR" sz="1900" dirty="0"/>
              <a:t>Rok mirovanja (15 dana)</a:t>
            </a:r>
          </a:p>
          <a:p>
            <a:pPr marL="727075" indent="-457200"/>
            <a:r>
              <a:rPr lang="hr-HR" sz="1900" dirty="0"/>
              <a:t>Ugovor o javnoj nabavi (paziti na uvjete propisane u DoN za dokaze koji se  dostavljaju nakon izvršnosti odluke o odabiru ili prije/prilikom potpisa ugovora-posebni uvjeti vezani uz izvršenje ugovora i slično)</a:t>
            </a:r>
          </a:p>
          <a:p>
            <a:pPr marL="727075" indent="-457200"/>
            <a:r>
              <a:rPr lang="hr-HR" sz="1900" dirty="0"/>
              <a:t>Objava sklopljenog ugovora (paziti da se objave svi podaci - </a:t>
            </a:r>
            <a:r>
              <a:rPr lang="hr-HR" sz="1900" b="1" dirty="0">
                <a:solidFill>
                  <a:schemeClr val="accent6">
                    <a:lumMod val="75000"/>
                  </a:schemeClr>
                </a:solidFill>
              </a:rPr>
              <a:t>svi članovi zajednice i podugovaratelji</a:t>
            </a:r>
            <a:r>
              <a:rPr lang="hr-HR" sz="1900" dirty="0"/>
              <a:t>)</a:t>
            </a:r>
          </a:p>
          <a:p>
            <a:pPr marL="727075" indent="-457200"/>
            <a:r>
              <a:rPr lang="hr-HR" sz="1900" dirty="0"/>
              <a:t>Dostava cjelokupne dokumentacije u APPRRR (</a:t>
            </a:r>
            <a:r>
              <a:rPr lang="hr-HR" sz="1900" dirty="0">
                <a:solidFill>
                  <a:schemeClr val="accent6">
                    <a:lumMod val="75000"/>
                  </a:schemeClr>
                </a:solidFill>
              </a:rPr>
              <a:t>12 mjeseci</a:t>
            </a:r>
            <a:r>
              <a:rPr lang="hr-HR" sz="1900" dirty="0"/>
              <a:t>) od dana potpisa Ugovora o financiranju</a:t>
            </a:r>
          </a:p>
        </p:txBody>
      </p:sp>
    </p:spTree>
    <p:extLst>
      <p:ext uri="{BB962C8B-B14F-4D97-AF65-F5344CB8AC3E}">
        <p14:creationId xmlns:p14="http://schemas.microsoft.com/office/powerpoint/2010/main" val="138706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916" y="811764"/>
            <a:ext cx="11510291" cy="457200"/>
          </a:xfrm>
        </p:spPr>
        <p:txBody>
          <a:bodyPr>
            <a:normAutofit fontScale="90000"/>
          </a:bodyPr>
          <a:lstStyle/>
          <a:p>
            <a:r>
              <a:rPr lang="hr-HR" sz="3600" b="1" dirty="0"/>
              <a:t>Administrativna kontrola postupka javne nabave – faze </a:t>
            </a:r>
            <a:r>
              <a:rPr lang="hr-HR" sz="3600" dirty="0"/>
              <a:t/>
            </a:r>
            <a:br>
              <a:rPr lang="hr-HR" sz="3600" dirty="0"/>
            </a:br>
            <a:r>
              <a:rPr lang="hr-HR" b="1" dirty="0"/>
              <a:t> </a:t>
            </a:r>
            <a:r>
              <a:rPr lang="hr-HR" dirty="0"/>
              <a:t/>
            </a:r>
            <a:br>
              <a:rPr lang="hr-HR" dirty="0"/>
            </a:br>
            <a:endParaRPr lang="hr-HR" dirty="0"/>
          </a:p>
        </p:txBody>
      </p:sp>
      <p:sp>
        <p:nvSpPr>
          <p:cNvPr id="3" name="Content Placeholder 2"/>
          <p:cNvSpPr>
            <a:spLocks noGrp="1"/>
          </p:cNvSpPr>
          <p:nvPr>
            <p:ph idx="1"/>
          </p:nvPr>
        </p:nvSpPr>
        <p:spPr/>
        <p:txBody>
          <a:bodyPr>
            <a:normAutofit/>
          </a:bodyPr>
          <a:lstStyle/>
          <a:p>
            <a:pPr lvl="0">
              <a:buNone/>
            </a:pPr>
            <a:endParaRPr lang="hr-HR" dirty="0"/>
          </a:p>
          <a:p>
            <a:pPr lvl="0">
              <a:buNone/>
            </a:pPr>
            <a:r>
              <a:rPr lang="hr-HR" sz="2000" u="sng" dirty="0"/>
              <a:t>1) ex post faza: cjelokupna dokumentacije iz provedenog postupka javne nabave i izvršenja ugovora</a:t>
            </a:r>
            <a:endParaRPr lang="hr-HR" sz="2000" dirty="0"/>
          </a:p>
          <a:p>
            <a:pPr lvl="2">
              <a:lnSpc>
                <a:spcPct val="100000"/>
              </a:lnSpc>
              <a:buFont typeface="Wingdings" panose="05000000000000000000" pitchFamily="2" charset="2"/>
              <a:buChar char="q"/>
            </a:pPr>
            <a:r>
              <a:rPr lang="hr-HR" sz="1800" dirty="0"/>
              <a:t>obveza korisnika (rok od </a:t>
            </a:r>
            <a:r>
              <a:rPr lang="hr-HR" sz="1800" b="1" dirty="0">
                <a:solidFill>
                  <a:schemeClr val="accent6"/>
                </a:solidFill>
              </a:rPr>
              <a:t>12 mjeseci </a:t>
            </a:r>
            <a:r>
              <a:rPr lang="hr-HR" sz="1800" dirty="0"/>
              <a:t>od dana sklapanja ugovora o financiranju)</a:t>
            </a:r>
          </a:p>
          <a:p>
            <a:pPr lvl="2">
              <a:buFont typeface="Wingdings" panose="05000000000000000000" pitchFamily="2" charset="2"/>
              <a:buChar char="q"/>
            </a:pPr>
            <a:r>
              <a:rPr lang="hr-HR" sz="1800" b="1" dirty="0">
                <a:solidFill>
                  <a:schemeClr val="accent6"/>
                </a:solidFill>
              </a:rPr>
              <a:t>dostavlja se putem AGRONET-a</a:t>
            </a:r>
          </a:p>
          <a:p>
            <a:pPr lvl="2">
              <a:buFont typeface="Wingdings" panose="05000000000000000000" pitchFamily="2" charset="2"/>
              <a:buChar char="q"/>
            </a:pPr>
            <a:r>
              <a:rPr lang="hr-HR" sz="1800" dirty="0"/>
              <a:t>popis dokumentacije i način slaganja dostupan na mrežnim stranicama APPRRR (popis nije konačan! Isti ovisi o konkretnim okolnostima i konkretnom postupku javne nabave)</a:t>
            </a:r>
          </a:p>
          <a:p>
            <a:pPr lvl="2"/>
            <a:endParaRPr lang="hr-HR" sz="1800" dirty="0"/>
          </a:p>
          <a:p>
            <a:pPr lvl="0">
              <a:buNone/>
            </a:pPr>
            <a:r>
              <a:rPr lang="hr-HR" sz="2000" u="sng" dirty="0"/>
              <a:t>2) kontrola dokumentacije prilikom podnošenja Zahtjeva za isplatu</a:t>
            </a:r>
            <a:endParaRPr lang="hr-HR" sz="2000" dirty="0"/>
          </a:p>
          <a:p>
            <a:pPr lvl="2">
              <a:lnSpc>
                <a:spcPct val="100000"/>
              </a:lnSpc>
              <a:buFont typeface="Wingdings" panose="05000000000000000000" pitchFamily="2" charset="2"/>
              <a:buChar char="q"/>
            </a:pPr>
            <a:r>
              <a:rPr lang="hr-HR" sz="1800" dirty="0"/>
              <a:t>obveza korisnika dostaviti dokumentaciju koja s odnosi na provedbu, odnosno izvršenje ugovora</a:t>
            </a:r>
          </a:p>
          <a:p>
            <a:pPr lvl="2">
              <a:lnSpc>
                <a:spcPct val="100000"/>
              </a:lnSpc>
              <a:buFont typeface="Wingdings" panose="05000000000000000000" pitchFamily="2" charset="2"/>
              <a:buChar char="q"/>
            </a:pPr>
            <a:r>
              <a:rPr lang="hr-HR" sz="1800" dirty="0"/>
              <a:t>eventualne dodatke (anekse) ugovoru i općenito svu dokumentaciju koja se odnosi na izvršenje ugovora kao i dokaze i dokumente koji su u DON i sklopljenom ugovoru propisani da se dostavljaju nakon sklapanja ugovora</a:t>
            </a:r>
          </a:p>
          <a:p>
            <a:pPr lvl="2">
              <a:buFont typeface="Wingdings" panose="05000000000000000000" pitchFamily="2" charset="2"/>
              <a:buChar char="q"/>
            </a:pPr>
            <a:r>
              <a:rPr lang="hr-HR" sz="1800" b="1" dirty="0">
                <a:solidFill>
                  <a:schemeClr val="accent6"/>
                </a:solidFill>
              </a:rPr>
              <a:t>dostavlja se uz ZZI putem AGRONET-a</a:t>
            </a:r>
          </a:p>
          <a:p>
            <a:pPr lvl="2"/>
            <a:endParaRPr lang="hr-HR" dirty="0"/>
          </a:p>
          <a:p>
            <a:pPr lvl="2"/>
            <a:endParaRPr lang="hr-HR" dirty="0"/>
          </a:p>
        </p:txBody>
      </p:sp>
    </p:spTree>
    <p:extLst>
      <p:ext uri="{BB962C8B-B14F-4D97-AF65-F5344CB8AC3E}">
        <p14:creationId xmlns:p14="http://schemas.microsoft.com/office/powerpoint/2010/main" val="297145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859207" cy="1268963"/>
          </a:xfrm>
        </p:spPr>
        <p:txBody>
          <a:bodyPr>
            <a:normAutofit fontScale="90000"/>
          </a:bodyPr>
          <a:lstStyle/>
          <a:p>
            <a:pPr algn="ctr"/>
            <a:r>
              <a:rPr lang="hr-HR" b="1" dirty="0"/>
              <a:t/>
            </a:r>
            <a:br>
              <a:rPr lang="hr-HR" b="1" dirty="0"/>
            </a:br>
            <a:r>
              <a:rPr lang="hr-HR" b="1" dirty="0"/>
              <a:t>Priprema provedbe postupka javne nabave</a:t>
            </a:r>
            <a:r>
              <a:rPr lang="hr-HR" dirty="0"/>
              <a:t/>
            </a:r>
            <a:br>
              <a:rPr lang="hr-HR" dirty="0"/>
            </a:br>
            <a:endParaRPr lang="hr-HR" dirty="0"/>
          </a:p>
        </p:txBody>
      </p:sp>
      <p:sp>
        <p:nvSpPr>
          <p:cNvPr id="3" name="Content Placeholder 2"/>
          <p:cNvSpPr>
            <a:spLocks noGrp="1"/>
          </p:cNvSpPr>
          <p:nvPr>
            <p:ph idx="1"/>
          </p:nvPr>
        </p:nvSpPr>
        <p:spPr>
          <a:xfrm>
            <a:off x="0" y="1268963"/>
            <a:ext cx="11722443" cy="4777274"/>
          </a:xfrm>
        </p:spPr>
        <p:txBody>
          <a:bodyPr>
            <a:normAutofit/>
          </a:bodyPr>
          <a:lstStyle/>
          <a:p>
            <a:pPr lvl="0"/>
            <a:endParaRPr lang="hr-HR" b="1" dirty="0"/>
          </a:p>
          <a:p>
            <a:pPr marL="727075" lvl="0" indent="-457200">
              <a:buAutoNum type="arabicParenR"/>
            </a:pPr>
            <a:r>
              <a:rPr lang="hr-HR" sz="1800" b="1" dirty="0"/>
              <a:t>PRETHODNO SAVJETOVANJE</a:t>
            </a:r>
          </a:p>
          <a:p>
            <a:pPr lvl="1" algn="just">
              <a:lnSpc>
                <a:spcPct val="100000"/>
              </a:lnSpc>
              <a:buFont typeface="Wingdings" panose="05000000000000000000" pitchFamily="2" charset="2"/>
              <a:buChar char="Ø"/>
            </a:pPr>
            <a:r>
              <a:rPr lang="hr-HR" dirty="0"/>
              <a:t>Člankom 198. stavcima 3. i 4. ZJN 2016 propisano je da je prije pokretanja otvorenog postupka javne nabave za nabavu radova ili postupka javne nabave velike vrijednosti za nabavu robe ili usluga, javni naručitelj </a:t>
            </a:r>
            <a:r>
              <a:rPr lang="hr-HR" b="1" dirty="0">
                <a:solidFill>
                  <a:schemeClr val="accent6">
                    <a:lumMod val="75000"/>
                  </a:schemeClr>
                </a:solidFill>
              </a:rPr>
              <a:t>obvezan</a:t>
            </a:r>
            <a:r>
              <a:rPr lang="hr-HR" dirty="0"/>
              <a:t> opis predmeta nabave, tehničke specifikacije, kriterije za kvalitativni odabir gospodarskog subjekta, kriterije za odabir ponude i posebne uvjete za izvršenje ugovora staviti na prethodno savjetovanje sa zainteresiranim gospodarskim subjektima u trajanju od </a:t>
            </a:r>
            <a:r>
              <a:rPr lang="hr-HR" b="1" dirty="0">
                <a:solidFill>
                  <a:schemeClr val="accent6">
                    <a:lumMod val="75000"/>
                  </a:schemeClr>
                </a:solidFill>
              </a:rPr>
              <a:t>najmanje pet dana</a:t>
            </a:r>
            <a:r>
              <a:rPr lang="hr-HR" dirty="0"/>
              <a:t>. </a:t>
            </a:r>
          </a:p>
          <a:p>
            <a:pPr lvl="1" algn="just">
              <a:lnSpc>
                <a:spcPct val="100000"/>
              </a:lnSpc>
              <a:buFont typeface="Wingdings" panose="05000000000000000000" pitchFamily="2" charset="2"/>
              <a:buChar char="Ø"/>
            </a:pPr>
            <a:r>
              <a:rPr lang="hr-HR" dirty="0"/>
              <a:t>Nakon provedenog savjetovanja javni naručitelj obvezan je razmotriti sve primjedbe i prijedloge zainteresiranih gospodarskih subjekata, izraditi izvješće o prihvaćenim i neprihvaćenim primjedbama i prijedlozima te ga objaviti na EOJN</a:t>
            </a:r>
          </a:p>
        </p:txBody>
      </p:sp>
    </p:spTree>
    <p:extLst>
      <p:ext uri="{BB962C8B-B14F-4D97-AF65-F5344CB8AC3E}">
        <p14:creationId xmlns:p14="http://schemas.microsoft.com/office/powerpoint/2010/main" val="2763533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CBDAA3F-BBDF-43FD-83BC-27546F6E2E93}" vid="{94E7C4AF-47E5-4DB5-A1E2-01D0C4137E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True</openByDefault>
  <xsnScope/>
</customXsn>
</file>

<file path=customXml/item3.xml><?xml version="1.0" encoding="utf-8"?>
<ct:contentTypeSchema xmlns:ct="http://schemas.microsoft.com/office/2006/metadata/contentType" xmlns:ma="http://schemas.microsoft.com/office/2006/metadata/properties/metaAttributes" ct:_="" ma:_="" ma:contentTypeName="Document" ma:contentTypeID="0x010100CFCEC9F13D60F147B6D7A4CBC816A3BE" ma:contentTypeVersion="1" ma:contentTypeDescription="Create a new document." ma:contentTypeScope="" ma:versionID="7447920a411d11f81fe2edf558d2926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43F7B6-0FB5-45A1-9D43-D573734F87FD}">
  <ds:schemaRefs>
    <ds:schemaRef ds:uri="http://schemas.microsoft.com/sharepoint/v3/contenttype/forms"/>
  </ds:schemaRefs>
</ds:datastoreItem>
</file>

<file path=customXml/itemProps2.xml><?xml version="1.0" encoding="utf-8"?>
<ds:datastoreItem xmlns:ds="http://schemas.openxmlformats.org/officeDocument/2006/customXml" ds:itemID="{75F0F1B4-BAEA-42F2-BAE9-3F807764381E}">
  <ds:schemaRefs>
    <ds:schemaRef ds:uri="http://schemas.microsoft.com/office/2006/metadata/customXsn"/>
  </ds:schemaRefs>
</ds:datastoreItem>
</file>

<file path=customXml/itemProps3.xml><?xml version="1.0" encoding="utf-8"?>
<ds:datastoreItem xmlns:ds="http://schemas.openxmlformats.org/officeDocument/2006/customXml" ds:itemID="{75A2D560-AB17-420E-9AF0-AD46CD7F5D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487DE3ED-E1CE-4EBA-B430-9C32EE84005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apprrr_ppt_GREEN2</Template>
  <TotalTime>1623</TotalTime>
  <Words>6179</Words>
  <Application>Microsoft Office PowerPoint</Application>
  <PresentationFormat>Widescreen</PresentationFormat>
  <Paragraphs>447</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Open Sans Light</vt:lpstr>
      <vt:lpstr>Wingdings</vt:lpstr>
      <vt:lpstr>Office Theme</vt:lpstr>
      <vt:lpstr>         Priprema postupaka javne nabave i izvršenje (provedba) ugovora u sklopu projekata sufinanciranih iz EPFRR  </vt:lpstr>
      <vt:lpstr>SADRŽAJ </vt:lpstr>
      <vt:lpstr>Javna nabava u EPFRR </vt:lpstr>
      <vt:lpstr>EUROPSKA KOMISIJA </vt:lpstr>
      <vt:lpstr>Javna nabava u EPFRR </vt:lpstr>
      <vt:lpstr>Priprema provedbe postupka javne nabave </vt:lpstr>
      <vt:lpstr>Priprema provedbe postupka javne nabave - tijek postupka</vt:lpstr>
      <vt:lpstr>Administrativna kontrola postupka javne nabave – faze    </vt:lpstr>
      <vt:lpstr> Priprema provedbe postupka javne nabave </vt:lpstr>
      <vt:lpstr>Priprema provedbe postupka javne nabave</vt:lpstr>
      <vt:lpstr>Priprema dokumentacije o nabavi</vt:lpstr>
      <vt:lpstr>Priprema dokumentacije o nabavi</vt:lpstr>
      <vt:lpstr>Priprema dokumentacije o nabavi Podaci o predmetu nabave </vt:lpstr>
      <vt:lpstr>Priprema dokumentacije o nabavi Podaci o predmetu nabave</vt:lpstr>
      <vt:lpstr>Priprema dokumentacije o nabavi vrste kriterija (isključenje, sposobnost, odabir)</vt:lpstr>
      <vt:lpstr>Priprema dokumentacije o nabavi Osnove za isključenje </vt:lpstr>
      <vt:lpstr>Priprema dokumentacije o nabavi Osnove za isključenje   </vt:lpstr>
      <vt:lpstr>Priprema dokumentacije o nabavi Kriterij za odabir gospodarskog subjekta (uvjeti sposobnosti) </vt:lpstr>
      <vt:lpstr>Priprema dokumentacije o nabavi Kriterij za odabir gospodarskog subjekta (uvjeti sposobnosti)</vt:lpstr>
      <vt:lpstr>Priprema dokumentacije o nabavi Kriterij za odabir gospodarskog subjekta (uvjeti sposobnosti) </vt:lpstr>
      <vt:lpstr>Priprema dokumentacije o nabavi Kriterij za odabir gospodarskog subjekta (uvjeti sposobnosti) </vt:lpstr>
      <vt:lpstr> Priprema dokumentacije o nabavi Kriterij za odabir gospodarskog subjekta (uvjeti sposobnosti) </vt:lpstr>
      <vt:lpstr>Priprema dokumentacije o nabavi Europska jedinstvena dokumentacija o nabavi (ESPD) </vt:lpstr>
      <vt:lpstr>Priprema dokumentacije o nabavi Ostale odredbe </vt:lpstr>
      <vt:lpstr>Priprema dokumentacije o nabavi Ostale odredbe</vt:lpstr>
      <vt:lpstr>Priprema dokumentacije o nabavi Ostale odredbe</vt:lpstr>
      <vt:lpstr>Priprema dokumentacije o nabavi Kriterij za odabir ponude</vt:lpstr>
      <vt:lpstr>Pregled i ocjena ponuda</vt:lpstr>
      <vt:lpstr>Ex - post kontrola dokumentacije iz provedenog postupka javne nabave </vt:lpstr>
      <vt:lpstr>Rezultati provjere dokumentacije iz provedenog postupka javne nabave   </vt:lpstr>
      <vt:lpstr>Najčešće uočene pogreške prilikom administrativne kontrole </vt:lpstr>
      <vt:lpstr>             Najčešće uočene pogreške prilikom administrativne kontrole </vt:lpstr>
      <vt:lpstr>Najčešće uočene pogreške prilikom administrativne kontrole </vt:lpstr>
      <vt:lpstr>Najčešće uočene pogreške prilikom administrativne kontrole</vt:lpstr>
      <vt:lpstr>Vodič za javnu nabavu Europske komisije  Public procurement guidance for pracititioners, February 2018</vt:lpstr>
      <vt:lpstr>Vodič za javnu nabavu Europske komisije  Public procurement guidance for pracititioners, February 2018</vt:lpstr>
      <vt:lpstr> Najčešće uočene pogreške prilikom administrativne kontrole – primjeri prakse DKOM </vt:lpstr>
      <vt:lpstr> Najčešće uočene pogreške prilikom administrativne kontrole – primjeri prakse DKOM </vt:lpstr>
      <vt:lpstr>Zaključne napomene </vt:lpstr>
      <vt:lpstr>PowerPoint Presentation</vt:lpstr>
    </vt:vector>
  </TitlesOfParts>
  <Company>APPRRR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Božana Bešlić</dc:creator>
  <cp:lastModifiedBy>maja.tadic</cp:lastModifiedBy>
  <cp:revision>326</cp:revision>
  <dcterms:created xsi:type="dcterms:W3CDTF">2017-12-08T15:22:43Z</dcterms:created>
  <dcterms:modified xsi:type="dcterms:W3CDTF">2019-11-11T08:00:22Z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0x010100CFCEC9F13D60F147B6D7A4CBC816A3BE</vt:lpwstr>
  </property>
</Properties>
</file>