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96" r:id="rId2"/>
    <p:sldId id="407" r:id="rId3"/>
    <p:sldId id="464" r:id="rId4"/>
    <p:sldId id="466" r:id="rId5"/>
    <p:sldId id="467" r:id="rId6"/>
    <p:sldId id="469" r:id="rId7"/>
    <p:sldId id="477" r:id="rId8"/>
    <p:sldId id="478" r:id="rId9"/>
    <p:sldId id="482" r:id="rId10"/>
    <p:sldId id="479" r:id="rId11"/>
    <p:sldId id="480" r:id="rId12"/>
    <p:sldId id="481" r:id="rId13"/>
    <p:sldId id="483" r:id="rId14"/>
    <p:sldId id="484" r:id="rId15"/>
    <p:sldId id="485" r:id="rId16"/>
    <p:sldId id="486" r:id="rId17"/>
    <p:sldId id="473" r:id="rId18"/>
    <p:sldId id="474" r:id="rId19"/>
    <p:sldId id="475" r:id="rId20"/>
    <p:sldId id="468" r:id="rId21"/>
    <p:sldId id="457" r:id="rId22"/>
    <p:sldId id="458" r:id="rId23"/>
  </p:sldIdLst>
  <p:sldSz cx="9144000" cy="6858000" type="screen4x3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BAAC04A-6A8F-4E31-BE99-E78B68221577}">
          <p14:sldIdLst>
            <p14:sldId id="396"/>
            <p14:sldId id="407"/>
            <p14:sldId id="464"/>
            <p14:sldId id="466"/>
            <p14:sldId id="467"/>
            <p14:sldId id="469"/>
            <p14:sldId id="477"/>
            <p14:sldId id="478"/>
            <p14:sldId id="482"/>
            <p14:sldId id="479"/>
            <p14:sldId id="480"/>
            <p14:sldId id="481"/>
            <p14:sldId id="483"/>
            <p14:sldId id="484"/>
            <p14:sldId id="485"/>
            <p14:sldId id="486"/>
            <p14:sldId id="473"/>
            <p14:sldId id="474"/>
            <p14:sldId id="475"/>
            <p14:sldId id="468"/>
            <p14:sldId id="457"/>
            <p14:sldId id="458"/>
          </p14:sldIdLst>
        </p14:section>
        <p14:section name="Untitled Section" id="{0229B650-2B08-469E-9024-FE9793952E3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E22"/>
    <a:srgbClr val="2AC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29" autoAdjust="0"/>
  </p:normalViewPr>
  <p:slideViewPr>
    <p:cSldViewPr snapToObjects="1">
      <p:cViewPr varScale="1">
        <p:scale>
          <a:sx n="86" d="100"/>
          <a:sy n="86" d="100"/>
        </p:scale>
        <p:origin x="996" y="84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1" d="100"/>
          <a:sy n="81" d="100"/>
        </p:scale>
        <p:origin x="-397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jpe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576" cy="496009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l">
              <a:defRPr sz="1200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hr-H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482" y="1"/>
            <a:ext cx="2946575" cy="496009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r">
              <a:defRPr sz="1200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fld id="{0FB3FA4A-0091-4FCD-8A14-4CAB8ECF8420}" type="datetimeFigureOut">
              <a:rPr lang="sr-Latn-CS"/>
              <a:pPr>
                <a:defRPr/>
              </a:pPr>
              <a:t>21.9.2021.</a:t>
            </a:fld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014"/>
            <a:ext cx="2946576" cy="496009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l">
              <a:defRPr sz="1200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hr-H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482" y="9429014"/>
            <a:ext cx="2946575" cy="496009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r">
              <a:defRPr sz="1200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fld id="{D819F858-3823-4D21-96F6-E3D6A93C9AD2}" type="slidenum">
              <a:rPr lang="hr-HR"/>
              <a:pPr>
                <a:defRPr/>
              </a:pPr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97860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EC69C-51AD-4F03-B58F-AB8AE51216AA}" type="datetimeFigureOut">
              <a:rPr lang="hr-HR" smtClean="0"/>
              <a:pPr/>
              <a:t>21.9.2021.</a:t>
            </a:fld>
            <a:endParaRPr lang="hr-H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3B290-A6AA-4AC7-B254-50B3D24BF0C3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3491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2130430"/>
            <a:ext cx="7772400" cy="1470025"/>
          </a:xfrm>
        </p:spPr>
        <p:txBody>
          <a:bodyPr/>
          <a:lstStyle/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8FA05-BC72-434E-8C4B-6F242F22F871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8D282-CC57-421E-AA87-1631FB26BC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DA8AF-3AD8-49CF-A204-5CD711BA8BCA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E73F7-922B-4762-9187-09CEB584A5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74642"/>
            <a:ext cx="2057400" cy="5851525"/>
          </a:xfrm>
        </p:spPr>
        <p:txBody>
          <a:bodyPr vert="eaVert"/>
          <a:lstStyle/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AC1FE-36FC-4492-97FC-A976DDE762B1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D6A1A-4A19-43C4-946D-060B774558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2D506-684E-42AC-BCB8-560C0E87DDF5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4E9F8-E9C0-4F32-8960-A834A8DFFD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7F648-D478-400D-9336-2A0E8BF8758A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EAC42-754A-4000-B041-5966D05293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7B592-0031-40FE-8B87-6A84C41717E0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417C4-220D-4525-9060-91F611E2E3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BDE09-9ED8-4723-9FC6-CAC8D74172AF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D7AFF-5118-4FB2-BE5B-6FD1C41581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1CBE2-4BE5-4E42-8701-6839441D1EE9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01097-82FC-4FF0-BE8E-D62690E35E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1C23A-F545-4272-81F2-F970FCCCE817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006E5-A50A-4F99-9FEA-04FFC20DBB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498FC-C8AA-4701-8750-3638D877E353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C6751-8A2E-4D16-9C00-744E274C3C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F9468-7174-4E5B-A7B6-75D59A82B5FA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73727-6ED3-4A60-9C6E-ECB72D863F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1" y="274640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1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fld id="{CF36A7C6-A1D3-48A2-89B0-4C3C998B9E0D}" type="datetime1">
              <a:rPr lang="en-US"/>
              <a:pPr>
                <a:defRPr/>
              </a:pPr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3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sr-Latn-C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65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fld id="{2E70BDA4-FF23-4F86-9AF0-508A623A67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wmf"/><Relationship Id="rId5" Type="http://schemas.openxmlformats.org/officeDocument/2006/relationships/package" Target="../embeddings/Microsoft_Excel_Worksheet3.xlsx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151"/>
            <a:ext cx="9179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ubtitle 10"/>
          <p:cNvSpPr>
            <a:spLocks noGrp="1"/>
          </p:cNvSpPr>
          <p:nvPr>
            <p:ph type="subTitle" idx="1"/>
          </p:nvPr>
        </p:nvSpPr>
        <p:spPr>
          <a:xfrm>
            <a:off x="971600" y="1916834"/>
            <a:ext cx="7128792" cy="4680521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hr-HR" b="1" i="1" dirty="0" smtClean="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ts val="0"/>
              </a:spcBef>
            </a:pPr>
            <a:endParaRPr lang="hr-HR" b="1" i="1" dirty="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ts val="0"/>
              </a:spcBef>
            </a:pPr>
            <a:r>
              <a:rPr lang="hr-HR" b="1" i="1" dirty="0" smtClean="0">
                <a:solidFill>
                  <a:schemeClr val="tx2"/>
                </a:solidFill>
                <a:latin typeface="Arial" charset="0"/>
              </a:rPr>
              <a:t>PODNOŠENJE ZAHTJEVA ZA POTPORU </a:t>
            </a:r>
          </a:p>
          <a:p>
            <a:pPr>
              <a:spcBef>
                <a:spcPts val="0"/>
              </a:spcBef>
            </a:pPr>
            <a:endParaRPr lang="hr-HR" b="1" i="1" dirty="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ts val="0"/>
              </a:spcBef>
            </a:pPr>
            <a:r>
              <a:rPr lang="hr-HR" b="1" i="1" dirty="0" smtClean="0">
                <a:solidFill>
                  <a:schemeClr val="tx2"/>
                </a:solidFill>
                <a:latin typeface="Arial" charset="0"/>
              </a:rPr>
              <a:t>MJERA 19 LEADER - CLLD</a:t>
            </a:r>
          </a:p>
          <a:p>
            <a:pPr>
              <a:spcBef>
                <a:spcPts val="0"/>
              </a:spcBef>
            </a:pPr>
            <a:r>
              <a:rPr lang="hr-HR" sz="2800" b="1" i="1" dirty="0" smtClean="0">
                <a:solidFill>
                  <a:schemeClr val="tx2"/>
                </a:solidFill>
                <a:latin typeface="Arial" charset="0"/>
              </a:rPr>
              <a:t>OPERACIJA 19.1.1.”Pripremna pomoć”</a:t>
            </a:r>
          </a:p>
          <a:p>
            <a:pPr>
              <a:spcBef>
                <a:spcPts val="0"/>
              </a:spcBef>
            </a:pPr>
            <a:r>
              <a:rPr lang="hr-HR" b="1" i="1" dirty="0" smtClean="0">
                <a:solidFill>
                  <a:schemeClr val="tx2"/>
                </a:solidFill>
                <a:latin typeface="Arial" charset="0"/>
              </a:rPr>
              <a:t>						      				</a:t>
            </a:r>
            <a:endParaRPr lang="hr-HR" sz="1600" b="1" i="1" dirty="0" smtClean="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ts val="0"/>
              </a:spcBef>
            </a:pPr>
            <a:r>
              <a:rPr lang="hr-HR" sz="1600" b="1" i="1" dirty="0" smtClean="0">
                <a:solidFill>
                  <a:schemeClr val="tx2"/>
                </a:solidFill>
                <a:latin typeface="Arial" charset="0"/>
              </a:rPr>
              <a:t>			                                 Služba za mjere ruralnog razvoja</a:t>
            </a:r>
          </a:p>
          <a:p>
            <a:pPr>
              <a:spcBef>
                <a:spcPts val="0"/>
              </a:spcBef>
            </a:pPr>
            <a:endParaRPr lang="hr-HR" sz="1600" b="1" i="1" dirty="0" smtClean="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ts val="0"/>
              </a:spcBef>
            </a:pPr>
            <a:r>
              <a:rPr lang="hr-HR" sz="1600" b="1" i="1" dirty="0" smtClean="0">
                <a:solidFill>
                  <a:schemeClr val="tx2"/>
                </a:solidFill>
                <a:latin typeface="Arial" charset="0"/>
              </a:rPr>
              <a:t>								            	</a:t>
            </a:r>
            <a:r>
              <a:rPr lang="hr-HR" sz="1400" b="1" i="1" dirty="0" smtClean="0">
                <a:solidFill>
                  <a:schemeClr val="tx2"/>
                </a:solidFill>
                <a:latin typeface="Arial" charset="0"/>
              </a:rPr>
              <a:t>Zagreb</a:t>
            </a:r>
            <a:r>
              <a:rPr lang="hr-HR" sz="1400" b="1" i="1" smtClean="0">
                <a:solidFill>
                  <a:schemeClr val="tx2"/>
                </a:solidFill>
                <a:latin typeface="Arial" charset="0"/>
              </a:rPr>
              <a:t>, 19.05.2015</a:t>
            </a:r>
            <a:r>
              <a:rPr lang="hr-HR" sz="1400" b="1" i="1" dirty="0" smtClean="0">
                <a:solidFill>
                  <a:schemeClr val="tx2"/>
                </a:solidFill>
                <a:latin typeface="Arial" charset="0"/>
              </a:rPr>
              <a:t>.</a:t>
            </a:r>
            <a:endParaRPr lang="hr-HR" sz="1400" b="1" i="1" dirty="0">
              <a:solidFill>
                <a:schemeClr val="tx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37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51521" y="2413341"/>
            <a:ext cx="8640960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hr-HR" sz="1700" b="1" dirty="0" smtClean="0">
                <a:solidFill>
                  <a:srgbClr val="00B050"/>
                </a:solidFill>
              </a:rPr>
              <a:t>Tablica izračuna udjela gospodarskog i civilnog sektora u upravnom (izvršnom) tijelu LAG-a </a:t>
            </a:r>
            <a:r>
              <a:rPr lang="hr-HR" sz="17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hr-HR" sz="15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preuzmite predložak te ga popunjenog učitajte u Zahtjev za potporu</a:t>
            </a:r>
            <a:endParaRPr lang="hr-HR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hr-HR" b="1" dirty="0" smtClean="0">
                <a:solidFill>
                  <a:srgbClr val="00B050"/>
                </a:solidFill>
              </a:rPr>
              <a:t> </a:t>
            </a:r>
            <a:endParaRPr lang="hr-HR" i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i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just"/>
            <a:endParaRPr lang="hr-HR" i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just"/>
            <a:endParaRPr lang="pl-PL" i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just"/>
            <a:endParaRPr lang="pl-PL" i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091" y="1713002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chemeClr val="accent2">
                    <a:lumMod val="75000"/>
                  </a:schemeClr>
                </a:solidFill>
              </a:rPr>
              <a:t>Učitati predloške tablica izračuna predstavnika u upravnom (izvršnom) tijelu LAG-a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4"/>
          <a:srcRect t="2106" b="2340"/>
          <a:stretch/>
        </p:blipFill>
        <p:spPr bwMode="auto">
          <a:xfrm>
            <a:off x="0" y="3284983"/>
            <a:ext cx="9144000" cy="3573017"/>
          </a:xfrm>
          <a:prstGeom prst="rect">
            <a:avLst/>
          </a:prstGeom>
          <a:ln w="12700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1505810" y="4697524"/>
            <a:ext cx="432048" cy="1800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555776" y="4676830"/>
            <a:ext cx="432048" cy="1800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990353"/>
              </p:ext>
            </p:extLst>
          </p:nvPr>
        </p:nvGraphicFramePr>
        <p:xfrm>
          <a:off x="7812360" y="5615932"/>
          <a:ext cx="1224136" cy="1032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Worksheet" showAsIcon="1" r:id="rId5" imgW="914400" imgH="771480" progId="Excel.Sheet.12">
                  <p:embed/>
                </p:oleObj>
              </mc:Choice>
              <mc:Fallback>
                <p:oleObj name="Worksheet" showAsIcon="1" r:id="rId5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12360" y="5615932"/>
                        <a:ext cx="1224136" cy="1032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96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9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/>
          <p:cNvPicPr/>
          <p:nvPr/>
        </p:nvPicPr>
        <p:blipFill rotWithShape="1">
          <a:blip r:embed="rId4"/>
          <a:srcRect t="4707" r="22572" b="48824"/>
          <a:stretch/>
        </p:blipFill>
        <p:spPr bwMode="auto">
          <a:xfrm>
            <a:off x="0" y="2999574"/>
            <a:ext cx="9144000" cy="3858425"/>
          </a:xfrm>
          <a:prstGeom prst="rect">
            <a:avLst/>
          </a:prstGeom>
          <a:ln w="952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6091" y="1713002"/>
            <a:ext cx="820891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hr-HR" sz="1700" b="1" dirty="0" smtClean="0">
                <a:solidFill>
                  <a:srgbClr val="36AE22"/>
                </a:solidFill>
              </a:rPr>
              <a:t>Tablica izračuna udjela izvršnog i/ili upravnog tijela JLS-a i žena u upravnom (izvršnom) tijelu LAG-a </a:t>
            </a:r>
            <a:r>
              <a:rPr lang="hr-HR" sz="17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preuzmite predložak te ga popunjenog učitajte u Zahtjev za </a:t>
            </a:r>
            <a:r>
              <a:rPr lang="hr-HR" sz="17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potporu </a:t>
            </a:r>
            <a:endParaRPr lang="hr-HR" sz="1700" b="1" dirty="0" smtClean="0">
              <a:solidFill>
                <a:srgbClr val="36AE22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827584" y="5098828"/>
            <a:ext cx="216024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1692168" y="5094871"/>
            <a:ext cx="216024" cy="2783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411760" y="5096014"/>
            <a:ext cx="216024" cy="290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365455"/>
              </p:ext>
            </p:extLst>
          </p:nvPr>
        </p:nvGraphicFramePr>
        <p:xfrm>
          <a:off x="7452320" y="5445224"/>
          <a:ext cx="1440160" cy="121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Worksheet" showAsIcon="1" r:id="rId5" imgW="914400" imgH="771480" progId="Excel.Sheet.12">
                  <p:embed/>
                </p:oleObj>
              </mc:Choice>
              <mc:Fallback>
                <p:oleObj name="Worksheet" showAsIcon="1" r:id="rId5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52320" y="5445224"/>
                        <a:ext cx="1440160" cy="121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14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9" y="-19422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51520" y="1844825"/>
            <a:ext cx="8712968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hr-HR" sz="1700" b="1" dirty="0" smtClean="0">
                <a:solidFill>
                  <a:srgbClr val="36AE22"/>
                </a:solidFill>
              </a:rPr>
              <a:t>Tablica izračuna udjela javne, gospodarske i civilne skupine unutar upravnog (izvršnog) tijela LAG-a </a:t>
            </a:r>
            <a:r>
              <a:rPr lang="hr-HR" sz="2000" i="1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hr-HR" sz="1600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preuzmite </a:t>
            </a:r>
            <a:r>
              <a:rPr lang="hr-HR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predložak te ga popunjenog učitajte u Zahtjev za </a:t>
            </a:r>
            <a:r>
              <a:rPr lang="hr-HR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potporu</a:t>
            </a:r>
            <a:endParaRPr lang="hr-HR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4"/>
          <a:srcRect t="4117" r="5696" b="45588"/>
          <a:stretch/>
        </p:blipFill>
        <p:spPr bwMode="auto">
          <a:xfrm>
            <a:off x="4809" y="2924944"/>
            <a:ext cx="9144000" cy="3913634"/>
          </a:xfrm>
          <a:prstGeom prst="rect">
            <a:avLst/>
          </a:prstGeom>
          <a:ln w="952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611560" y="5115971"/>
            <a:ext cx="216024" cy="290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1259632" y="5115971"/>
            <a:ext cx="216024" cy="290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1835696" y="5115971"/>
            <a:ext cx="216024" cy="290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411760" y="5115971"/>
            <a:ext cx="216024" cy="2908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390013"/>
              </p:ext>
            </p:extLst>
          </p:nvPr>
        </p:nvGraphicFramePr>
        <p:xfrm>
          <a:off x="7452320" y="5485718"/>
          <a:ext cx="1440160" cy="121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Worksheet" showAsIcon="1" r:id="rId5" imgW="914400" imgH="771480" progId="Excel.Sheet.12">
                  <p:embed/>
                </p:oleObj>
              </mc:Choice>
              <mc:Fallback>
                <p:oleObj name="Worksheet" showAsIcon="1" r:id="rId5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52320" y="5485718"/>
                        <a:ext cx="1440160" cy="121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9788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7504" y="2815"/>
            <a:ext cx="925150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86091" y="1713002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>
                <a:solidFill>
                  <a:schemeClr val="accent2">
                    <a:lumMod val="75000"/>
                  </a:schemeClr>
                </a:solidFill>
              </a:rPr>
              <a:t>Tablica izračuna javne potpore</a:t>
            </a:r>
          </a:p>
        </p:txBody>
      </p:sp>
      <p:pic>
        <p:nvPicPr>
          <p:cNvPr id="8" name="Picture 7"/>
          <p:cNvPicPr/>
          <p:nvPr/>
        </p:nvPicPr>
        <p:blipFill rotWithShape="1">
          <a:blip r:embed="rId4"/>
          <a:srcRect l="2400" t="15881" r="62800" b="10639"/>
          <a:stretch/>
        </p:blipFill>
        <p:spPr bwMode="auto">
          <a:xfrm>
            <a:off x="107504" y="2082333"/>
            <a:ext cx="5760640" cy="4756245"/>
          </a:xfrm>
          <a:prstGeom prst="rect">
            <a:avLst/>
          </a:prstGeom>
          <a:ln w="952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334230"/>
              </p:ext>
            </p:extLst>
          </p:nvPr>
        </p:nvGraphicFramePr>
        <p:xfrm>
          <a:off x="6660232" y="4797152"/>
          <a:ext cx="2285587" cy="192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Worksheet" showAsIcon="1" r:id="rId5" imgW="914400" imgH="771480" progId="Excel.Sheet.12">
                  <p:embed/>
                </p:oleObj>
              </mc:Choice>
              <mc:Fallback>
                <p:oleObj name="Worksheet" showAsIcon="1" r:id="rId5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60232" y="4797152"/>
                        <a:ext cx="2285587" cy="1928465"/>
                      </a:xfrm>
                      <a:prstGeom prst="rect">
                        <a:avLst/>
                      </a:prstGeom>
                      <a:blipFill>
                        <a:blip r:embed="rId7"/>
                        <a:tile tx="0" ty="0" sx="100000" sy="100000" flip="none" algn="tl"/>
                      </a:blipFill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480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504" y="0"/>
            <a:ext cx="925150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/>
          <p:cNvPicPr/>
          <p:nvPr/>
        </p:nvPicPr>
        <p:blipFill rotWithShape="1">
          <a:blip r:embed="rId3"/>
          <a:srcRect l="18133" t="34606" r="18934" b="3291"/>
          <a:stretch/>
        </p:blipFill>
        <p:spPr bwMode="auto">
          <a:xfrm>
            <a:off x="-107504" y="2204864"/>
            <a:ext cx="9251503" cy="4653136"/>
          </a:xfrm>
          <a:prstGeom prst="rect">
            <a:avLst/>
          </a:prstGeom>
          <a:ln w="952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6091" y="1713002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>
                <a:solidFill>
                  <a:schemeClr val="accent2">
                    <a:lumMod val="75000"/>
                  </a:schemeClr>
                </a:solidFill>
              </a:rPr>
              <a:t>Popis naselja i broj stanovnika po naselju za svaku JLS</a:t>
            </a:r>
          </a:p>
        </p:txBody>
      </p:sp>
    </p:spTree>
    <p:extLst>
      <p:ext uri="{BB962C8B-B14F-4D97-AF65-F5344CB8AC3E}">
        <p14:creationId xmlns:p14="http://schemas.microsoft.com/office/powerpoint/2010/main" val="313932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504" y="0"/>
            <a:ext cx="925150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/>
          <p:cNvPicPr/>
          <p:nvPr/>
        </p:nvPicPr>
        <p:blipFill rotWithShape="1">
          <a:blip r:embed="rId3"/>
          <a:srcRect l="16934" t="7822" r="18800" b="7084"/>
          <a:stretch/>
        </p:blipFill>
        <p:spPr bwMode="auto">
          <a:xfrm>
            <a:off x="-107504" y="1628800"/>
            <a:ext cx="9251504" cy="5229200"/>
          </a:xfrm>
          <a:prstGeom prst="rect">
            <a:avLst/>
          </a:prstGeom>
          <a:ln w="952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5883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504" y="0"/>
            <a:ext cx="925150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04" y="1638300"/>
            <a:ext cx="92583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330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24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94065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PODNOŠENJE ZAHTJEVA ZA POTPORU</a:t>
            </a:r>
          </a:p>
        </p:txBody>
      </p:sp>
      <p:sp>
        <p:nvSpPr>
          <p:cNvPr id="3" name="Rectangle 2"/>
          <p:cNvSpPr/>
          <p:nvPr/>
        </p:nvSpPr>
        <p:spPr>
          <a:xfrm>
            <a:off x="395537" y="5879017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FF0000"/>
                </a:solidFill>
              </a:rPr>
              <a:t>Status Zahtjeva za potporu glasi  </a:t>
            </a:r>
            <a:r>
              <a:rPr lang="hr-HR" b="1" dirty="0">
                <a:solidFill>
                  <a:srgbClr val="FF0000"/>
                </a:solidFill>
              </a:rPr>
              <a:t>„U tijeku“ </a:t>
            </a:r>
            <a:r>
              <a:rPr lang="hr-HR" dirty="0">
                <a:solidFill>
                  <a:srgbClr val="FF0000"/>
                </a:solidFill>
              </a:rPr>
              <a:t>dok god statusi svih grupa pitanja ne glase </a:t>
            </a:r>
            <a:r>
              <a:rPr lang="hr-HR" b="1" i="1" dirty="0">
                <a:solidFill>
                  <a:srgbClr val="FF0000"/>
                </a:solidFill>
              </a:rPr>
              <a:t>„Potvrđeno“</a:t>
            </a:r>
            <a:r>
              <a:rPr lang="hr-HR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2"/>
          <a:stretch/>
        </p:blipFill>
        <p:spPr bwMode="auto">
          <a:xfrm>
            <a:off x="215517" y="1700808"/>
            <a:ext cx="8784976" cy="4178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74" name="Elbow Connector 315"/>
          <p:cNvCxnSpPr>
            <a:cxnSpLocks/>
          </p:cNvCxnSpPr>
          <p:nvPr/>
        </p:nvCxnSpPr>
        <p:spPr bwMode="auto">
          <a:xfrm rot="10800000">
            <a:off x="611564" y="4829300"/>
            <a:ext cx="887413" cy="419100"/>
          </a:xfrm>
          <a:prstGeom prst="bentConnector3">
            <a:avLst>
              <a:gd name="adj1" fmla="val 99977"/>
            </a:avLst>
          </a:prstGeom>
          <a:noFill/>
          <a:ln w="12700">
            <a:solidFill>
              <a:srgbClr val="FF000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5" name="Elbow Connector 316"/>
          <p:cNvCxnSpPr>
            <a:cxnSpLocks/>
          </p:cNvCxnSpPr>
          <p:nvPr/>
        </p:nvCxnSpPr>
        <p:spPr bwMode="auto">
          <a:xfrm rot="10800000">
            <a:off x="2987828" y="4825330"/>
            <a:ext cx="887413" cy="419100"/>
          </a:xfrm>
          <a:prstGeom prst="bentConnector3">
            <a:avLst>
              <a:gd name="adj1" fmla="val 99977"/>
            </a:avLst>
          </a:prstGeom>
          <a:noFill/>
          <a:ln w="12700">
            <a:solidFill>
              <a:srgbClr val="FF000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611561" y="4941168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>
                <a:solidFill>
                  <a:srgbClr val="FF0000"/>
                </a:solidFill>
              </a:rPr>
              <a:t>kliknuti ovdje za nastavak popunjavanja </a:t>
            </a:r>
            <a:endParaRPr lang="hr-HR" sz="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5" y="4941168"/>
            <a:ext cx="1616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>
                <a:solidFill>
                  <a:srgbClr val="FF0000"/>
                </a:solidFill>
              </a:rPr>
              <a:t>status cijelog Zahtjeva je </a:t>
            </a:r>
            <a:endParaRPr lang="hr-HR" sz="800" dirty="0">
              <a:solidFill>
                <a:srgbClr val="FF0000"/>
              </a:solidFill>
            </a:endParaRPr>
          </a:p>
          <a:p>
            <a:r>
              <a:rPr lang="hr-HR" sz="800" b="1" dirty="0">
                <a:solidFill>
                  <a:srgbClr val="FF0000"/>
                </a:solidFill>
              </a:rPr>
              <a:t>''U tijeku''</a:t>
            </a:r>
            <a:endParaRPr lang="hr-HR" sz="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5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759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94065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PODNOŠENJE ZAHTJEVA ZA POTPORU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504" y="5879017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FF0000"/>
                </a:solidFill>
              </a:rPr>
              <a:t>Nakon što sve grupe pitanja imaju status „</a:t>
            </a:r>
            <a:r>
              <a:rPr lang="hr-HR" i="1" dirty="0">
                <a:solidFill>
                  <a:srgbClr val="FF0000"/>
                </a:solidFill>
              </a:rPr>
              <a:t>Potvrđeno</a:t>
            </a:r>
            <a:r>
              <a:rPr lang="hr-HR" dirty="0">
                <a:solidFill>
                  <a:srgbClr val="FF0000"/>
                </a:solidFill>
              </a:rPr>
              <a:t>“, AGRONET će vam ponuditi opciju podnošenja Zahtjeva za potporu </a:t>
            </a:r>
            <a:r>
              <a:rPr lang="hr-HR" b="1" dirty="0">
                <a:solidFill>
                  <a:srgbClr val="FF0000"/>
                </a:solidFill>
              </a:rPr>
              <a:t>„PODNESI ZAHTJEV“.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4"/>
            <a:ext cx="8280920" cy="425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 flipH="1">
            <a:off x="1763691" y="5268751"/>
            <a:ext cx="802693" cy="108012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06054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759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94065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PODNOŠENJE ZAHTJEVA ZA POTPORU</a:t>
            </a:r>
          </a:p>
        </p:txBody>
      </p:sp>
      <p:sp>
        <p:nvSpPr>
          <p:cNvPr id="3" name="Rectangle 2"/>
          <p:cNvSpPr/>
          <p:nvPr/>
        </p:nvSpPr>
        <p:spPr>
          <a:xfrm>
            <a:off x="179513" y="5746029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FF0000"/>
                </a:solidFill>
              </a:rPr>
              <a:t>Nakon što je Zahtjev za potporu podnesen, u kartici „POTPORA“ u stupcu „ZAHTJEV“ klikom na link </a:t>
            </a:r>
            <a:r>
              <a:rPr lang="hr-HR" b="1" dirty="0">
                <a:solidFill>
                  <a:srgbClr val="FF0000"/>
                </a:solidFill>
              </a:rPr>
              <a:t>„PREUZMI“ </a:t>
            </a:r>
            <a:r>
              <a:rPr lang="hr-HR" dirty="0">
                <a:solidFill>
                  <a:srgbClr val="FF0000"/>
                </a:solidFill>
              </a:rPr>
              <a:t>otvorit će vam se popunjeni obrazac </a:t>
            </a:r>
            <a:r>
              <a:rPr lang="hr-HR" b="1" u="sng" dirty="0">
                <a:solidFill>
                  <a:srgbClr val="FF0000"/>
                </a:solidFill>
              </a:rPr>
              <a:t>Potvrde o podnošenju Zahtjeva za potporu. </a:t>
            </a:r>
            <a:endParaRPr lang="hr-HR" b="1" u="sng" dirty="0" smtClean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91195"/>
            <a:ext cx="8568952" cy="4045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8" name="AutoShape 18"/>
          <p:cNvCxnSpPr>
            <a:cxnSpLocks noChangeShapeType="1"/>
          </p:cNvCxnSpPr>
          <p:nvPr/>
        </p:nvCxnSpPr>
        <p:spPr bwMode="auto">
          <a:xfrm flipV="1">
            <a:off x="7308304" y="4341448"/>
            <a:ext cx="0" cy="50405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635127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71600" y="908721"/>
            <a:ext cx="68047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PODNOŠENJE</a:t>
            </a:r>
            <a:r>
              <a:rPr lang="hr-HR" b="1" i="1" dirty="0" smtClean="0">
                <a:solidFill>
                  <a:srgbClr val="FF0000"/>
                </a:solidFill>
              </a:rPr>
              <a:t> </a:t>
            </a:r>
            <a:r>
              <a:rPr lang="hr-HR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ZAHTJEVA ZA POTPORU</a:t>
            </a:r>
          </a:p>
          <a:p>
            <a:endParaRPr lang="hr-HR" b="1" i="1" dirty="0" smtClean="0">
              <a:solidFill>
                <a:srgbClr val="FF0000"/>
              </a:solidFill>
            </a:endParaRPr>
          </a:p>
          <a:p>
            <a:endParaRPr lang="hr-HR" i="1" dirty="0" smtClean="0">
              <a:solidFill>
                <a:srgbClr val="FF0000"/>
              </a:solidFill>
            </a:endParaRPr>
          </a:p>
          <a:p>
            <a:r>
              <a:rPr lang="hr-HR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UPIS U EVIDENCIJU KORISNIKA POTPORA U RURALNOM RAZVOJU I RIBARSTVU - </a:t>
            </a:r>
            <a:r>
              <a:rPr lang="hr-HR" b="1" i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VODIČ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2420892"/>
            <a:ext cx="7848872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cxnSp>
        <p:nvCxnSpPr>
          <p:cNvPr id="9" name="Straight Arrow Connector 8"/>
          <p:cNvCxnSpPr/>
          <p:nvPr/>
        </p:nvCxnSpPr>
        <p:spPr>
          <a:xfrm>
            <a:off x="3779912" y="573325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776357" y="5229201"/>
            <a:ext cx="93610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07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32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79512" y="1772820"/>
            <a:ext cx="9119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Potvrda o podnošenju zahtjeva za potporu</a:t>
            </a:r>
            <a:endParaRPr lang="pl-PL" sz="2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55776" y="3041480"/>
            <a:ext cx="288032" cy="144017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Rounded Rectangle 9"/>
          <p:cNvSpPr/>
          <p:nvPr/>
        </p:nvSpPr>
        <p:spPr>
          <a:xfrm>
            <a:off x="3419872" y="3135750"/>
            <a:ext cx="360040" cy="99490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248" y="2514450"/>
            <a:ext cx="4764757" cy="35608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514450"/>
            <a:ext cx="3924300" cy="3552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91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026"/>
            <a:ext cx="91800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79140" y="1772819"/>
            <a:ext cx="848903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b="1" dirty="0" smtClean="0">
                <a:solidFill>
                  <a:schemeClr val="tx2"/>
                </a:solidFill>
              </a:rPr>
              <a:t>POTVRDA </a:t>
            </a:r>
            <a:r>
              <a:rPr lang="pl-PL" sz="2000" b="1" dirty="0">
                <a:solidFill>
                  <a:schemeClr val="tx2"/>
                </a:solidFill>
              </a:rPr>
              <a:t>O PODNOŠENJU ZAHTJEVA ZA </a:t>
            </a:r>
            <a:r>
              <a:rPr lang="pl-PL" sz="2000" b="1" dirty="0" smtClean="0">
                <a:solidFill>
                  <a:schemeClr val="tx2"/>
                </a:solidFill>
              </a:rPr>
              <a:t>POTPORU</a:t>
            </a:r>
          </a:p>
          <a:p>
            <a:pPr algn="just"/>
            <a:endParaRPr lang="hr-HR" sz="12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r>
              <a:rPr lang="hr-HR" b="1" i="1" dirty="0" smtClean="0">
                <a:solidFill>
                  <a:schemeClr val="accent1"/>
                </a:solidFill>
              </a:rPr>
              <a:t>Po </a:t>
            </a:r>
            <a:r>
              <a:rPr lang="hr-HR" b="1" i="1" dirty="0">
                <a:solidFill>
                  <a:schemeClr val="accent1"/>
                </a:solidFill>
              </a:rPr>
              <a:t>završetku elektroničkog popunjavanja </a:t>
            </a:r>
            <a:r>
              <a:rPr lang="hr-HR" b="1" i="1" dirty="0" smtClean="0">
                <a:solidFill>
                  <a:schemeClr val="accent1"/>
                </a:solidFill>
              </a:rPr>
              <a:t>Zahtjeva, AGRONET sam generira potvrdu koju je korisnik dužan </a:t>
            </a:r>
            <a:r>
              <a:rPr lang="hr-HR" b="1" i="1" dirty="0">
                <a:solidFill>
                  <a:schemeClr val="accent1"/>
                </a:solidFill>
              </a:rPr>
              <a:t>ispisati, ovjeriti/pečatiti i potpisati te dostaviti </a:t>
            </a:r>
            <a:r>
              <a:rPr lang="hr-HR" b="1" i="1" dirty="0" smtClean="0">
                <a:solidFill>
                  <a:schemeClr val="accent1"/>
                </a:solidFill>
              </a:rPr>
              <a:t>poštom ili osobnom dostavom na adresu Regionalnog ureda ovisno o lokaciji sjedišta LAG-a: Zagreb, Osijek, Split, Rijeka i Bjelovar- adrese će biti navedene u natječaju. U originalu se dostavlja samo Potvrda. </a:t>
            </a:r>
            <a:r>
              <a:rPr lang="hr-HR" b="1" i="1" dirty="0">
                <a:solidFill>
                  <a:schemeClr val="accent1"/>
                </a:solidFill>
              </a:rPr>
              <a:t>O</a:t>
            </a:r>
            <a:r>
              <a:rPr lang="hr-HR" b="1" i="1" dirty="0" smtClean="0">
                <a:solidFill>
                  <a:schemeClr val="accent1"/>
                </a:solidFill>
              </a:rPr>
              <a:t>stala dokumentacija se ne dostavlja u originalu već se samo učitava  u AGRONET.</a:t>
            </a:r>
          </a:p>
          <a:p>
            <a:pPr algn="just"/>
            <a:endParaRPr lang="hr-HR" b="1" i="1" dirty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endParaRPr lang="hr-HR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endParaRPr lang="hr-HR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46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11256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210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59632" y="94065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ODABIR MODULA “RURALNI RAZVOJ”</a:t>
            </a: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9"/>
            <a:ext cx="9144000" cy="489654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cxnSp>
        <p:nvCxnSpPr>
          <p:cNvPr id="6" name="Straight Arrow Connector 5"/>
          <p:cNvCxnSpPr/>
          <p:nvPr/>
        </p:nvCxnSpPr>
        <p:spPr>
          <a:xfrm flipH="1">
            <a:off x="4067944" y="4833160"/>
            <a:ext cx="1224136" cy="108011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7261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59632" y="94065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PODNOŠENJE ZAHTJEVA ZA POTPORU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7" y="1988844"/>
            <a:ext cx="7992888" cy="41764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483324" y="2949973"/>
            <a:ext cx="648072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8123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94065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PODNOŠENJE ZAHTJEVA ZA POTPORU</a:t>
            </a:r>
          </a:p>
        </p:txBody>
      </p:sp>
      <p:sp>
        <p:nvSpPr>
          <p:cNvPr id="2" name="Rectangle 1"/>
          <p:cNvSpPr/>
          <p:nvPr/>
        </p:nvSpPr>
        <p:spPr>
          <a:xfrm>
            <a:off x="827584" y="5517236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FF0000"/>
                </a:solidFill>
              </a:rPr>
              <a:t>Nadalje, odaberite iz padajućeg izbornika </a:t>
            </a:r>
            <a:r>
              <a:rPr lang="hr-HR" b="1" dirty="0">
                <a:solidFill>
                  <a:srgbClr val="FF0000"/>
                </a:solidFill>
              </a:rPr>
              <a:t>fond „EAFRD“ </a:t>
            </a:r>
            <a:r>
              <a:rPr lang="hr-HR" dirty="0" smtClean="0">
                <a:solidFill>
                  <a:srgbClr val="FF0000"/>
                </a:solidFill>
              </a:rPr>
              <a:t>te </a:t>
            </a:r>
            <a:r>
              <a:rPr lang="hr-HR" dirty="0">
                <a:solidFill>
                  <a:srgbClr val="FF0000"/>
                </a:solidFill>
              </a:rPr>
              <a:t>odgovarajuću </a:t>
            </a:r>
            <a:r>
              <a:rPr lang="hr-HR" dirty="0" smtClean="0">
                <a:solidFill>
                  <a:srgbClr val="FF0000"/>
                </a:solidFill>
              </a:rPr>
              <a:t>Mjeru/Podmjeru/Operaciju odnosno Natječaj.</a:t>
            </a:r>
          </a:p>
          <a:p>
            <a:endParaRPr lang="hr-HR" dirty="0" smtClean="0">
              <a:solidFill>
                <a:srgbClr val="FF0000"/>
              </a:solidFill>
            </a:endParaRPr>
          </a:p>
          <a:p>
            <a:r>
              <a:rPr lang="hr-HR" dirty="0" smtClean="0">
                <a:solidFill>
                  <a:srgbClr val="FF0000"/>
                </a:solidFill>
              </a:rPr>
              <a:t>Vaš </a:t>
            </a:r>
            <a:r>
              <a:rPr lang="hr-HR" dirty="0">
                <a:solidFill>
                  <a:srgbClr val="FF0000"/>
                </a:solidFill>
              </a:rPr>
              <a:t>odabir završite opcijom </a:t>
            </a:r>
            <a:r>
              <a:rPr lang="hr-HR" b="1" dirty="0">
                <a:solidFill>
                  <a:srgbClr val="FF0000"/>
                </a:solidFill>
              </a:rPr>
              <a:t>„POTVRDI“.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3608" y="2634064"/>
            <a:ext cx="3301020" cy="36933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endParaRPr lang="hr-HR" dirty="0"/>
          </a:p>
        </p:txBody>
      </p:sp>
      <p:sp>
        <p:nvSpPr>
          <p:cNvPr id="10" name="Rounded Rectangle 9"/>
          <p:cNvSpPr/>
          <p:nvPr/>
        </p:nvSpPr>
        <p:spPr>
          <a:xfrm>
            <a:off x="467544" y="2634062"/>
            <a:ext cx="576064" cy="31939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Notched Right Arrow 11"/>
          <p:cNvSpPr/>
          <p:nvPr/>
        </p:nvSpPr>
        <p:spPr>
          <a:xfrm rot="10800000">
            <a:off x="4319972" y="4256972"/>
            <a:ext cx="792088" cy="162017"/>
          </a:xfrm>
          <a:prstGeom prst="notched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hr-HR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AutoShape 19"/>
          <p:cNvCxnSpPr>
            <a:cxnSpLocks noChangeShapeType="1"/>
          </p:cNvCxnSpPr>
          <p:nvPr/>
        </p:nvCxnSpPr>
        <p:spPr bwMode="auto">
          <a:xfrm flipV="1">
            <a:off x="8623448" y="3805726"/>
            <a:ext cx="0" cy="613263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4572001" y="3887637"/>
            <a:ext cx="5400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FF0000"/>
                </a:solidFill>
              </a:rPr>
              <a:t>1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44408" y="40723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FF0000"/>
                </a:solidFill>
              </a:rPr>
              <a:t>2</a:t>
            </a:r>
            <a:endParaRPr lang="hr-HR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669781"/>
            <a:ext cx="9001000" cy="3878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ight Arrow 19"/>
          <p:cNvSpPr/>
          <p:nvPr/>
        </p:nvSpPr>
        <p:spPr>
          <a:xfrm flipH="1">
            <a:off x="4224409" y="4347340"/>
            <a:ext cx="802693" cy="166569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Down Arrow 20"/>
          <p:cNvSpPr/>
          <p:nvPr/>
        </p:nvSpPr>
        <p:spPr>
          <a:xfrm flipH="1" flipV="1">
            <a:off x="8388423" y="3887635"/>
            <a:ext cx="144014" cy="635223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" name="TextBox 21"/>
          <p:cNvSpPr txBox="1"/>
          <p:nvPr/>
        </p:nvSpPr>
        <p:spPr>
          <a:xfrm>
            <a:off x="4458318" y="4072304"/>
            <a:ext cx="767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FF0000"/>
                </a:solidFill>
              </a:rPr>
              <a:t>1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00396" y="4112356"/>
            <a:ext cx="288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FF0000"/>
                </a:solidFill>
              </a:rPr>
              <a:t>2</a:t>
            </a:r>
            <a:endParaRPr lang="hr-H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070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94065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PODNOŠENJE ZAHTJEVA ZA POTPORU</a:t>
            </a:r>
          </a:p>
        </p:txBody>
      </p:sp>
      <p:sp>
        <p:nvSpPr>
          <p:cNvPr id="11" name="Notched Right Arrow 10"/>
          <p:cNvSpPr/>
          <p:nvPr/>
        </p:nvSpPr>
        <p:spPr>
          <a:xfrm rot="10800000">
            <a:off x="2938377" y="4152407"/>
            <a:ext cx="792088" cy="162017"/>
          </a:xfrm>
          <a:prstGeom prst="notched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Notched Right Arrow 11"/>
          <p:cNvSpPr/>
          <p:nvPr/>
        </p:nvSpPr>
        <p:spPr>
          <a:xfrm rot="10800000">
            <a:off x="7020272" y="4152407"/>
            <a:ext cx="792088" cy="162017"/>
          </a:xfrm>
          <a:prstGeom prst="notched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Rounded Rectangle 12"/>
          <p:cNvSpPr/>
          <p:nvPr/>
        </p:nvSpPr>
        <p:spPr>
          <a:xfrm>
            <a:off x="412416" y="2708007"/>
            <a:ext cx="504056" cy="24453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7745" y="3107904"/>
            <a:ext cx="3384376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42" y="1700808"/>
            <a:ext cx="8924925" cy="5040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Right Arrow 15"/>
          <p:cNvSpPr/>
          <p:nvPr/>
        </p:nvSpPr>
        <p:spPr>
          <a:xfrm flipH="1">
            <a:off x="2924570" y="4212594"/>
            <a:ext cx="802693" cy="166569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Right Arrow 16"/>
          <p:cNvSpPr/>
          <p:nvPr/>
        </p:nvSpPr>
        <p:spPr>
          <a:xfrm flipH="1">
            <a:off x="7020277" y="4212594"/>
            <a:ext cx="802693" cy="166569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125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9552" y="1713002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OB</a:t>
            </a:r>
            <a:r>
              <a:rPr lang="hr-HR" sz="2000" b="1" dirty="0" smtClean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VEZNA DOKUMENTACIJA </a:t>
            </a:r>
            <a:r>
              <a:rPr lang="hr-HR" sz="2000" b="1" dirty="0" smtClean="0">
                <a:solidFill>
                  <a:schemeClr val="accent2">
                    <a:lumMod val="75000"/>
                  </a:schemeClr>
                </a:solidFill>
              </a:rPr>
              <a:t>ZA KORISNIKE OPERACIJE 19.1.1. (</a:t>
            </a:r>
            <a:r>
              <a:rPr lang="hr-HR" sz="2000" b="1" i="1" dirty="0" smtClean="0">
                <a:solidFill>
                  <a:schemeClr val="accent2">
                    <a:lumMod val="75000"/>
                  </a:schemeClr>
                </a:solidFill>
              </a:rPr>
              <a:t>učitava se u AGRONET</a:t>
            </a:r>
            <a:r>
              <a:rPr lang="hr-HR" sz="2000" b="1" dirty="0" smtClean="0">
                <a:solidFill>
                  <a:schemeClr val="accent2">
                    <a:lumMod val="75000"/>
                  </a:schemeClr>
                </a:solidFill>
              </a:rPr>
              <a:t>)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79513" y="2967339"/>
            <a:ext cx="88569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hr-HR" b="1" dirty="0">
                <a:solidFill>
                  <a:srgbClr val="00B050"/>
                </a:solidFill>
              </a:rPr>
              <a:t>Izvadak iz registra udruga izdan od strane nadležnog ureda državne </a:t>
            </a:r>
            <a:r>
              <a:rPr lang="hr-HR" b="1" dirty="0" smtClean="0">
                <a:solidFill>
                  <a:srgbClr val="00B050"/>
                </a:solidFill>
              </a:rPr>
              <a:t>uprave</a:t>
            </a:r>
            <a:r>
              <a:rPr lang="hr-HR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hr-HR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ne stariji od 30 dana na dan podnošenja Zahtjeva za potporu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b="1" dirty="0">
              <a:solidFill>
                <a:srgbClr val="00B05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b="1" dirty="0">
                <a:solidFill>
                  <a:srgbClr val="00B050"/>
                </a:solidFill>
              </a:rPr>
              <a:t>Potvrda Porezne uprave iz koje je vidljivo da korisnik ima</a:t>
            </a:r>
            <a:r>
              <a:rPr lang="hr-HR" b="1" dirty="0">
                <a:solidFill>
                  <a:srgbClr val="00B050"/>
                </a:solidFill>
              </a:rPr>
              <a:t> podmirene odnosno</a:t>
            </a:r>
            <a:r>
              <a:rPr lang="vi-VN" b="1" dirty="0">
                <a:solidFill>
                  <a:srgbClr val="00B050"/>
                </a:solidFill>
              </a:rPr>
              <a:t> regulirane financijske obveze prema državnom proračunu</a:t>
            </a:r>
            <a:r>
              <a:rPr lang="hr-HR" b="1" dirty="0">
                <a:solidFill>
                  <a:srgbClr val="00B050"/>
                </a:solidFill>
              </a:rPr>
              <a:t> </a:t>
            </a:r>
            <a:r>
              <a:rPr lang="hr-HR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- </a:t>
            </a:r>
            <a:r>
              <a:rPr lang="vi-VN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vi-VN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ovjerena od </a:t>
            </a:r>
            <a:r>
              <a:rPr lang="hr-HR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strane </a:t>
            </a:r>
            <a:r>
              <a:rPr lang="vi-VN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PU i ne starija od 30 dana na dan podnošenja Zahtjeva za </a:t>
            </a:r>
            <a:r>
              <a:rPr lang="vi-VN" i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potporu</a:t>
            </a:r>
            <a:endParaRPr lang="hr-HR" i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i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hr-HR" b="1" dirty="0">
                <a:solidFill>
                  <a:srgbClr val="00B050"/>
                </a:solidFill>
              </a:rPr>
              <a:t>Kartografski (topografski) prikaz LAG-a u omjeru 1:100.000 s naznačenim granicama jedinica lokalne samouprave i pripadajućim </a:t>
            </a:r>
            <a:r>
              <a:rPr lang="hr-HR" b="1" dirty="0" smtClean="0">
                <a:solidFill>
                  <a:srgbClr val="00B050"/>
                </a:solidFill>
              </a:rPr>
              <a:t>naseljima </a:t>
            </a:r>
            <a:r>
              <a:rPr lang="hr-HR" i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(ukoliko se sva naselja unutar  JLS nalaze u sklopu LAG-a, na karti ne mora biti naznačeno pojedinačno naselje, već samo ocrtana granica općine/grada)</a:t>
            </a:r>
            <a:endParaRPr lang="hr-HR" b="1" dirty="0">
              <a:solidFill>
                <a:srgbClr val="00B05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i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b="1" dirty="0" smtClean="0">
              <a:solidFill>
                <a:srgbClr val="00B05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57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07504" y="2551840"/>
            <a:ext cx="8928992" cy="443198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hr-HR" sz="1500" b="1" dirty="0" smtClean="0">
                <a:solidFill>
                  <a:srgbClr val="00B050"/>
                </a:solidFill>
              </a:rPr>
              <a:t>Odluka </a:t>
            </a:r>
            <a:r>
              <a:rPr lang="hr-HR" sz="1500" b="1" dirty="0">
                <a:solidFill>
                  <a:srgbClr val="00B050"/>
                </a:solidFill>
              </a:rPr>
              <a:t>nadležnog tijela LAG-a o imenovanju svih članova u upravno (izvršno) tijelo LAG-a </a:t>
            </a:r>
            <a:r>
              <a:rPr lang="hr-HR" sz="15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ovjerena i potpisana od strane ovlaštene osobe </a:t>
            </a:r>
            <a:r>
              <a:rPr lang="hr-HR" sz="15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LAG-a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sz="15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hr-HR" sz="1500" b="1" dirty="0" smtClean="0">
                <a:solidFill>
                  <a:srgbClr val="00B050"/>
                </a:solidFill>
              </a:rPr>
              <a:t>Preslika osobne iskaznice za svakog člana upravnog (izvršnog) tijela LAG-a važeća na dan podnošenja Zahtjeva za potporu</a:t>
            </a:r>
            <a:endParaRPr lang="hr-HR" sz="15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sz="15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pl-PL" sz="1500" b="1" dirty="0">
                <a:solidFill>
                  <a:srgbClr val="00B050"/>
                </a:solidFill>
              </a:rPr>
              <a:t>Potvrda o službenom predstavniku u LAG-u </a:t>
            </a:r>
            <a:r>
              <a:rPr lang="pl-PL" sz="15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- </a:t>
            </a:r>
            <a:r>
              <a:rPr lang="pl-PL" sz="1500" i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skenirana </a:t>
            </a:r>
            <a:r>
              <a:rPr lang="pl-PL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potvrda ispunjena, potpisana i ovjerena od strane </a:t>
            </a:r>
            <a:r>
              <a:rPr lang="pl-PL" sz="1500" i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institucije/tvrtke/OPG-a/udruge/JLS-a... </a:t>
            </a:r>
            <a:r>
              <a:rPr lang="pl-PL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za </a:t>
            </a:r>
            <a:r>
              <a:rPr lang="pl-PL" sz="1500" i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svakog člana </a:t>
            </a:r>
            <a:r>
              <a:rPr lang="pl-PL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upravnog (izvršnog) tijela LAG-a - </a:t>
            </a:r>
            <a:r>
              <a:rPr lang="pl-PL" sz="1500" i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predstavnika </a:t>
            </a:r>
            <a:r>
              <a:rPr lang="pl-PL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gospodarskog, javnog i civilnog sektora (osim za građane) </a:t>
            </a:r>
            <a:r>
              <a:rPr lang="vi-VN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i ne starija od 30 dana na dan podnošenja Zahtjeva za potporu</a:t>
            </a:r>
            <a:r>
              <a:rPr lang="hr-HR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endParaRPr lang="hr-HR" sz="1500" i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just"/>
            <a:endParaRPr lang="hr-HR" sz="1500" i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pl-PL" sz="1500" b="1" dirty="0">
                <a:solidFill>
                  <a:srgbClr val="00B050"/>
                </a:solidFill>
              </a:rPr>
              <a:t>Izjava o službenom predstavniku u LAG-u </a:t>
            </a:r>
            <a:r>
              <a:rPr lang="pl-PL" sz="15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- </a:t>
            </a:r>
            <a:r>
              <a:rPr lang="pl-PL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skenirana izjava ispunjena i potpisana od strane fizičke osobe za svakog člana upravnog (izvršnog) tijela LAG-a – predstavnika civilnog sektora (građani)</a:t>
            </a:r>
            <a:r>
              <a:rPr lang="vi-VN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i ne starija od 30 dana na dan podnošenja Zahtjeva za potporu</a:t>
            </a:r>
            <a:r>
              <a:rPr lang="hr-HR" sz="1500" i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</a:p>
          <a:p>
            <a:pPr algn="just"/>
            <a:endParaRPr lang="hr-HR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endParaRPr lang="hr-HR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endParaRPr lang="hr-HR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hr-HR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713002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chemeClr val="accent2">
                    <a:lumMod val="75000"/>
                  </a:schemeClr>
                </a:solidFill>
              </a:rPr>
              <a:t>Za članove upravnog (izvršnog) tijela LAG-a 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390812"/>
              </p:ext>
            </p:extLst>
          </p:nvPr>
        </p:nvGraphicFramePr>
        <p:xfrm>
          <a:off x="2555775" y="5903892"/>
          <a:ext cx="1699903" cy="8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Acrobat Document" showAsIcon="1" r:id="rId4" imgW="914400" imgH="771480" progId="AcroExch.Document.7">
                  <p:embed/>
                </p:oleObj>
              </mc:Choice>
              <mc:Fallback>
                <p:oleObj name="Acrobat Document" showAsIcon="1" r:id="rId4" imgW="914400" imgH="77148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5775" y="5903892"/>
                        <a:ext cx="1699903" cy="899050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bg2">
                              <a:lumMod val="90000"/>
                            </a:schemeClr>
                          </a:gs>
                          <a:gs pos="64999">
                            <a:srgbClr val="F0EBD5"/>
                          </a:gs>
                          <a:gs pos="100000">
                            <a:srgbClr val="D1C39F"/>
                          </a:gs>
                        </a:gsLst>
                        <a:lin ang="5400000" scaled="0"/>
                      </a:gradFill>
                      <a:ln>
                        <a:solidFill>
                          <a:schemeClr val="bg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852801"/>
              </p:ext>
            </p:extLst>
          </p:nvPr>
        </p:nvGraphicFramePr>
        <p:xfrm>
          <a:off x="4355976" y="5903891"/>
          <a:ext cx="1631277" cy="899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Acrobat Document" showAsIcon="1" r:id="rId6" imgW="914400" imgH="771480" progId="AcroExch.Document.7">
                  <p:embed/>
                </p:oleObj>
              </mc:Choice>
              <mc:Fallback>
                <p:oleObj name="Acrobat Document" showAsIcon="1" r:id="rId6" imgW="914400" imgH="77148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55976" y="5903891"/>
                        <a:ext cx="1631277" cy="899051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bg2">
                              <a:lumMod val="90000"/>
                            </a:schemeClr>
                          </a:gs>
                          <a:gs pos="64999">
                            <a:srgbClr val="F0EBD5"/>
                          </a:gs>
                          <a:gs pos="100000">
                            <a:srgbClr val="D1C39F"/>
                          </a:gs>
                        </a:gsLst>
                        <a:lin ang="5400000" scaled="0"/>
                      </a:gradFill>
                      <a:ln>
                        <a:solidFill>
                          <a:schemeClr val="bg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415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P-co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6091" y="1713002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>
                <a:solidFill>
                  <a:srgbClr val="C00000"/>
                </a:solidFill>
              </a:rPr>
              <a:t>Popuniti tablicu članova upravnog (izvršnog) tijela LAG-a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3"/>
          <a:srcRect l="12560" t="20645" r="11967" b="6829"/>
          <a:stretch/>
        </p:blipFill>
        <p:spPr bwMode="auto">
          <a:xfrm>
            <a:off x="0" y="2113112"/>
            <a:ext cx="9144000" cy="4744888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Down Arrow 7"/>
          <p:cNvSpPr/>
          <p:nvPr/>
        </p:nvSpPr>
        <p:spPr>
          <a:xfrm>
            <a:off x="2116754" y="2852935"/>
            <a:ext cx="136870" cy="576065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2276872"/>
            <a:ext cx="3432175" cy="1317625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2666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23129</TotalTime>
  <Words>680</Words>
  <Application>Microsoft Office PowerPoint</Application>
  <PresentationFormat>On-screen Show (4:3)</PresentationFormat>
  <Paragraphs>66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ＭＳ Ｐゴシック</vt:lpstr>
      <vt:lpstr>Arial</vt:lpstr>
      <vt:lpstr>Calibri</vt:lpstr>
      <vt:lpstr>Wingdings</vt:lpstr>
      <vt:lpstr>Office Theme</vt:lpstr>
      <vt:lpstr>Acrobat Document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//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// //</dc:creator>
  <cp:lastModifiedBy>Maja Stokanović</cp:lastModifiedBy>
  <cp:revision>552</cp:revision>
  <cp:lastPrinted>2015-05-18T12:58:03Z</cp:lastPrinted>
  <dcterms:created xsi:type="dcterms:W3CDTF">2010-04-01T09:47:06Z</dcterms:created>
  <dcterms:modified xsi:type="dcterms:W3CDTF">2021-09-21T08:09:55Z</dcterms:modified>
</cp:coreProperties>
</file>