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5"/>
  </p:sldMasterIdLst>
  <p:sldIdLst>
    <p:sldId id="256" r:id="rId6"/>
    <p:sldId id="257" r:id="rId7"/>
    <p:sldId id="297" r:id="rId8"/>
    <p:sldId id="292" r:id="rId9"/>
    <p:sldId id="264" r:id="rId10"/>
    <p:sldId id="277" r:id="rId11"/>
    <p:sldId id="262" r:id="rId12"/>
    <p:sldId id="261" r:id="rId13"/>
    <p:sldId id="265" r:id="rId14"/>
    <p:sldId id="298" r:id="rId15"/>
    <p:sldId id="296" r:id="rId16"/>
    <p:sldId id="266" r:id="rId17"/>
    <p:sldId id="289" r:id="rId18"/>
    <p:sldId id="287" r:id="rId19"/>
    <p:sldId id="282" r:id="rId20"/>
    <p:sldId id="268" r:id="rId21"/>
    <p:sldId id="269" r:id="rId22"/>
    <p:sldId id="270" r:id="rId23"/>
    <p:sldId id="288" r:id="rId24"/>
    <p:sldId id="271" r:id="rId25"/>
    <p:sldId id="272" r:id="rId26"/>
    <p:sldId id="273" r:id="rId27"/>
    <p:sldId id="274" r:id="rId28"/>
    <p:sldId id="275" r:id="rId29"/>
    <p:sldId id="293" r:id="rId30"/>
    <p:sldId id="290" r:id="rId31"/>
    <p:sldId id="291" r:id="rId32"/>
    <p:sldId id="299" r:id="rId33"/>
    <p:sldId id="300" r:id="rId34"/>
    <p:sldId id="278" r:id="rId35"/>
    <p:sldId id="280" r:id="rId36"/>
    <p:sldId id="295" r:id="rId37"/>
    <p:sldId id="279" r:id="rId38"/>
    <p:sldId id="258" r:id="rId39"/>
  </p:sldIdLst>
  <p:sldSz cx="12192000" cy="6858000"/>
  <p:notesSz cx="6808788" cy="9940925"/>
  <p:defaultTextStyle>
    <a:defPPr>
      <a:defRPr lang="sr-Latn-R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85963"/>
    <a:srgbClr val="96BC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rednji stil 2 - Isticanj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Srednji stil 2 - Isticanje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912C8C85-51F0-491E-9774-3900AFEF0FD7}" styleName="Svijetli stil 2 - Isticanje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638B1855-1B75-4FBE-930C-398BA8C253C6}" styleName="Stil teme 2 - Isticanje 6">
    <a:tblBg>
      <a:fillRef idx="3">
        <a:schemeClr val="accent6"/>
      </a:fillRef>
      <a:effectRef idx="3">
        <a:schemeClr val="accent6"/>
      </a:effectRef>
    </a:tblBg>
    <a:wholeTbl>
      <a:tcTxStyle>
        <a:fontRef idx="minor">
          <a:scrgbClr r="0" g="0" b="0"/>
        </a:fontRef>
        <a:schemeClr val="lt1"/>
      </a:tcTxStyle>
      <a:tcStyle>
        <a:tcBdr>
          <a:left>
            <a:lnRef idx="1">
              <a:schemeClr val="accent6">
                <a:tint val="50000"/>
              </a:schemeClr>
            </a:lnRef>
          </a:left>
          <a:right>
            <a:lnRef idx="1">
              <a:schemeClr val="accent6">
                <a:tint val="50000"/>
              </a:schemeClr>
            </a:lnRef>
          </a:right>
          <a:top>
            <a:lnRef idx="1">
              <a:schemeClr val="accent6">
                <a:tint val="50000"/>
              </a:schemeClr>
            </a:lnRef>
          </a:top>
          <a:bottom>
            <a:lnRef idx="1">
              <a:schemeClr val="accent6">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10A1B5D5-9B99-4C35-A422-299274C87663}" styleName="Medium Style 1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025" autoAdjust="0"/>
    <p:restoredTop sz="94660"/>
  </p:normalViewPr>
  <p:slideViewPr>
    <p:cSldViewPr snapToGrid="0">
      <p:cViewPr varScale="1">
        <p:scale>
          <a:sx n="114" d="100"/>
          <a:sy n="114" d="100"/>
        </p:scale>
        <p:origin x="354" y="1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39" Type="http://schemas.openxmlformats.org/officeDocument/2006/relationships/slide" Target="slides/slide34.xml"/><Relationship Id="rId21" Type="http://schemas.openxmlformats.org/officeDocument/2006/relationships/slide" Target="slides/slide16.xml"/><Relationship Id="rId34" Type="http://schemas.openxmlformats.org/officeDocument/2006/relationships/slide" Target="slides/slide29.xml"/><Relationship Id="rId42" Type="http://schemas.openxmlformats.org/officeDocument/2006/relationships/theme" Target="theme/theme1.xml"/><Relationship Id="rId7" Type="http://schemas.openxmlformats.org/officeDocument/2006/relationships/slide" Target="slides/slide2.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slide" Target="slides/slide24.xml"/><Relationship Id="rId41"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slide" Target="slides/slide27.xml"/><Relationship Id="rId37" Type="http://schemas.openxmlformats.org/officeDocument/2006/relationships/slide" Target="slides/slide32.xml"/><Relationship Id="rId40" Type="http://schemas.openxmlformats.org/officeDocument/2006/relationships/presProps" Target="presProps.xml"/><Relationship Id="rId5" Type="http://schemas.openxmlformats.org/officeDocument/2006/relationships/slideMaster" Target="slideMasters/slideMaster1.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slide" Target="slides/slide23.xml"/><Relationship Id="rId36" Type="http://schemas.openxmlformats.org/officeDocument/2006/relationships/slide" Target="slides/slide31.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slide" Target="slides/slide26.xml"/><Relationship Id="rId4" Type="http://schemas.openxmlformats.org/officeDocument/2006/relationships/customXml" Target="../customXml/item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slide" Target="slides/slide25.xml"/><Relationship Id="rId35" Type="http://schemas.openxmlformats.org/officeDocument/2006/relationships/slide" Target="slides/slide30.xml"/><Relationship Id="rId43" Type="http://schemas.openxmlformats.org/officeDocument/2006/relationships/tableStyles" Target="tableStyles.xml"/><Relationship Id="rId8" Type="http://schemas.openxmlformats.org/officeDocument/2006/relationships/slide" Target="slides/slide3.xml"/><Relationship Id="rId3" Type="http://schemas.openxmlformats.org/officeDocument/2006/relationships/customXml" Target="../customXml/item3.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slide" Target="slides/slide28.xml"/><Relationship Id="rId38" Type="http://schemas.openxmlformats.org/officeDocument/2006/relationships/slide" Target="slides/slide33.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937518" y="562526"/>
            <a:ext cx="7632442" cy="2387600"/>
          </a:xfrm>
        </p:spPr>
        <p:txBody>
          <a:bodyPr anchor="b"/>
          <a:lstStyle>
            <a:lvl1pPr algn="l">
              <a:defRPr sz="6000">
                <a:solidFill>
                  <a:srgbClr val="585963"/>
                </a:solidFill>
                <a:latin typeface="Open Sans Light" panose="020B0306030504020204" pitchFamily="34" charset="0"/>
                <a:ea typeface="Open Sans Light" panose="020B0306030504020204" pitchFamily="34" charset="0"/>
                <a:cs typeface="Open Sans Light" panose="020B0306030504020204" pitchFamily="34" charset="0"/>
              </a:defRPr>
            </a:lvl1pPr>
          </a:lstStyle>
          <a:p>
            <a:r>
              <a:rPr lang="en-US"/>
              <a:t>Click to edit Master title style</a:t>
            </a:r>
            <a:endParaRPr lang="hr-HR" dirty="0"/>
          </a:p>
        </p:txBody>
      </p:sp>
      <p:sp>
        <p:nvSpPr>
          <p:cNvPr id="3" name="Subtitle 2"/>
          <p:cNvSpPr>
            <a:spLocks noGrp="1"/>
          </p:cNvSpPr>
          <p:nvPr>
            <p:ph type="subTitle" idx="1"/>
          </p:nvPr>
        </p:nvSpPr>
        <p:spPr>
          <a:xfrm>
            <a:off x="3937516" y="4152122"/>
            <a:ext cx="7632444" cy="1105678"/>
          </a:xfrm>
        </p:spPr>
        <p:txBody>
          <a:bodyPr/>
          <a:lstStyle>
            <a:lvl1pPr marL="0" indent="0" algn="l">
              <a:buNone/>
              <a:defRPr sz="2400">
                <a:solidFill>
                  <a:srgbClr val="585963"/>
                </a:solidFill>
                <a:latin typeface="Open Sans Light" panose="020B0306030504020204" pitchFamily="34" charset="0"/>
                <a:ea typeface="Open Sans Light" panose="020B0306030504020204" pitchFamily="34" charset="0"/>
                <a:cs typeface="Open Sans Light" panose="020B0306030504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hr-HR" dirty="0"/>
          </a:p>
        </p:txBody>
      </p:sp>
      <p:pic>
        <p:nvPicPr>
          <p:cNvPr id="7" name="Picture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507612" y="5257800"/>
            <a:ext cx="2350013" cy="1170434"/>
          </a:xfrm>
          <a:prstGeom prst="rect">
            <a:avLst/>
          </a:prstGeom>
        </p:spPr>
      </p:pic>
    </p:spTree>
    <p:extLst>
      <p:ext uri="{BB962C8B-B14F-4D97-AF65-F5344CB8AC3E}">
        <p14:creationId xmlns:p14="http://schemas.microsoft.com/office/powerpoint/2010/main" val="283705312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hr-H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hr-H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13B13A0C-3612-4ECC-8C30-362E3DB22A98}" type="datetimeFigureOut">
              <a:rPr lang="hr-HR" smtClean="0"/>
              <a:t>8.4.2022.</a:t>
            </a:fld>
            <a:endParaRPr lang="hr-HR"/>
          </a:p>
        </p:txBody>
      </p:sp>
      <p:sp>
        <p:nvSpPr>
          <p:cNvPr id="6" name="Footer Placeholder 5"/>
          <p:cNvSpPr>
            <a:spLocks noGrp="1"/>
          </p:cNvSpPr>
          <p:nvPr>
            <p:ph type="ftr" sz="quarter" idx="11"/>
          </p:nvPr>
        </p:nvSpPr>
        <p:spPr/>
        <p:txBody>
          <a:bodyPr/>
          <a:lstStyle/>
          <a:p>
            <a:endParaRPr lang="hr-HR"/>
          </a:p>
        </p:txBody>
      </p:sp>
      <p:sp>
        <p:nvSpPr>
          <p:cNvPr id="7" name="Slide Number Placeholder 6"/>
          <p:cNvSpPr>
            <a:spLocks noGrp="1"/>
          </p:cNvSpPr>
          <p:nvPr>
            <p:ph type="sldNum" sz="quarter" idx="12"/>
          </p:nvPr>
        </p:nvSpPr>
        <p:spPr/>
        <p:txBody>
          <a:bodyPr/>
          <a:lstStyle/>
          <a:p>
            <a:fld id="{2E051E7A-ADD3-4414-AAC2-FE38138BF409}" type="slidenum">
              <a:rPr lang="hr-HR" smtClean="0"/>
              <a:t>‹#›</a:t>
            </a:fld>
            <a:endParaRPr lang="hr-HR"/>
          </a:p>
        </p:txBody>
      </p:sp>
    </p:spTree>
    <p:extLst>
      <p:ext uri="{BB962C8B-B14F-4D97-AF65-F5344CB8AC3E}">
        <p14:creationId xmlns:p14="http://schemas.microsoft.com/office/powerpoint/2010/main" val="7413115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hr-H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hr-HR"/>
          </a:p>
        </p:txBody>
      </p:sp>
      <p:sp>
        <p:nvSpPr>
          <p:cNvPr id="4" name="Date Placeholder 3"/>
          <p:cNvSpPr>
            <a:spLocks noGrp="1"/>
          </p:cNvSpPr>
          <p:nvPr>
            <p:ph type="dt" sz="half" idx="10"/>
          </p:nvPr>
        </p:nvSpPr>
        <p:spPr/>
        <p:txBody>
          <a:bodyPr/>
          <a:lstStyle/>
          <a:p>
            <a:fld id="{13B13A0C-3612-4ECC-8C30-362E3DB22A98}" type="datetimeFigureOut">
              <a:rPr lang="hr-HR" smtClean="0"/>
              <a:t>8.4.2022.</a:t>
            </a:fld>
            <a:endParaRPr lang="hr-HR"/>
          </a:p>
        </p:txBody>
      </p:sp>
      <p:sp>
        <p:nvSpPr>
          <p:cNvPr id="5" name="Footer Placeholder 4"/>
          <p:cNvSpPr>
            <a:spLocks noGrp="1"/>
          </p:cNvSpPr>
          <p:nvPr>
            <p:ph type="ftr" sz="quarter" idx="11"/>
          </p:nvPr>
        </p:nvSpPr>
        <p:spPr/>
        <p:txBody>
          <a:bodyPr/>
          <a:lstStyle/>
          <a:p>
            <a:endParaRPr lang="hr-HR"/>
          </a:p>
        </p:txBody>
      </p:sp>
      <p:sp>
        <p:nvSpPr>
          <p:cNvPr id="6" name="Slide Number Placeholder 5"/>
          <p:cNvSpPr>
            <a:spLocks noGrp="1"/>
          </p:cNvSpPr>
          <p:nvPr>
            <p:ph type="sldNum" sz="quarter" idx="12"/>
          </p:nvPr>
        </p:nvSpPr>
        <p:spPr/>
        <p:txBody>
          <a:bodyPr/>
          <a:lstStyle/>
          <a:p>
            <a:fld id="{2E051E7A-ADD3-4414-AAC2-FE38138BF409}" type="slidenum">
              <a:rPr lang="hr-HR" smtClean="0"/>
              <a:t>‹#›</a:t>
            </a:fld>
            <a:endParaRPr lang="hr-HR"/>
          </a:p>
        </p:txBody>
      </p:sp>
    </p:spTree>
    <p:extLst>
      <p:ext uri="{BB962C8B-B14F-4D97-AF65-F5344CB8AC3E}">
        <p14:creationId xmlns:p14="http://schemas.microsoft.com/office/powerpoint/2010/main" val="368821801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hr-H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hr-HR"/>
          </a:p>
        </p:txBody>
      </p:sp>
      <p:sp>
        <p:nvSpPr>
          <p:cNvPr id="4" name="Date Placeholder 3"/>
          <p:cNvSpPr>
            <a:spLocks noGrp="1"/>
          </p:cNvSpPr>
          <p:nvPr>
            <p:ph type="dt" sz="half" idx="10"/>
          </p:nvPr>
        </p:nvSpPr>
        <p:spPr/>
        <p:txBody>
          <a:bodyPr/>
          <a:lstStyle/>
          <a:p>
            <a:fld id="{13B13A0C-3612-4ECC-8C30-362E3DB22A98}" type="datetimeFigureOut">
              <a:rPr lang="hr-HR" smtClean="0"/>
              <a:t>8.4.2022.</a:t>
            </a:fld>
            <a:endParaRPr lang="hr-HR"/>
          </a:p>
        </p:txBody>
      </p:sp>
      <p:sp>
        <p:nvSpPr>
          <p:cNvPr id="5" name="Footer Placeholder 4"/>
          <p:cNvSpPr>
            <a:spLocks noGrp="1"/>
          </p:cNvSpPr>
          <p:nvPr>
            <p:ph type="ftr" sz="quarter" idx="11"/>
          </p:nvPr>
        </p:nvSpPr>
        <p:spPr/>
        <p:txBody>
          <a:bodyPr/>
          <a:lstStyle/>
          <a:p>
            <a:endParaRPr lang="hr-HR"/>
          </a:p>
        </p:txBody>
      </p:sp>
      <p:sp>
        <p:nvSpPr>
          <p:cNvPr id="6" name="Slide Number Placeholder 5"/>
          <p:cNvSpPr>
            <a:spLocks noGrp="1"/>
          </p:cNvSpPr>
          <p:nvPr>
            <p:ph type="sldNum" sz="quarter" idx="12"/>
          </p:nvPr>
        </p:nvSpPr>
        <p:spPr/>
        <p:txBody>
          <a:bodyPr/>
          <a:lstStyle/>
          <a:p>
            <a:fld id="{2E051E7A-ADD3-4414-AAC2-FE38138BF409}" type="slidenum">
              <a:rPr lang="hr-HR" smtClean="0"/>
              <a:t>‹#›</a:t>
            </a:fld>
            <a:endParaRPr lang="hr-HR"/>
          </a:p>
        </p:txBody>
      </p:sp>
    </p:spTree>
    <p:extLst>
      <p:ext uri="{BB962C8B-B14F-4D97-AF65-F5344CB8AC3E}">
        <p14:creationId xmlns:p14="http://schemas.microsoft.com/office/powerpoint/2010/main" val="8084140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4" name="Rectangle 3"/>
          <p:cNvSpPr/>
          <p:nvPr userDrawn="1"/>
        </p:nvSpPr>
        <p:spPr>
          <a:xfrm>
            <a:off x="0" y="0"/>
            <a:ext cx="12192000" cy="1268963"/>
          </a:xfrm>
          <a:prstGeom prst="rect">
            <a:avLst/>
          </a:prstGeom>
          <a:solidFill>
            <a:srgbClr val="96BC3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r-HR"/>
          </a:p>
        </p:txBody>
      </p:sp>
      <p:sp>
        <p:nvSpPr>
          <p:cNvPr id="2" name="Title 1"/>
          <p:cNvSpPr>
            <a:spLocks noGrp="1"/>
          </p:cNvSpPr>
          <p:nvPr>
            <p:ph type="title"/>
          </p:nvPr>
        </p:nvSpPr>
        <p:spPr>
          <a:xfrm>
            <a:off x="335902" y="242596"/>
            <a:ext cx="11523306" cy="811764"/>
          </a:xfrm>
        </p:spPr>
        <p:txBody>
          <a:bodyPr/>
          <a:lstStyle>
            <a:lvl1pPr>
              <a:defRPr>
                <a:solidFill>
                  <a:schemeClr val="bg1"/>
                </a:solidFill>
                <a:latin typeface="Open Sans Light" panose="020B0306030504020204" pitchFamily="34" charset="0"/>
                <a:ea typeface="Open Sans Light" panose="020B0306030504020204" pitchFamily="34" charset="0"/>
                <a:cs typeface="Open Sans Light" panose="020B0306030504020204" pitchFamily="34" charset="0"/>
              </a:defRPr>
            </a:lvl1pPr>
          </a:lstStyle>
          <a:p>
            <a:r>
              <a:rPr lang="en-US"/>
              <a:t>Click to edit Master title style</a:t>
            </a:r>
            <a:endParaRPr lang="hr-HR" dirty="0"/>
          </a:p>
        </p:txBody>
      </p:sp>
      <p:sp>
        <p:nvSpPr>
          <p:cNvPr id="3" name="Content Placeholder 2"/>
          <p:cNvSpPr>
            <a:spLocks noGrp="1"/>
          </p:cNvSpPr>
          <p:nvPr>
            <p:ph idx="1"/>
          </p:nvPr>
        </p:nvSpPr>
        <p:spPr>
          <a:xfrm>
            <a:off x="0" y="1268963"/>
            <a:ext cx="12192000" cy="4777274"/>
          </a:xfrm>
          <a:noFill/>
        </p:spPr>
        <p:txBody>
          <a:bodyPr/>
          <a:lstStyle>
            <a:lvl1pPr marL="269875" indent="0">
              <a:defRPr>
                <a:solidFill>
                  <a:srgbClr val="585963"/>
                </a:solidFill>
                <a:latin typeface="Open Sans Light" panose="020B0306030504020204" pitchFamily="34" charset="0"/>
                <a:ea typeface="Open Sans Light" panose="020B0306030504020204" pitchFamily="34" charset="0"/>
                <a:cs typeface="Open Sans Light" panose="020B0306030504020204" pitchFamily="34" charset="0"/>
              </a:defRPr>
            </a:lvl1pPr>
            <a:lvl2pPr>
              <a:defRPr>
                <a:solidFill>
                  <a:srgbClr val="585963"/>
                </a:solidFill>
                <a:latin typeface="Open Sans Light" panose="020B0306030504020204" pitchFamily="34" charset="0"/>
                <a:ea typeface="Open Sans Light" panose="020B0306030504020204" pitchFamily="34" charset="0"/>
                <a:cs typeface="Open Sans Light" panose="020B0306030504020204" pitchFamily="34" charset="0"/>
              </a:defRPr>
            </a:lvl2pPr>
            <a:lvl3pPr>
              <a:defRPr>
                <a:solidFill>
                  <a:srgbClr val="585963"/>
                </a:solidFill>
                <a:latin typeface="Open Sans Light" panose="020B0306030504020204" pitchFamily="34" charset="0"/>
                <a:ea typeface="Open Sans Light" panose="020B0306030504020204" pitchFamily="34" charset="0"/>
                <a:cs typeface="Open Sans Light" panose="020B0306030504020204" pitchFamily="34" charset="0"/>
              </a:defRPr>
            </a:lvl3pPr>
            <a:lvl4pPr>
              <a:defRPr>
                <a:solidFill>
                  <a:srgbClr val="585963"/>
                </a:solidFill>
                <a:latin typeface="Open Sans Light" panose="020B0306030504020204" pitchFamily="34" charset="0"/>
                <a:ea typeface="Open Sans Light" panose="020B0306030504020204" pitchFamily="34" charset="0"/>
                <a:cs typeface="Open Sans Light" panose="020B0306030504020204" pitchFamily="34" charset="0"/>
              </a:defRPr>
            </a:lvl4pPr>
            <a:lvl5pPr>
              <a:defRPr>
                <a:solidFill>
                  <a:srgbClr val="585963"/>
                </a:solidFill>
                <a:latin typeface="Open Sans Light" panose="020B0306030504020204" pitchFamily="34" charset="0"/>
                <a:ea typeface="Open Sans Light" panose="020B0306030504020204" pitchFamily="34" charset="0"/>
                <a:cs typeface="Open Sans Light" panose="020B0306030504020204" pitchFamily="34" charset="0"/>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hr-HR" dirty="0"/>
          </a:p>
        </p:txBody>
      </p:sp>
      <p:pic>
        <p:nvPicPr>
          <p:cNvPr id="7" name="Picture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8120167" y="6195062"/>
            <a:ext cx="4071833" cy="540000"/>
          </a:xfrm>
          <a:prstGeom prst="rect">
            <a:avLst/>
          </a:prstGeom>
        </p:spPr>
      </p:pic>
      <p:pic>
        <p:nvPicPr>
          <p:cNvPr id="8" name="Picture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341198" y="6105398"/>
            <a:ext cx="478537" cy="719329"/>
          </a:xfrm>
          <a:prstGeom prst="rect">
            <a:avLst/>
          </a:prstGeom>
        </p:spPr>
      </p:pic>
    </p:spTree>
    <p:extLst>
      <p:ext uri="{BB962C8B-B14F-4D97-AF65-F5344CB8AC3E}">
        <p14:creationId xmlns:p14="http://schemas.microsoft.com/office/powerpoint/2010/main" val="2691635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10" name="Rectangle 9"/>
          <p:cNvSpPr/>
          <p:nvPr userDrawn="1"/>
        </p:nvSpPr>
        <p:spPr>
          <a:xfrm>
            <a:off x="0" y="0"/>
            <a:ext cx="12192000" cy="1268963"/>
          </a:xfrm>
          <a:prstGeom prst="rect">
            <a:avLst/>
          </a:prstGeom>
          <a:solidFill>
            <a:srgbClr val="96BC3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r-HR"/>
          </a:p>
        </p:txBody>
      </p:sp>
      <p:sp>
        <p:nvSpPr>
          <p:cNvPr id="2" name="Title 1"/>
          <p:cNvSpPr>
            <a:spLocks noGrp="1"/>
          </p:cNvSpPr>
          <p:nvPr>
            <p:ph type="title" hasCustomPrompt="1"/>
          </p:nvPr>
        </p:nvSpPr>
        <p:spPr>
          <a:xfrm>
            <a:off x="335902" y="242596"/>
            <a:ext cx="11523306" cy="811764"/>
          </a:xfrm>
        </p:spPr>
        <p:txBody>
          <a:bodyPr/>
          <a:lstStyle>
            <a:lvl1pPr>
              <a:defRPr>
                <a:solidFill>
                  <a:schemeClr val="bg1"/>
                </a:solidFill>
                <a:latin typeface="Open Sans Light" panose="020B0306030504020204" pitchFamily="34" charset="0"/>
                <a:ea typeface="Open Sans Light" panose="020B0306030504020204" pitchFamily="34" charset="0"/>
                <a:cs typeface="Open Sans Light" panose="020B0306030504020204" pitchFamily="34" charset="0"/>
              </a:defRPr>
            </a:lvl1pPr>
          </a:lstStyle>
          <a:p>
            <a:r>
              <a:rPr lang="hr-HR" dirty="0"/>
              <a:t>Hvala na pažnji!</a:t>
            </a:r>
          </a:p>
        </p:txBody>
      </p:sp>
      <p:pic>
        <p:nvPicPr>
          <p:cNvPr id="7" name="Picture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8120167" y="6213724"/>
            <a:ext cx="4071833" cy="540000"/>
          </a:xfrm>
          <a:prstGeom prst="rect">
            <a:avLst/>
          </a:prstGeom>
        </p:spPr>
      </p:pic>
      <p:pic>
        <p:nvPicPr>
          <p:cNvPr id="8" name="Picture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335902" y="6124060"/>
            <a:ext cx="478537" cy="719329"/>
          </a:xfrm>
          <a:prstGeom prst="rect">
            <a:avLst/>
          </a:prstGeom>
        </p:spPr>
      </p:pic>
      <p:sp>
        <p:nvSpPr>
          <p:cNvPr id="6" name="Content Placeholder 2"/>
          <p:cNvSpPr txBox="1">
            <a:spLocks/>
          </p:cNvSpPr>
          <p:nvPr userDrawn="1"/>
        </p:nvSpPr>
        <p:spPr>
          <a:xfrm>
            <a:off x="7557796" y="1778014"/>
            <a:ext cx="4222666" cy="3905250"/>
          </a:xfrm>
          <a:prstGeom prst="rect">
            <a:avLst/>
          </a:prstGeom>
          <a:solidFill>
            <a:srgbClr val="96BC33"/>
          </a:solidFill>
        </p:spPr>
        <p:txBody>
          <a:bodyPr vert="horz" lIns="360000" tIns="45720" rIns="432000" bIns="45720" rtlCol="0" anchor="ctr">
            <a:normAutofit fontScale="62500" lnSpcReduction="20000"/>
          </a:bodyPr>
          <a:lstStyle>
            <a:lvl1pPr marL="269875" indent="0" algn="l" defTabSz="914400" rtl="0" eaLnBrk="1" latinLnBrk="0" hangingPunct="1">
              <a:lnSpc>
                <a:spcPct val="90000"/>
              </a:lnSpc>
              <a:spcBef>
                <a:spcPts val="1000"/>
              </a:spcBef>
              <a:buFont typeface="Arial" panose="020B0604020202020204" pitchFamily="34" charset="0"/>
              <a:buChar char="•"/>
              <a:defRPr sz="2800" kern="1200">
                <a:solidFill>
                  <a:srgbClr val="585963"/>
                </a:solidFill>
                <a:latin typeface="Open Sans Light" panose="020B0306030504020204" pitchFamily="34" charset="0"/>
                <a:ea typeface="Open Sans Light" panose="020B0306030504020204" pitchFamily="34" charset="0"/>
                <a:cs typeface="Open Sans Light" panose="020B0306030504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rgbClr val="585963"/>
                </a:solidFill>
                <a:latin typeface="Open Sans Light" panose="020B0306030504020204" pitchFamily="34" charset="0"/>
                <a:ea typeface="Open Sans Light" panose="020B0306030504020204" pitchFamily="34" charset="0"/>
                <a:cs typeface="Open Sans Light" panose="020B0306030504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rgbClr val="585963"/>
                </a:solidFill>
                <a:latin typeface="Open Sans Light" panose="020B0306030504020204" pitchFamily="34" charset="0"/>
                <a:ea typeface="Open Sans Light" panose="020B0306030504020204" pitchFamily="34" charset="0"/>
                <a:cs typeface="Open Sans Light" panose="020B0306030504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rgbClr val="585963"/>
                </a:solidFill>
                <a:latin typeface="Open Sans Light" panose="020B0306030504020204" pitchFamily="34" charset="0"/>
                <a:ea typeface="Open Sans Light" panose="020B0306030504020204" pitchFamily="34" charset="0"/>
                <a:cs typeface="Open Sans Light" panose="020B0306030504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rgbClr val="585963"/>
                </a:solidFill>
                <a:latin typeface="Open Sans Light" panose="020B0306030504020204" pitchFamily="34" charset="0"/>
                <a:ea typeface="Open Sans Light" panose="020B0306030504020204" pitchFamily="34" charset="0"/>
                <a:cs typeface="Open Sans Light" panose="020B0306030504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271463">
              <a:lnSpc>
                <a:spcPct val="120000"/>
              </a:lnSpc>
              <a:buFont typeface="Arial" panose="020B0604020202020204" pitchFamily="34" charset="0"/>
              <a:buNone/>
            </a:pPr>
            <a:r>
              <a:rPr lang="hr-HR" b="1" cap="all" dirty="0">
                <a:solidFill>
                  <a:schemeClr val="bg1"/>
                </a:solidFill>
              </a:rPr>
              <a:t>Agencija za plaćanja u poljoprivredi, ribarstvu i ruralnom razvoju  </a:t>
            </a:r>
          </a:p>
          <a:p>
            <a:pPr marL="271463">
              <a:lnSpc>
                <a:spcPct val="120000"/>
              </a:lnSpc>
              <a:buFont typeface="Arial" panose="020B0604020202020204" pitchFamily="34" charset="0"/>
              <a:buNone/>
            </a:pPr>
            <a:endParaRPr lang="hr-HR" sz="1400" dirty="0">
              <a:solidFill>
                <a:schemeClr val="bg1"/>
              </a:solidFill>
            </a:endParaRPr>
          </a:p>
          <a:p>
            <a:pPr>
              <a:buFont typeface="Arial" panose="020B0604020202020204" pitchFamily="34" charset="0"/>
              <a:buNone/>
            </a:pPr>
            <a:r>
              <a:rPr lang="hr-HR" sz="2600" dirty="0">
                <a:solidFill>
                  <a:schemeClr val="bg1"/>
                </a:solidFill>
              </a:rPr>
              <a:t>Ulica grada Vukovara 269d</a:t>
            </a:r>
          </a:p>
          <a:p>
            <a:pPr>
              <a:buFont typeface="Arial" panose="020B0604020202020204" pitchFamily="34" charset="0"/>
              <a:buNone/>
            </a:pPr>
            <a:r>
              <a:rPr lang="hr-HR" sz="2600" dirty="0">
                <a:solidFill>
                  <a:schemeClr val="bg1"/>
                </a:solidFill>
              </a:rPr>
              <a:t>10 000 Zagreb</a:t>
            </a:r>
          </a:p>
          <a:p>
            <a:endParaRPr lang="hr-HR" sz="1400" dirty="0">
              <a:solidFill>
                <a:schemeClr val="bg1"/>
              </a:solidFill>
            </a:endParaRPr>
          </a:p>
          <a:p>
            <a:pPr>
              <a:buFont typeface="Arial" panose="020B0604020202020204" pitchFamily="34" charset="0"/>
              <a:buNone/>
            </a:pPr>
            <a:r>
              <a:rPr lang="hr-HR" sz="2600" dirty="0">
                <a:solidFill>
                  <a:schemeClr val="bg1"/>
                </a:solidFill>
              </a:rPr>
              <a:t>+385 1 6002 700 (centrala) </a:t>
            </a:r>
          </a:p>
          <a:p>
            <a:pPr>
              <a:buFont typeface="Arial" panose="020B0604020202020204" pitchFamily="34" charset="0"/>
              <a:buNone/>
            </a:pPr>
            <a:r>
              <a:rPr lang="hr-HR" sz="2600" dirty="0">
                <a:solidFill>
                  <a:schemeClr val="bg1"/>
                </a:solidFill>
              </a:rPr>
              <a:t>+385 1 6002 742 (informiranje</a:t>
            </a:r>
            <a:r>
              <a:rPr lang="hr-HR" dirty="0">
                <a:solidFill>
                  <a:schemeClr val="bg1"/>
                </a:solidFill>
              </a:rPr>
              <a:t>)</a:t>
            </a:r>
          </a:p>
          <a:p>
            <a:endParaRPr lang="hr-HR" sz="1400" dirty="0">
              <a:solidFill>
                <a:schemeClr val="bg1"/>
              </a:solidFill>
            </a:endParaRPr>
          </a:p>
          <a:p>
            <a:pPr>
              <a:buFont typeface="Arial" panose="020B0604020202020204" pitchFamily="34" charset="0"/>
              <a:buNone/>
            </a:pPr>
            <a:r>
              <a:rPr lang="hr-HR" sz="2600" dirty="0">
                <a:solidFill>
                  <a:schemeClr val="bg1"/>
                </a:solidFill>
              </a:rPr>
              <a:t>www.apprrr.hr</a:t>
            </a:r>
          </a:p>
          <a:p>
            <a:pPr>
              <a:buFont typeface="Arial" panose="020B0604020202020204" pitchFamily="34" charset="0"/>
              <a:buNone/>
            </a:pPr>
            <a:r>
              <a:rPr lang="hr-HR" sz="2600" dirty="0">
                <a:solidFill>
                  <a:schemeClr val="bg1"/>
                </a:solidFill>
              </a:rPr>
              <a:t>info@apprrr.hr</a:t>
            </a:r>
          </a:p>
        </p:txBody>
      </p:sp>
      <p:pic>
        <p:nvPicPr>
          <p:cNvPr id="9" name="Content Placeholder 3"/>
          <p:cNvPicPr>
            <a:picLocks noChangeAspect="1"/>
          </p:cNvPicPr>
          <p:nvPr userDrawn="1"/>
        </p:nvPicPr>
        <p:blipFill rotWithShape="1">
          <a:blip r:embed="rId4"/>
          <a:srcRect r="6389"/>
          <a:stretch/>
        </p:blipFill>
        <p:spPr>
          <a:xfrm>
            <a:off x="478537" y="1743886"/>
            <a:ext cx="5929438" cy="3905250"/>
          </a:xfrm>
          <a:prstGeom prst="rect">
            <a:avLst/>
          </a:prstGeom>
        </p:spPr>
      </p:pic>
    </p:spTree>
    <p:extLst>
      <p:ext uri="{BB962C8B-B14F-4D97-AF65-F5344CB8AC3E}">
        <p14:creationId xmlns:p14="http://schemas.microsoft.com/office/powerpoint/2010/main" val="40452898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hr-H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13B13A0C-3612-4ECC-8C30-362E3DB22A98}" type="datetimeFigureOut">
              <a:rPr lang="hr-HR" smtClean="0"/>
              <a:t>8.4.2022.</a:t>
            </a:fld>
            <a:endParaRPr lang="hr-HR"/>
          </a:p>
        </p:txBody>
      </p:sp>
      <p:sp>
        <p:nvSpPr>
          <p:cNvPr id="5" name="Footer Placeholder 4"/>
          <p:cNvSpPr>
            <a:spLocks noGrp="1"/>
          </p:cNvSpPr>
          <p:nvPr>
            <p:ph type="ftr" sz="quarter" idx="11"/>
          </p:nvPr>
        </p:nvSpPr>
        <p:spPr/>
        <p:txBody>
          <a:bodyPr/>
          <a:lstStyle/>
          <a:p>
            <a:endParaRPr lang="hr-HR"/>
          </a:p>
        </p:txBody>
      </p:sp>
      <p:sp>
        <p:nvSpPr>
          <p:cNvPr id="6" name="Slide Number Placeholder 5"/>
          <p:cNvSpPr>
            <a:spLocks noGrp="1"/>
          </p:cNvSpPr>
          <p:nvPr>
            <p:ph type="sldNum" sz="quarter" idx="12"/>
          </p:nvPr>
        </p:nvSpPr>
        <p:spPr/>
        <p:txBody>
          <a:bodyPr/>
          <a:lstStyle/>
          <a:p>
            <a:fld id="{2E051E7A-ADD3-4414-AAC2-FE38138BF409}" type="slidenum">
              <a:rPr lang="hr-HR" smtClean="0"/>
              <a:t>‹#›</a:t>
            </a:fld>
            <a:endParaRPr lang="hr-HR"/>
          </a:p>
        </p:txBody>
      </p:sp>
    </p:spTree>
    <p:extLst>
      <p:ext uri="{BB962C8B-B14F-4D97-AF65-F5344CB8AC3E}">
        <p14:creationId xmlns:p14="http://schemas.microsoft.com/office/powerpoint/2010/main" val="186705702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hr-H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hr-H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hr-HR"/>
          </a:p>
        </p:txBody>
      </p:sp>
      <p:sp>
        <p:nvSpPr>
          <p:cNvPr id="5" name="Date Placeholder 4"/>
          <p:cNvSpPr>
            <a:spLocks noGrp="1"/>
          </p:cNvSpPr>
          <p:nvPr>
            <p:ph type="dt" sz="half" idx="10"/>
          </p:nvPr>
        </p:nvSpPr>
        <p:spPr/>
        <p:txBody>
          <a:bodyPr/>
          <a:lstStyle/>
          <a:p>
            <a:fld id="{13B13A0C-3612-4ECC-8C30-362E3DB22A98}" type="datetimeFigureOut">
              <a:rPr lang="hr-HR" smtClean="0"/>
              <a:t>8.4.2022.</a:t>
            </a:fld>
            <a:endParaRPr lang="hr-HR"/>
          </a:p>
        </p:txBody>
      </p:sp>
      <p:sp>
        <p:nvSpPr>
          <p:cNvPr id="6" name="Footer Placeholder 5"/>
          <p:cNvSpPr>
            <a:spLocks noGrp="1"/>
          </p:cNvSpPr>
          <p:nvPr>
            <p:ph type="ftr" sz="quarter" idx="11"/>
          </p:nvPr>
        </p:nvSpPr>
        <p:spPr/>
        <p:txBody>
          <a:bodyPr/>
          <a:lstStyle/>
          <a:p>
            <a:endParaRPr lang="hr-HR"/>
          </a:p>
        </p:txBody>
      </p:sp>
      <p:sp>
        <p:nvSpPr>
          <p:cNvPr id="7" name="Slide Number Placeholder 6"/>
          <p:cNvSpPr>
            <a:spLocks noGrp="1"/>
          </p:cNvSpPr>
          <p:nvPr>
            <p:ph type="sldNum" sz="quarter" idx="12"/>
          </p:nvPr>
        </p:nvSpPr>
        <p:spPr/>
        <p:txBody>
          <a:bodyPr/>
          <a:lstStyle/>
          <a:p>
            <a:fld id="{2E051E7A-ADD3-4414-AAC2-FE38138BF409}" type="slidenum">
              <a:rPr lang="hr-HR" smtClean="0"/>
              <a:t>‹#›</a:t>
            </a:fld>
            <a:endParaRPr lang="hr-HR"/>
          </a:p>
        </p:txBody>
      </p:sp>
    </p:spTree>
    <p:extLst>
      <p:ext uri="{BB962C8B-B14F-4D97-AF65-F5344CB8AC3E}">
        <p14:creationId xmlns:p14="http://schemas.microsoft.com/office/powerpoint/2010/main" val="136128575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hr-H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hr-H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hr-HR"/>
          </a:p>
        </p:txBody>
      </p:sp>
      <p:sp>
        <p:nvSpPr>
          <p:cNvPr id="7" name="Date Placeholder 6"/>
          <p:cNvSpPr>
            <a:spLocks noGrp="1"/>
          </p:cNvSpPr>
          <p:nvPr>
            <p:ph type="dt" sz="half" idx="10"/>
          </p:nvPr>
        </p:nvSpPr>
        <p:spPr/>
        <p:txBody>
          <a:bodyPr/>
          <a:lstStyle/>
          <a:p>
            <a:fld id="{13B13A0C-3612-4ECC-8C30-362E3DB22A98}" type="datetimeFigureOut">
              <a:rPr lang="hr-HR" smtClean="0"/>
              <a:t>8.4.2022.</a:t>
            </a:fld>
            <a:endParaRPr lang="hr-HR"/>
          </a:p>
        </p:txBody>
      </p:sp>
      <p:sp>
        <p:nvSpPr>
          <p:cNvPr id="8" name="Footer Placeholder 7"/>
          <p:cNvSpPr>
            <a:spLocks noGrp="1"/>
          </p:cNvSpPr>
          <p:nvPr>
            <p:ph type="ftr" sz="quarter" idx="11"/>
          </p:nvPr>
        </p:nvSpPr>
        <p:spPr/>
        <p:txBody>
          <a:bodyPr/>
          <a:lstStyle/>
          <a:p>
            <a:endParaRPr lang="hr-HR"/>
          </a:p>
        </p:txBody>
      </p:sp>
      <p:sp>
        <p:nvSpPr>
          <p:cNvPr id="9" name="Slide Number Placeholder 8"/>
          <p:cNvSpPr>
            <a:spLocks noGrp="1"/>
          </p:cNvSpPr>
          <p:nvPr>
            <p:ph type="sldNum" sz="quarter" idx="12"/>
          </p:nvPr>
        </p:nvSpPr>
        <p:spPr/>
        <p:txBody>
          <a:bodyPr/>
          <a:lstStyle/>
          <a:p>
            <a:fld id="{2E051E7A-ADD3-4414-AAC2-FE38138BF409}" type="slidenum">
              <a:rPr lang="hr-HR" smtClean="0"/>
              <a:t>‹#›</a:t>
            </a:fld>
            <a:endParaRPr lang="hr-HR"/>
          </a:p>
        </p:txBody>
      </p:sp>
    </p:spTree>
    <p:extLst>
      <p:ext uri="{BB962C8B-B14F-4D97-AF65-F5344CB8AC3E}">
        <p14:creationId xmlns:p14="http://schemas.microsoft.com/office/powerpoint/2010/main" val="106193742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hr-HR"/>
          </a:p>
        </p:txBody>
      </p:sp>
      <p:sp>
        <p:nvSpPr>
          <p:cNvPr id="3" name="Date Placeholder 2"/>
          <p:cNvSpPr>
            <a:spLocks noGrp="1"/>
          </p:cNvSpPr>
          <p:nvPr>
            <p:ph type="dt" sz="half" idx="10"/>
          </p:nvPr>
        </p:nvSpPr>
        <p:spPr/>
        <p:txBody>
          <a:bodyPr/>
          <a:lstStyle/>
          <a:p>
            <a:fld id="{13B13A0C-3612-4ECC-8C30-362E3DB22A98}" type="datetimeFigureOut">
              <a:rPr lang="hr-HR" smtClean="0"/>
              <a:t>8.4.2022.</a:t>
            </a:fld>
            <a:endParaRPr lang="hr-HR"/>
          </a:p>
        </p:txBody>
      </p:sp>
      <p:sp>
        <p:nvSpPr>
          <p:cNvPr id="4" name="Footer Placeholder 3"/>
          <p:cNvSpPr>
            <a:spLocks noGrp="1"/>
          </p:cNvSpPr>
          <p:nvPr>
            <p:ph type="ftr" sz="quarter" idx="11"/>
          </p:nvPr>
        </p:nvSpPr>
        <p:spPr/>
        <p:txBody>
          <a:bodyPr/>
          <a:lstStyle/>
          <a:p>
            <a:endParaRPr lang="hr-HR"/>
          </a:p>
        </p:txBody>
      </p:sp>
      <p:sp>
        <p:nvSpPr>
          <p:cNvPr id="5" name="Slide Number Placeholder 4"/>
          <p:cNvSpPr>
            <a:spLocks noGrp="1"/>
          </p:cNvSpPr>
          <p:nvPr>
            <p:ph type="sldNum" sz="quarter" idx="12"/>
          </p:nvPr>
        </p:nvSpPr>
        <p:spPr/>
        <p:txBody>
          <a:bodyPr/>
          <a:lstStyle/>
          <a:p>
            <a:fld id="{2E051E7A-ADD3-4414-AAC2-FE38138BF409}" type="slidenum">
              <a:rPr lang="hr-HR" smtClean="0"/>
              <a:t>‹#›</a:t>
            </a:fld>
            <a:endParaRPr lang="hr-HR"/>
          </a:p>
        </p:txBody>
      </p:sp>
    </p:spTree>
    <p:extLst>
      <p:ext uri="{BB962C8B-B14F-4D97-AF65-F5344CB8AC3E}">
        <p14:creationId xmlns:p14="http://schemas.microsoft.com/office/powerpoint/2010/main" val="42765601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3B13A0C-3612-4ECC-8C30-362E3DB22A98}" type="datetimeFigureOut">
              <a:rPr lang="hr-HR" smtClean="0"/>
              <a:t>8.4.2022.</a:t>
            </a:fld>
            <a:endParaRPr lang="hr-HR"/>
          </a:p>
        </p:txBody>
      </p:sp>
      <p:sp>
        <p:nvSpPr>
          <p:cNvPr id="3" name="Footer Placeholder 2"/>
          <p:cNvSpPr>
            <a:spLocks noGrp="1"/>
          </p:cNvSpPr>
          <p:nvPr>
            <p:ph type="ftr" sz="quarter" idx="11"/>
          </p:nvPr>
        </p:nvSpPr>
        <p:spPr/>
        <p:txBody>
          <a:bodyPr/>
          <a:lstStyle/>
          <a:p>
            <a:endParaRPr lang="hr-HR"/>
          </a:p>
        </p:txBody>
      </p:sp>
      <p:sp>
        <p:nvSpPr>
          <p:cNvPr id="4" name="Slide Number Placeholder 3"/>
          <p:cNvSpPr>
            <a:spLocks noGrp="1"/>
          </p:cNvSpPr>
          <p:nvPr>
            <p:ph type="sldNum" sz="quarter" idx="12"/>
          </p:nvPr>
        </p:nvSpPr>
        <p:spPr/>
        <p:txBody>
          <a:bodyPr/>
          <a:lstStyle/>
          <a:p>
            <a:fld id="{2E051E7A-ADD3-4414-AAC2-FE38138BF409}" type="slidenum">
              <a:rPr lang="hr-HR" smtClean="0"/>
              <a:t>‹#›</a:t>
            </a:fld>
            <a:endParaRPr lang="hr-HR"/>
          </a:p>
        </p:txBody>
      </p:sp>
    </p:spTree>
    <p:extLst>
      <p:ext uri="{BB962C8B-B14F-4D97-AF65-F5344CB8AC3E}">
        <p14:creationId xmlns:p14="http://schemas.microsoft.com/office/powerpoint/2010/main" val="380135594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hr-H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hr-H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13B13A0C-3612-4ECC-8C30-362E3DB22A98}" type="datetimeFigureOut">
              <a:rPr lang="hr-HR" smtClean="0"/>
              <a:t>8.4.2022.</a:t>
            </a:fld>
            <a:endParaRPr lang="hr-HR"/>
          </a:p>
        </p:txBody>
      </p:sp>
      <p:sp>
        <p:nvSpPr>
          <p:cNvPr id="6" name="Footer Placeholder 5"/>
          <p:cNvSpPr>
            <a:spLocks noGrp="1"/>
          </p:cNvSpPr>
          <p:nvPr>
            <p:ph type="ftr" sz="quarter" idx="11"/>
          </p:nvPr>
        </p:nvSpPr>
        <p:spPr/>
        <p:txBody>
          <a:bodyPr/>
          <a:lstStyle/>
          <a:p>
            <a:endParaRPr lang="hr-HR"/>
          </a:p>
        </p:txBody>
      </p:sp>
      <p:sp>
        <p:nvSpPr>
          <p:cNvPr id="7" name="Slide Number Placeholder 6"/>
          <p:cNvSpPr>
            <a:spLocks noGrp="1"/>
          </p:cNvSpPr>
          <p:nvPr>
            <p:ph type="sldNum" sz="quarter" idx="12"/>
          </p:nvPr>
        </p:nvSpPr>
        <p:spPr/>
        <p:txBody>
          <a:bodyPr/>
          <a:lstStyle/>
          <a:p>
            <a:fld id="{2E051E7A-ADD3-4414-AAC2-FE38138BF409}" type="slidenum">
              <a:rPr lang="hr-HR" smtClean="0"/>
              <a:t>‹#›</a:t>
            </a:fld>
            <a:endParaRPr lang="hr-HR"/>
          </a:p>
        </p:txBody>
      </p:sp>
    </p:spTree>
    <p:extLst>
      <p:ext uri="{BB962C8B-B14F-4D97-AF65-F5344CB8AC3E}">
        <p14:creationId xmlns:p14="http://schemas.microsoft.com/office/powerpoint/2010/main" val="7849860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hr-H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hr-H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3B13A0C-3612-4ECC-8C30-362E3DB22A98}" type="datetimeFigureOut">
              <a:rPr lang="hr-HR" smtClean="0"/>
              <a:t>8.4.2022.</a:t>
            </a:fld>
            <a:endParaRPr lang="hr-HR"/>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hr-HR"/>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E051E7A-ADD3-4414-AAC2-FE38138BF409}" type="slidenum">
              <a:rPr lang="hr-HR" smtClean="0"/>
              <a:t>‹#›</a:t>
            </a:fld>
            <a:endParaRPr lang="hr-HR"/>
          </a:p>
        </p:txBody>
      </p:sp>
    </p:spTree>
    <p:extLst>
      <p:ext uri="{BB962C8B-B14F-4D97-AF65-F5344CB8AC3E}">
        <p14:creationId xmlns:p14="http://schemas.microsoft.com/office/powerpoint/2010/main" val="250766306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6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r-Latn-R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hyperlink" Target="https://help.nn.hr/support/solutions/articles/12000043396-elektroni%C4%8Dka-europska-jedinstvena-dokumentacija-o-nabavi-e-espd" TargetMode="Externa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hyperlink" Target="https://www.apprrr.hr/mjera-10-2-potpora-za-ocuvanje-odrzivo-koristenje-i-razvoj-genetskih-resursa-u-poljoprivredi/"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769739" y="1568310"/>
            <a:ext cx="7632442" cy="2869466"/>
          </a:xfrm>
        </p:spPr>
        <p:txBody>
          <a:bodyPr>
            <a:normAutofit fontScale="90000"/>
          </a:bodyPr>
          <a:lstStyle/>
          <a:p>
            <a:br>
              <a:rPr lang="hr-HR" b="1" dirty="0">
                <a:latin typeface="Ebrima" panose="02000000000000000000" pitchFamily="2" charset="0"/>
                <a:ea typeface="Ebrima" panose="02000000000000000000" pitchFamily="2" charset="0"/>
                <a:cs typeface="Ebrima" panose="02000000000000000000" pitchFamily="2" charset="0"/>
              </a:rPr>
            </a:br>
            <a:br>
              <a:rPr lang="hr-HR" b="1" dirty="0">
                <a:latin typeface="Ebrima" panose="02000000000000000000" pitchFamily="2" charset="0"/>
                <a:ea typeface="Ebrima" panose="02000000000000000000" pitchFamily="2" charset="0"/>
                <a:cs typeface="Ebrima" panose="02000000000000000000" pitchFamily="2" charset="0"/>
              </a:rPr>
            </a:br>
            <a:br>
              <a:rPr lang="hr-HR" b="1" dirty="0">
                <a:latin typeface="Ebrima" panose="02000000000000000000" pitchFamily="2" charset="0"/>
                <a:ea typeface="Ebrima" panose="02000000000000000000" pitchFamily="2" charset="0"/>
                <a:cs typeface="Ebrima" panose="02000000000000000000" pitchFamily="2" charset="0"/>
              </a:rPr>
            </a:br>
            <a:br>
              <a:rPr lang="hr-HR" b="1" dirty="0">
                <a:latin typeface="Ebrima" panose="02000000000000000000" pitchFamily="2" charset="0"/>
                <a:ea typeface="Ebrima" panose="02000000000000000000" pitchFamily="2" charset="0"/>
                <a:cs typeface="Ebrima" panose="02000000000000000000" pitchFamily="2" charset="0"/>
              </a:rPr>
            </a:br>
            <a:br>
              <a:rPr lang="hr-HR" b="1" dirty="0">
                <a:latin typeface="Ebrima" panose="02000000000000000000" pitchFamily="2" charset="0"/>
                <a:ea typeface="Ebrima" panose="02000000000000000000" pitchFamily="2" charset="0"/>
                <a:cs typeface="Ebrima" panose="02000000000000000000" pitchFamily="2" charset="0"/>
              </a:rPr>
            </a:br>
            <a:br>
              <a:rPr lang="hr-HR" b="1" dirty="0">
                <a:latin typeface="Ebrima" panose="02000000000000000000" pitchFamily="2" charset="0"/>
                <a:ea typeface="Ebrima" panose="02000000000000000000" pitchFamily="2" charset="0"/>
                <a:cs typeface="Ebrima" panose="02000000000000000000" pitchFamily="2" charset="0"/>
              </a:rPr>
            </a:br>
            <a:br>
              <a:rPr lang="hr-HR" b="1" dirty="0">
                <a:latin typeface="Ebrima" panose="02000000000000000000" pitchFamily="2" charset="0"/>
                <a:ea typeface="Ebrima" panose="02000000000000000000" pitchFamily="2" charset="0"/>
                <a:cs typeface="Ebrima" panose="02000000000000000000" pitchFamily="2" charset="0"/>
              </a:rPr>
            </a:br>
            <a:br>
              <a:rPr lang="hr-HR" b="1" dirty="0">
                <a:latin typeface="Ebrima" panose="02000000000000000000" pitchFamily="2" charset="0"/>
                <a:ea typeface="Ebrima" panose="02000000000000000000" pitchFamily="2" charset="0"/>
                <a:cs typeface="Ebrima" panose="02000000000000000000" pitchFamily="2" charset="0"/>
              </a:rPr>
            </a:br>
            <a:br>
              <a:rPr lang="hr-HR" b="1" dirty="0">
                <a:latin typeface="Ebrima" panose="02000000000000000000" pitchFamily="2" charset="0"/>
                <a:ea typeface="Ebrima" panose="02000000000000000000" pitchFamily="2" charset="0"/>
                <a:cs typeface="Ebrima" panose="02000000000000000000" pitchFamily="2" charset="0"/>
              </a:rPr>
            </a:br>
            <a:br>
              <a:rPr lang="hr-HR" b="1" dirty="0">
                <a:latin typeface="Ebrima" panose="02000000000000000000" pitchFamily="2" charset="0"/>
                <a:ea typeface="Ebrima" panose="02000000000000000000" pitchFamily="2" charset="0"/>
                <a:cs typeface="Ebrima" panose="02000000000000000000" pitchFamily="2" charset="0"/>
              </a:rPr>
            </a:br>
            <a:br>
              <a:rPr lang="hr-HR" b="1" dirty="0">
                <a:latin typeface="Ebrima" panose="02000000000000000000" pitchFamily="2" charset="0"/>
                <a:ea typeface="Ebrima" panose="02000000000000000000" pitchFamily="2" charset="0"/>
                <a:cs typeface="Ebrima" panose="02000000000000000000" pitchFamily="2" charset="0"/>
              </a:rPr>
            </a:br>
            <a:br>
              <a:rPr lang="hr-HR" b="1" dirty="0">
                <a:latin typeface="Ebrima" panose="02000000000000000000" pitchFamily="2" charset="0"/>
                <a:ea typeface="Ebrima" panose="02000000000000000000" pitchFamily="2" charset="0"/>
                <a:cs typeface="Ebrima" panose="02000000000000000000" pitchFamily="2" charset="0"/>
              </a:rPr>
            </a:br>
            <a:br>
              <a:rPr lang="hr-HR" b="1" dirty="0">
                <a:latin typeface="Ebrima" panose="02000000000000000000" pitchFamily="2" charset="0"/>
                <a:ea typeface="Ebrima" panose="02000000000000000000" pitchFamily="2" charset="0"/>
                <a:cs typeface="Ebrima" panose="02000000000000000000" pitchFamily="2" charset="0"/>
              </a:rPr>
            </a:br>
            <a:r>
              <a:rPr lang="hr-HR" sz="4400" b="1" dirty="0">
                <a:solidFill>
                  <a:schemeClr val="accent6">
                    <a:lumMod val="50000"/>
                  </a:schemeClr>
                </a:solidFill>
                <a:latin typeface="+mj-lt"/>
                <a:ea typeface="Ebrima" panose="02000000000000000000" pitchFamily="2" charset="0"/>
                <a:cs typeface="Ebrima" panose="02000000000000000000" pitchFamily="2" charset="0"/>
              </a:rPr>
              <a:t>Priprema dokumentacije o nabavi i provedba postupka</a:t>
            </a:r>
            <a:br>
              <a:rPr lang="hr-HR" sz="4400" b="1" dirty="0">
                <a:solidFill>
                  <a:schemeClr val="accent6">
                    <a:lumMod val="50000"/>
                  </a:schemeClr>
                </a:solidFill>
                <a:latin typeface="Ebrima" panose="02000000000000000000" pitchFamily="2" charset="0"/>
                <a:ea typeface="Ebrima" panose="02000000000000000000" pitchFamily="2" charset="0"/>
                <a:cs typeface="Ebrima" panose="02000000000000000000" pitchFamily="2" charset="0"/>
              </a:rPr>
            </a:br>
            <a:br>
              <a:rPr lang="hr-HR" b="1" dirty="0">
                <a:latin typeface="Ebrima" panose="02000000000000000000" pitchFamily="2" charset="0"/>
                <a:ea typeface="Ebrima" panose="02000000000000000000" pitchFamily="2" charset="0"/>
                <a:cs typeface="Ebrima" panose="02000000000000000000" pitchFamily="2" charset="0"/>
              </a:rPr>
            </a:br>
            <a:endParaRPr lang="hr-HR" dirty="0">
              <a:latin typeface="Ebrima" panose="02000000000000000000" pitchFamily="2" charset="0"/>
              <a:ea typeface="Ebrima" panose="02000000000000000000" pitchFamily="2" charset="0"/>
              <a:cs typeface="Ebrima" panose="02000000000000000000" pitchFamily="2" charset="0"/>
            </a:endParaRPr>
          </a:p>
        </p:txBody>
      </p:sp>
      <p:sp>
        <p:nvSpPr>
          <p:cNvPr id="3" name="Subtitle 2"/>
          <p:cNvSpPr>
            <a:spLocks noGrp="1"/>
          </p:cNvSpPr>
          <p:nvPr>
            <p:ph type="subTitle" idx="1"/>
          </p:nvPr>
        </p:nvSpPr>
        <p:spPr>
          <a:xfrm>
            <a:off x="3979461" y="3428571"/>
            <a:ext cx="7632444" cy="2061109"/>
          </a:xfrm>
        </p:spPr>
        <p:txBody>
          <a:bodyPr>
            <a:normAutofit fontScale="62500" lnSpcReduction="20000"/>
          </a:bodyPr>
          <a:lstStyle/>
          <a:p>
            <a:r>
              <a:rPr lang="hr-HR" sz="3500" b="1" dirty="0">
                <a:solidFill>
                  <a:schemeClr val="accent6">
                    <a:lumMod val="50000"/>
                  </a:schemeClr>
                </a:solidFill>
                <a:latin typeface="+mj-lt"/>
                <a:ea typeface="Ebrima" panose="02000000000000000000" pitchFamily="2" charset="0"/>
                <a:cs typeface="Ebrima" panose="02000000000000000000" pitchFamily="2" charset="0"/>
              </a:rPr>
              <a:t> - najčešće pogreške</a:t>
            </a:r>
          </a:p>
          <a:p>
            <a:r>
              <a:rPr lang="hr-HR" sz="3500" b="1" dirty="0">
                <a:solidFill>
                  <a:schemeClr val="accent6">
                    <a:lumMod val="50000"/>
                  </a:schemeClr>
                </a:solidFill>
                <a:latin typeface="+mj-lt"/>
                <a:ea typeface="Ebrima" panose="02000000000000000000" pitchFamily="2" charset="0"/>
                <a:cs typeface="Ebrima" panose="02000000000000000000" pitchFamily="2" charset="0"/>
              </a:rPr>
              <a:t> </a:t>
            </a:r>
          </a:p>
          <a:p>
            <a:endParaRPr lang="hr-HR" sz="3500" b="1" dirty="0">
              <a:solidFill>
                <a:schemeClr val="accent6">
                  <a:lumMod val="50000"/>
                </a:schemeClr>
              </a:solidFill>
              <a:latin typeface="+mj-lt"/>
              <a:ea typeface="Ebrima" panose="02000000000000000000" pitchFamily="2" charset="0"/>
              <a:cs typeface="Ebrima" panose="02000000000000000000" pitchFamily="2" charset="0"/>
            </a:endParaRPr>
          </a:p>
          <a:p>
            <a:endParaRPr lang="hr-HR" sz="3500" b="1" dirty="0">
              <a:solidFill>
                <a:schemeClr val="accent6">
                  <a:lumMod val="50000"/>
                </a:schemeClr>
              </a:solidFill>
              <a:latin typeface="+mj-lt"/>
              <a:ea typeface="Ebrima" panose="02000000000000000000" pitchFamily="2" charset="0"/>
              <a:cs typeface="Ebrima" panose="02000000000000000000" pitchFamily="2" charset="0"/>
            </a:endParaRPr>
          </a:p>
          <a:p>
            <a:r>
              <a:rPr lang="hr-HR" sz="2500" b="1" dirty="0">
                <a:solidFill>
                  <a:schemeClr val="accent6">
                    <a:lumMod val="50000"/>
                  </a:schemeClr>
                </a:solidFill>
                <a:latin typeface="+mj-lt"/>
                <a:ea typeface="Ebrima" panose="02000000000000000000" pitchFamily="2" charset="0"/>
                <a:cs typeface="Ebrima" panose="02000000000000000000" pitchFamily="2" charset="0"/>
              </a:rPr>
              <a:t>Maja Tadić Bubnjić</a:t>
            </a:r>
          </a:p>
          <a:p>
            <a:r>
              <a:rPr lang="hr-HR" sz="2500" b="1" dirty="0">
                <a:solidFill>
                  <a:schemeClr val="accent6">
                    <a:lumMod val="50000"/>
                  </a:schemeClr>
                </a:solidFill>
                <a:latin typeface="+mj-lt"/>
                <a:ea typeface="Ebrima" panose="02000000000000000000" pitchFamily="2" charset="0"/>
                <a:cs typeface="Ebrima" panose="02000000000000000000" pitchFamily="2" charset="0"/>
              </a:rPr>
              <a:t>Voditeljica Službe za javnu nabavu</a:t>
            </a:r>
          </a:p>
        </p:txBody>
      </p:sp>
    </p:spTree>
    <p:extLst>
      <p:ext uri="{BB962C8B-B14F-4D97-AF65-F5344CB8AC3E}">
        <p14:creationId xmlns:p14="http://schemas.microsoft.com/office/powerpoint/2010/main" val="362033640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F20ADB-03E0-40D6-A227-EB6717EC748F}"/>
              </a:ext>
            </a:extLst>
          </p:cNvPr>
          <p:cNvSpPr>
            <a:spLocks noGrp="1"/>
          </p:cNvSpPr>
          <p:nvPr>
            <p:ph type="title"/>
          </p:nvPr>
        </p:nvSpPr>
        <p:spPr/>
        <p:txBody>
          <a:bodyPr>
            <a:normAutofit fontScale="90000"/>
          </a:bodyPr>
          <a:lstStyle/>
          <a:p>
            <a:pPr algn="ctr"/>
            <a:r>
              <a:rPr lang="hr-HR" sz="3200" dirty="0">
                <a:latin typeface="+mj-lt"/>
              </a:rPr>
              <a:t>Primjeri grupiranja istih ili sličnih predmeta nabave</a:t>
            </a:r>
            <a:br>
              <a:rPr lang="hr-HR" sz="3200" dirty="0">
                <a:latin typeface="+mj-lt"/>
              </a:rPr>
            </a:br>
            <a:r>
              <a:rPr lang="hr-HR" sz="3200" dirty="0">
                <a:latin typeface="+mj-lt"/>
              </a:rPr>
              <a:t>(isključivo ogledni primjeri koji ne daju  konkretnu uputu postupanja)</a:t>
            </a:r>
          </a:p>
        </p:txBody>
      </p:sp>
      <p:sp>
        <p:nvSpPr>
          <p:cNvPr id="3" name="Content Placeholder 2">
            <a:extLst>
              <a:ext uri="{FF2B5EF4-FFF2-40B4-BE49-F238E27FC236}">
                <a16:creationId xmlns:a16="http://schemas.microsoft.com/office/drawing/2014/main" id="{999311A1-87EF-48C4-8910-6A0C4BCA07F4}"/>
              </a:ext>
            </a:extLst>
          </p:cNvPr>
          <p:cNvSpPr>
            <a:spLocks noGrp="1"/>
          </p:cNvSpPr>
          <p:nvPr>
            <p:ph idx="1"/>
          </p:nvPr>
        </p:nvSpPr>
        <p:spPr>
          <a:xfrm>
            <a:off x="0" y="1861457"/>
            <a:ext cx="12192000" cy="4233766"/>
          </a:xfrm>
        </p:spPr>
        <p:txBody>
          <a:bodyPr numCol="4">
            <a:normAutofit/>
          </a:bodyPr>
          <a:lstStyle/>
          <a:p>
            <a:pPr algn="ctr">
              <a:buNone/>
            </a:pPr>
            <a:r>
              <a:rPr lang="hr-HR" sz="1800" b="1" dirty="0">
                <a:latin typeface="+mj-lt"/>
              </a:rPr>
              <a:t>LABORATORIJSKI POTROŠNI MATERIJAL </a:t>
            </a:r>
          </a:p>
          <a:p>
            <a:pPr algn="ctr">
              <a:buNone/>
            </a:pPr>
            <a:endParaRPr lang="hr-HR" sz="1800" dirty="0">
              <a:latin typeface="+mj-lt"/>
            </a:endParaRPr>
          </a:p>
          <a:p>
            <a:pPr algn="ctr">
              <a:buNone/>
            </a:pPr>
            <a:endParaRPr lang="hr-HR" sz="1800" dirty="0">
              <a:latin typeface="+mj-lt"/>
            </a:endParaRPr>
          </a:p>
          <a:p>
            <a:pPr algn="ctr">
              <a:buNone/>
            </a:pPr>
            <a:r>
              <a:rPr lang="hr-HR" sz="1800" dirty="0">
                <a:latin typeface="+mj-lt"/>
              </a:rPr>
              <a:t>epruvete, pipete, tikvice, stalci, četke, štapići i dr.</a:t>
            </a:r>
          </a:p>
          <a:p>
            <a:pPr algn="ctr">
              <a:buNone/>
            </a:pPr>
            <a:r>
              <a:rPr lang="pl-PL" sz="1800" dirty="0">
                <a:latin typeface="+mj-lt"/>
              </a:rPr>
              <a:t>potrošni matrijal za stanične kulture</a:t>
            </a:r>
          </a:p>
          <a:p>
            <a:pPr algn="ctr">
              <a:buNone/>
            </a:pPr>
            <a:r>
              <a:rPr lang="pl-PL" sz="1800" dirty="0">
                <a:latin typeface="+mj-lt"/>
              </a:rPr>
              <a:t>nitrilne i lateks rukavice i dr.                                                                            </a:t>
            </a:r>
          </a:p>
          <a:p>
            <a:pPr algn="ctr">
              <a:buNone/>
            </a:pPr>
            <a:r>
              <a:rPr lang="pl-PL" sz="1800" dirty="0">
                <a:latin typeface="+mj-lt"/>
              </a:rPr>
              <a:t>kemikalije</a:t>
            </a:r>
          </a:p>
          <a:p>
            <a:pPr algn="ctr">
              <a:buNone/>
            </a:pPr>
            <a:endParaRPr lang="hr-HR" sz="1800" b="1" dirty="0">
              <a:latin typeface="+mj-lt"/>
            </a:endParaRPr>
          </a:p>
          <a:p>
            <a:pPr algn="ctr">
              <a:buNone/>
            </a:pPr>
            <a:endParaRPr lang="hr-HR" sz="1800" b="1" dirty="0">
              <a:latin typeface="+mj-lt"/>
            </a:endParaRPr>
          </a:p>
          <a:p>
            <a:pPr algn="ctr">
              <a:buNone/>
            </a:pPr>
            <a:r>
              <a:rPr lang="hr-HR" sz="1800" b="1" dirty="0">
                <a:latin typeface="+mj-lt"/>
              </a:rPr>
              <a:t>LABORATORIJSKA OPREMA</a:t>
            </a:r>
          </a:p>
          <a:p>
            <a:pPr algn="ctr">
              <a:buNone/>
            </a:pPr>
            <a:endParaRPr lang="hr-HR" sz="1800" dirty="0">
              <a:latin typeface="+mj-lt"/>
            </a:endParaRPr>
          </a:p>
          <a:p>
            <a:pPr>
              <a:buNone/>
            </a:pPr>
            <a:endParaRPr lang="hr-HR" sz="1800" dirty="0">
              <a:latin typeface="+mj-lt"/>
            </a:endParaRPr>
          </a:p>
          <a:p>
            <a:pPr algn="ctr">
              <a:lnSpc>
                <a:spcPct val="100000"/>
              </a:lnSpc>
              <a:buNone/>
            </a:pPr>
            <a:endParaRPr lang="hr-HR" sz="1800" dirty="0">
              <a:latin typeface="+mj-lt"/>
            </a:endParaRPr>
          </a:p>
          <a:p>
            <a:pPr algn="ctr">
              <a:lnSpc>
                <a:spcPct val="100000"/>
              </a:lnSpc>
              <a:buNone/>
            </a:pPr>
            <a:r>
              <a:rPr lang="hr-HR" sz="1800" dirty="0">
                <a:latin typeface="+mj-lt"/>
              </a:rPr>
              <a:t>analitičke vage, oprema za hlađenje i grijanje tekućina, </a:t>
            </a:r>
            <a:r>
              <a:rPr lang="hr-HR" sz="1800" dirty="0" err="1">
                <a:latin typeface="+mj-lt"/>
              </a:rPr>
              <a:t>termoshaker</a:t>
            </a:r>
            <a:r>
              <a:rPr lang="hr-HR" sz="1800" dirty="0">
                <a:latin typeface="+mj-lt"/>
              </a:rPr>
              <a:t>, centrifuge, rotatori i </a:t>
            </a:r>
            <a:r>
              <a:rPr lang="hr-HR" sz="1800" dirty="0" err="1">
                <a:latin typeface="+mj-lt"/>
              </a:rPr>
              <a:t>tresilice</a:t>
            </a:r>
            <a:r>
              <a:rPr lang="hr-HR" sz="1800" dirty="0">
                <a:latin typeface="+mj-lt"/>
              </a:rPr>
              <a:t>, laboratorijski hladnjaci i zamrzivači, sušionici, </a:t>
            </a:r>
            <a:r>
              <a:rPr lang="hr-HR" sz="1800" dirty="0" err="1">
                <a:latin typeface="+mj-lt"/>
              </a:rPr>
              <a:t>klorimetar</a:t>
            </a:r>
            <a:r>
              <a:rPr lang="hr-HR" sz="1800" dirty="0">
                <a:latin typeface="+mj-lt"/>
              </a:rPr>
              <a:t>, </a:t>
            </a:r>
            <a:r>
              <a:rPr lang="hr-HR" sz="1800" dirty="0" err="1">
                <a:latin typeface="+mj-lt"/>
              </a:rPr>
              <a:t>titrator</a:t>
            </a:r>
            <a:r>
              <a:rPr lang="hr-HR" sz="1800" dirty="0">
                <a:latin typeface="+mj-lt"/>
              </a:rPr>
              <a:t>, vlagomjer, mikroskop, elisa čitač, brojač stanica i dr.</a:t>
            </a:r>
          </a:p>
          <a:p>
            <a:pPr>
              <a:buNone/>
            </a:pPr>
            <a:r>
              <a:rPr lang="hr-HR" sz="1800" b="1" dirty="0">
                <a:latin typeface="+mj-lt"/>
              </a:rPr>
              <a:t>POLJOPRIVREDNA OPREMA</a:t>
            </a:r>
          </a:p>
          <a:p>
            <a:pPr>
              <a:buNone/>
            </a:pPr>
            <a:endParaRPr lang="hr-HR" sz="1800" b="1" dirty="0">
              <a:latin typeface="+mj-lt"/>
            </a:endParaRPr>
          </a:p>
          <a:p>
            <a:pPr>
              <a:buNone/>
            </a:pPr>
            <a:endParaRPr lang="hr-HR" sz="1800" b="1" dirty="0">
              <a:latin typeface="+mj-lt"/>
            </a:endParaRPr>
          </a:p>
          <a:p>
            <a:pPr>
              <a:buNone/>
            </a:pPr>
            <a:endParaRPr lang="hr-HR" sz="1800" b="1" dirty="0">
              <a:latin typeface="+mj-lt"/>
            </a:endParaRPr>
          </a:p>
          <a:p>
            <a:pPr algn="ctr">
              <a:buNone/>
            </a:pPr>
            <a:r>
              <a:rPr lang="hr-HR" sz="1800" dirty="0">
                <a:latin typeface="+mj-lt"/>
              </a:rPr>
              <a:t>električna ograda za ovce, protiv divljači i sl. </a:t>
            </a:r>
          </a:p>
          <a:p>
            <a:pPr algn="ctr">
              <a:buNone/>
            </a:pPr>
            <a:r>
              <a:rPr lang="hr-HR" sz="1800" dirty="0">
                <a:latin typeface="+mj-lt"/>
              </a:rPr>
              <a:t>pojilice, hranilice, povezi i sl.</a:t>
            </a:r>
          </a:p>
          <a:p>
            <a:pPr algn="ctr">
              <a:buNone/>
            </a:pPr>
            <a:r>
              <a:rPr lang="hr-HR" sz="1800" dirty="0">
                <a:latin typeface="+mj-lt"/>
              </a:rPr>
              <a:t>poljoprivredni alati i potrepštine (metle, lopate, kose, škare, trimer, ručne prskalice i sl.)</a:t>
            </a:r>
          </a:p>
          <a:p>
            <a:pPr algn="ctr">
              <a:buNone/>
            </a:pPr>
            <a:endParaRPr lang="hr-HR" sz="1800" dirty="0">
              <a:latin typeface="+mj-lt"/>
            </a:endParaRPr>
          </a:p>
          <a:p>
            <a:pPr algn="ctr">
              <a:buNone/>
            </a:pPr>
            <a:r>
              <a:rPr lang="hr-HR" sz="1800" b="1" dirty="0">
                <a:latin typeface="+mj-lt"/>
              </a:rPr>
              <a:t>POLJOPRIVREDNI STROJEVI</a:t>
            </a:r>
          </a:p>
          <a:p>
            <a:pPr algn="ctr">
              <a:buNone/>
            </a:pPr>
            <a:endParaRPr lang="hr-HR" sz="1800" b="1" dirty="0">
              <a:latin typeface="+mj-lt"/>
            </a:endParaRPr>
          </a:p>
          <a:p>
            <a:pPr algn="ctr">
              <a:buNone/>
            </a:pPr>
            <a:endParaRPr lang="hr-HR" sz="1800" b="1" dirty="0">
              <a:latin typeface="+mj-lt"/>
            </a:endParaRPr>
          </a:p>
          <a:p>
            <a:pPr algn="ctr">
              <a:buNone/>
            </a:pPr>
            <a:endParaRPr lang="hr-HR" sz="1800" b="1" dirty="0">
              <a:latin typeface="+mj-lt"/>
            </a:endParaRPr>
          </a:p>
          <a:p>
            <a:pPr algn="ctr">
              <a:buNone/>
            </a:pPr>
            <a:r>
              <a:rPr lang="hr-HR" sz="1800" dirty="0">
                <a:latin typeface="+mj-lt"/>
              </a:rPr>
              <a:t>traktor</a:t>
            </a:r>
          </a:p>
          <a:p>
            <a:pPr algn="ctr">
              <a:buNone/>
            </a:pPr>
            <a:r>
              <a:rPr lang="hr-HR" sz="1800" dirty="0">
                <a:latin typeface="+mj-lt"/>
              </a:rPr>
              <a:t>teleskopski, kompaktni utovarivači, viličari</a:t>
            </a:r>
          </a:p>
          <a:p>
            <a:pPr algn="ctr">
              <a:buNone/>
            </a:pPr>
            <a:r>
              <a:rPr lang="hr-HR" sz="1800" dirty="0">
                <a:latin typeface="+mj-lt"/>
              </a:rPr>
              <a:t>sijačice, prskalice, plugovi</a:t>
            </a:r>
          </a:p>
          <a:p>
            <a:pPr algn="ctr">
              <a:buNone/>
            </a:pPr>
            <a:r>
              <a:rPr lang="hr-HR" sz="1800" dirty="0" err="1">
                <a:latin typeface="+mj-lt"/>
              </a:rPr>
              <a:t>roto</a:t>
            </a:r>
            <a:r>
              <a:rPr lang="hr-HR" sz="1800" dirty="0">
                <a:latin typeface="+mj-lt"/>
              </a:rPr>
              <a:t> drljače, podrivači, </a:t>
            </a:r>
            <a:r>
              <a:rPr lang="hr-HR" sz="1800" dirty="0" err="1">
                <a:latin typeface="+mj-lt"/>
              </a:rPr>
              <a:t>malčeri</a:t>
            </a:r>
            <a:r>
              <a:rPr lang="hr-HR" sz="1800" dirty="0">
                <a:latin typeface="+mj-lt"/>
              </a:rPr>
              <a:t>, prikolice i dr.</a:t>
            </a:r>
          </a:p>
          <a:p>
            <a:pPr algn="ctr">
              <a:buNone/>
            </a:pPr>
            <a:endParaRPr lang="hr-HR" sz="1800" dirty="0">
              <a:latin typeface="+mj-lt"/>
            </a:endParaRPr>
          </a:p>
          <a:p>
            <a:pPr algn="ctr">
              <a:buNone/>
            </a:pPr>
            <a:endParaRPr lang="hr-HR" sz="1800" b="1" dirty="0">
              <a:latin typeface="+mj-lt"/>
            </a:endParaRPr>
          </a:p>
        </p:txBody>
      </p:sp>
      <p:sp>
        <p:nvSpPr>
          <p:cNvPr id="4" name="Arrow: Down 3">
            <a:extLst>
              <a:ext uri="{FF2B5EF4-FFF2-40B4-BE49-F238E27FC236}">
                <a16:creationId xmlns:a16="http://schemas.microsoft.com/office/drawing/2014/main" id="{D273E198-97CC-4F2D-851A-5F402C338D57}"/>
              </a:ext>
            </a:extLst>
          </p:cNvPr>
          <p:cNvSpPr/>
          <p:nvPr/>
        </p:nvSpPr>
        <p:spPr>
          <a:xfrm>
            <a:off x="1357994" y="2609072"/>
            <a:ext cx="555171" cy="440872"/>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r-HR"/>
          </a:p>
        </p:txBody>
      </p:sp>
      <p:sp>
        <p:nvSpPr>
          <p:cNvPr id="5" name="Arrow: Down 4">
            <a:extLst>
              <a:ext uri="{FF2B5EF4-FFF2-40B4-BE49-F238E27FC236}">
                <a16:creationId xmlns:a16="http://schemas.microsoft.com/office/drawing/2014/main" id="{77532CFF-C421-4D0E-A2BD-03282C3A70EB}"/>
              </a:ext>
            </a:extLst>
          </p:cNvPr>
          <p:cNvSpPr/>
          <p:nvPr/>
        </p:nvSpPr>
        <p:spPr>
          <a:xfrm>
            <a:off x="4430487" y="2609072"/>
            <a:ext cx="555171" cy="440872"/>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r-HR"/>
          </a:p>
        </p:txBody>
      </p:sp>
      <p:sp>
        <p:nvSpPr>
          <p:cNvPr id="6" name="Arrow: Down 5">
            <a:extLst>
              <a:ext uri="{FF2B5EF4-FFF2-40B4-BE49-F238E27FC236}">
                <a16:creationId xmlns:a16="http://schemas.microsoft.com/office/drawing/2014/main" id="{1EB66729-E72D-4EB9-8BF0-C315DFF634D5}"/>
              </a:ext>
            </a:extLst>
          </p:cNvPr>
          <p:cNvSpPr/>
          <p:nvPr/>
        </p:nvSpPr>
        <p:spPr>
          <a:xfrm>
            <a:off x="7502980" y="2609072"/>
            <a:ext cx="555171" cy="440872"/>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r-HR"/>
          </a:p>
        </p:txBody>
      </p:sp>
      <p:sp>
        <p:nvSpPr>
          <p:cNvPr id="7" name="Arrow: Down 6">
            <a:extLst>
              <a:ext uri="{FF2B5EF4-FFF2-40B4-BE49-F238E27FC236}">
                <a16:creationId xmlns:a16="http://schemas.microsoft.com/office/drawing/2014/main" id="{7D82B3EE-8D19-457C-95C3-7CC1066987B3}"/>
              </a:ext>
            </a:extLst>
          </p:cNvPr>
          <p:cNvSpPr/>
          <p:nvPr/>
        </p:nvSpPr>
        <p:spPr>
          <a:xfrm>
            <a:off x="10556420" y="2609072"/>
            <a:ext cx="555171" cy="440872"/>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r-HR"/>
          </a:p>
        </p:txBody>
      </p:sp>
    </p:spTree>
    <p:extLst>
      <p:ext uri="{BB962C8B-B14F-4D97-AF65-F5344CB8AC3E}">
        <p14:creationId xmlns:p14="http://schemas.microsoft.com/office/powerpoint/2010/main" val="380693120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EF28E057-C994-4DE5-B289-D8BDFD9F25C4}"/>
              </a:ext>
            </a:extLst>
          </p:cNvPr>
          <p:cNvSpPr>
            <a:spLocks noGrp="1"/>
          </p:cNvSpPr>
          <p:nvPr>
            <p:ph type="title"/>
          </p:nvPr>
        </p:nvSpPr>
        <p:spPr/>
        <p:txBody>
          <a:bodyPr>
            <a:normAutofit/>
          </a:bodyPr>
          <a:lstStyle/>
          <a:p>
            <a:pPr algn="ctr"/>
            <a:r>
              <a:rPr lang="hr-HR" sz="4000" dirty="0">
                <a:latin typeface="+mj-lt"/>
                <a:ea typeface="Ebrima" panose="02000000000000000000" pitchFamily="2" charset="0"/>
                <a:cs typeface="Ebrima" panose="02000000000000000000" pitchFamily="2" charset="0"/>
              </a:rPr>
              <a:t>Priprema postupka javne nabave</a:t>
            </a:r>
          </a:p>
        </p:txBody>
      </p:sp>
      <p:sp>
        <p:nvSpPr>
          <p:cNvPr id="3" name="Rezervirano mjesto sadržaja 2">
            <a:extLst>
              <a:ext uri="{FF2B5EF4-FFF2-40B4-BE49-F238E27FC236}">
                <a16:creationId xmlns:a16="http://schemas.microsoft.com/office/drawing/2014/main" id="{CDE7D500-0F4C-4F75-989B-3947F63EEA59}"/>
              </a:ext>
            </a:extLst>
          </p:cNvPr>
          <p:cNvSpPr>
            <a:spLocks noGrp="1"/>
          </p:cNvSpPr>
          <p:nvPr>
            <p:ph idx="1"/>
          </p:nvPr>
        </p:nvSpPr>
        <p:spPr>
          <a:xfrm>
            <a:off x="486561" y="1268963"/>
            <a:ext cx="11115414" cy="4242604"/>
          </a:xfrm>
        </p:spPr>
        <p:txBody>
          <a:bodyPr>
            <a:normAutofit/>
          </a:bodyPr>
          <a:lstStyle/>
          <a:p>
            <a:pPr>
              <a:buNone/>
            </a:pPr>
            <a:endParaRPr lang="hr-HR" b="1" dirty="0"/>
          </a:p>
          <a:p>
            <a:pPr>
              <a:buNone/>
            </a:pPr>
            <a:r>
              <a:rPr lang="hr-HR" sz="1800" b="1" dirty="0">
                <a:latin typeface="+mj-lt"/>
                <a:ea typeface="Ebrima" panose="02000000000000000000" pitchFamily="2" charset="0"/>
                <a:cs typeface="Ebrima" panose="02000000000000000000" pitchFamily="2" charset="0"/>
              </a:rPr>
              <a:t>2) STRUČNO POVJERENSTVO</a:t>
            </a:r>
          </a:p>
          <a:p>
            <a:pPr marL="727075" indent="-457200" algn="just">
              <a:buFont typeface="Wingdings" panose="05000000000000000000" pitchFamily="2" charset="2"/>
              <a:buChar char="Ø"/>
            </a:pPr>
            <a:r>
              <a:rPr lang="hr-HR" sz="1800" dirty="0">
                <a:latin typeface="+mj-lt"/>
                <a:ea typeface="Ebrima" panose="02000000000000000000" pitchFamily="2" charset="0"/>
                <a:cs typeface="Ebrima" panose="02000000000000000000" pitchFamily="2" charset="0"/>
              </a:rPr>
              <a:t>Prije početka postupka internom odlukom imenuje se stručno povjerenstvo za javnu nabavu imenom i prezimenom zajedno s pojedinim ulogama (zadatcima) u postupku</a:t>
            </a:r>
          </a:p>
          <a:p>
            <a:pPr marL="1600200" lvl="2" indent="-457200" algn="just">
              <a:buFont typeface="Courier New" panose="02070309020205020404" pitchFamily="49" charset="0"/>
              <a:buChar char="o"/>
            </a:pPr>
            <a:r>
              <a:rPr lang="hr-HR" sz="1800" dirty="0">
                <a:latin typeface="+mj-lt"/>
                <a:ea typeface="Ebrima" panose="02000000000000000000" pitchFamily="2" charset="0"/>
                <a:cs typeface="Ebrima" panose="02000000000000000000" pitchFamily="2" charset="0"/>
              </a:rPr>
              <a:t>navesti osobe koje su sudjelovale u pripremi tehničkog dijela dokumentacije u samoj odluci ili u zasebnom dokumentu </a:t>
            </a:r>
          </a:p>
          <a:p>
            <a:pPr marL="1600200" lvl="2" indent="-457200" algn="just">
              <a:buFont typeface="Courier New" panose="02070309020205020404" pitchFamily="49" charset="0"/>
              <a:buChar char="o"/>
            </a:pPr>
            <a:endParaRPr lang="hr-HR" sz="1800" dirty="0">
              <a:latin typeface="+mj-lt"/>
              <a:ea typeface="Ebrima" panose="02000000000000000000" pitchFamily="2" charset="0"/>
              <a:cs typeface="Ebrima" panose="02000000000000000000" pitchFamily="2" charset="0"/>
            </a:endParaRPr>
          </a:p>
          <a:p>
            <a:pPr marL="1600200" lvl="2" indent="-457200" algn="just">
              <a:buFont typeface="Courier New" panose="02070309020205020404" pitchFamily="49" charset="0"/>
              <a:buChar char="o"/>
            </a:pPr>
            <a:r>
              <a:rPr lang="hr-HR" sz="1800" dirty="0">
                <a:latin typeface="+mj-lt"/>
                <a:ea typeface="Ebrima" panose="02000000000000000000" pitchFamily="2" charset="0"/>
                <a:cs typeface="Ebrima" panose="02000000000000000000" pitchFamily="2" charset="0"/>
              </a:rPr>
              <a:t>Najmanje jedan član stručnog povjerenstva za javnu nabavu </a:t>
            </a:r>
            <a:r>
              <a:rPr lang="hr-HR" sz="1800" u="sng" dirty="0">
                <a:latin typeface="+mj-lt"/>
                <a:ea typeface="Ebrima" panose="02000000000000000000" pitchFamily="2" charset="0"/>
                <a:cs typeface="Ebrima" panose="02000000000000000000" pitchFamily="2" charset="0"/>
              </a:rPr>
              <a:t>mora</a:t>
            </a:r>
            <a:r>
              <a:rPr lang="hr-HR" sz="1800" dirty="0">
                <a:latin typeface="+mj-lt"/>
                <a:ea typeface="Ebrima" panose="02000000000000000000" pitchFamily="2" charset="0"/>
                <a:cs typeface="Ebrima" panose="02000000000000000000" pitchFamily="2" charset="0"/>
              </a:rPr>
              <a:t> posjedovati </a:t>
            </a:r>
            <a:r>
              <a:rPr lang="hr-HR" sz="1800" u="sng" dirty="0">
                <a:latin typeface="+mj-lt"/>
                <a:ea typeface="Ebrima" panose="02000000000000000000" pitchFamily="2" charset="0"/>
                <a:cs typeface="Ebrima" panose="02000000000000000000" pitchFamily="2" charset="0"/>
              </a:rPr>
              <a:t>važeći certifikat</a:t>
            </a:r>
            <a:r>
              <a:rPr lang="hr-HR" sz="1800" dirty="0">
                <a:latin typeface="+mj-lt"/>
                <a:ea typeface="Ebrima" panose="02000000000000000000" pitchFamily="2" charset="0"/>
                <a:cs typeface="Ebrima" panose="02000000000000000000" pitchFamily="2" charset="0"/>
              </a:rPr>
              <a:t> u području javne nabave.</a:t>
            </a:r>
          </a:p>
          <a:p>
            <a:pPr>
              <a:buNone/>
            </a:pPr>
            <a:endParaRPr lang="hr-HR" sz="1800" dirty="0">
              <a:latin typeface="+mj-lt"/>
              <a:ea typeface="Ebrima" panose="02000000000000000000" pitchFamily="2" charset="0"/>
              <a:cs typeface="Ebrima" panose="02000000000000000000" pitchFamily="2" charset="0"/>
            </a:endParaRPr>
          </a:p>
          <a:p>
            <a:pPr marL="727075" indent="-457200" algn="just">
              <a:buFont typeface="Wingdings" panose="05000000000000000000" pitchFamily="2" charset="2"/>
              <a:buChar char="Ø"/>
            </a:pPr>
            <a:r>
              <a:rPr lang="hr-HR" sz="1800" dirty="0">
                <a:latin typeface="+mj-lt"/>
                <a:ea typeface="Ebrima" panose="02000000000000000000" pitchFamily="2" charset="0"/>
                <a:cs typeface="Ebrima" panose="02000000000000000000" pitchFamily="2" charset="0"/>
              </a:rPr>
              <a:t>Zapisnik o pregledu i ocjeni ponuda potpisuju osobe koje su imenovane članovima stručnog povjerenstva u odluci odnosno koji su i izvršili pregled i ocjenu ponuda (čl. 29. Pravilnika o DON). </a:t>
            </a:r>
            <a:endParaRPr lang="hr-HR" dirty="0"/>
          </a:p>
        </p:txBody>
      </p:sp>
    </p:spTree>
    <p:extLst>
      <p:ext uri="{BB962C8B-B14F-4D97-AF65-F5344CB8AC3E}">
        <p14:creationId xmlns:p14="http://schemas.microsoft.com/office/powerpoint/2010/main" val="138527468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1268964"/>
            <a:ext cx="11590638" cy="4527830"/>
          </a:xfrm>
        </p:spPr>
        <p:txBody>
          <a:bodyPr>
            <a:normAutofit/>
          </a:bodyPr>
          <a:lstStyle/>
          <a:p>
            <a:pPr>
              <a:buNone/>
            </a:pPr>
            <a:endParaRPr lang="hr-HR" dirty="0">
              <a:latin typeface="+mj-lt"/>
              <a:ea typeface="Ebrima" panose="02000000000000000000" pitchFamily="2" charset="0"/>
              <a:cs typeface="Ebrima" panose="02000000000000000000" pitchFamily="2" charset="0"/>
            </a:endParaRPr>
          </a:p>
          <a:p>
            <a:pPr lvl="0">
              <a:buNone/>
            </a:pPr>
            <a:r>
              <a:rPr lang="hr-HR" sz="1800" b="1" dirty="0">
                <a:latin typeface="+mj-lt"/>
                <a:ea typeface="Ebrima" panose="02000000000000000000" pitchFamily="2" charset="0"/>
                <a:cs typeface="Ebrima" panose="02000000000000000000" pitchFamily="2" charset="0"/>
              </a:rPr>
              <a:t>3) SADRŽAJ DOKUMENTACIJE O NABAVI (DoN)</a:t>
            </a:r>
            <a:endParaRPr lang="hr-HR" sz="1800" dirty="0">
              <a:latin typeface="+mj-lt"/>
              <a:ea typeface="Ebrima" panose="02000000000000000000" pitchFamily="2" charset="0"/>
              <a:cs typeface="Ebrima" panose="02000000000000000000" pitchFamily="2" charset="0"/>
            </a:endParaRPr>
          </a:p>
          <a:p>
            <a:pPr lvl="1" algn="just">
              <a:lnSpc>
                <a:spcPct val="100000"/>
              </a:lnSpc>
              <a:buFont typeface="Wingdings" panose="05000000000000000000" pitchFamily="2" charset="2"/>
              <a:buChar char="Ø"/>
            </a:pPr>
            <a:r>
              <a:rPr lang="hr-HR" sz="1600" dirty="0">
                <a:latin typeface="+mj-lt"/>
                <a:ea typeface="Ebrima" panose="02000000000000000000" pitchFamily="2" charset="0"/>
                <a:cs typeface="Ebrima" panose="02000000000000000000" pitchFamily="2" charset="0"/>
              </a:rPr>
              <a:t>Predložak objavljen na mrežnim stranicama APPRRR</a:t>
            </a:r>
          </a:p>
          <a:p>
            <a:pPr lvl="1" algn="just">
              <a:lnSpc>
                <a:spcPct val="100000"/>
              </a:lnSpc>
              <a:buFont typeface="Wingdings" panose="05000000000000000000" pitchFamily="2" charset="2"/>
              <a:buChar char="Ø"/>
            </a:pPr>
            <a:r>
              <a:rPr lang="hr-HR" sz="1600" dirty="0">
                <a:latin typeface="+mj-lt"/>
                <a:ea typeface="Ebrima" panose="02000000000000000000" pitchFamily="2" charset="0"/>
                <a:cs typeface="Ebrima" panose="02000000000000000000" pitchFamily="2" charset="0"/>
              </a:rPr>
              <a:t>dokumentacija o nabavi (DoN) mora biti </a:t>
            </a:r>
            <a:r>
              <a:rPr lang="hr-HR" sz="1600" u="sng" dirty="0">
                <a:latin typeface="+mj-lt"/>
                <a:ea typeface="Ebrima" panose="02000000000000000000" pitchFamily="2" charset="0"/>
                <a:cs typeface="Ebrima" panose="02000000000000000000" pitchFamily="2" charset="0"/>
              </a:rPr>
              <a:t>jasna, precizna, razumljiva i nedvojbena</a:t>
            </a:r>
            <a:r>
              <a:rPr lang="hr-HR" sz="1600" dirty="0">
                <a:latin typeface="+mj-lt"/>
                <a:ea typeface="Ebrima" panose="02000000000000000000" pitchFamily="2" charset="0"/>
                <a:cs typeface="Ebrima" panose="02000000000000000000" pitchFamily="2" charset="0"/>
              </a:rPr>
              <a:t> te izrađena na način da </a:t>
            </a:r>
            <a:r>
              <a:rPr lang="hr-HR" sz="1600" u="sng" dirty="0">
                <a:latin typeface="+mj-lt"/>
                <a:ea typeface="Ebrima" panose="02000000000000000000" pitchFamily="2" charset="0"/>
                <a:cs typeface="Ebrima" panose="02000000000000000000" pitchFamily="2" charset="0"/>
              </a:rPr>
              <a:t>omogući podnošenje usporedivih ponuda </a:t>
            </a:r>
            <a:r>
              <a:rPr lang="hr-HR" sz="1600" dirty="0">
                <a:latin typeface="+mj-lt"/>
                <a:ea typeface="Ebrima" panose="02000000000000000000" pitchFamily="2" charset="0"/>
                <a:cs typeface="Ebrima" panose="02000000000000000000" pitchFamily="2" charset="0"/>
              </a:rPr>
              <a:t>(čl. 200. ZJN 2016)</a:t>
            </a:r>
          </a:p>
          <a:p>
            <a:pPr lvl="1" algn="just">
              <a:lnSpc>
                <a:spcPct val="100000"/>
              </a:lnSpc>
              <a:buFont typeface="Wingdings" panose="05000000000000000000" pitchFamily="2" charset="2"/>
              <a:buChar char="Ø"/>
            </a:pPr>
            <a:r>
              <a:rPr lang="hr-HR" sz="1600" dirty="0">
                <a:latin typeface="+mj-lt"/>
                <a:ea typeface="Ebrima" panose="02000000000000000000" pitchFamily="2" charset="0"/>
                <a:cs typeface="Ebrima" panose="02000000000000000000" pitchFamily="2" charset="0"/>
              </a:rPr>
              <a:t>naručitelj </a:t>
            </a:r>
            <a:r>
              <a:rPr lang="hr-HR" sz="1600" u="sng" dirty="0">
                <a:latin typeface="+mj-lt"/>
                <a:ea typeface="Ebrima" panose="02000000000000000000" pitchFamily="2" charset="0"/>
                <a:cs typeface="Ebrima" panose="02000000000000000000" pitchFamily="2" charset="0"/>
              </a:rPr>
              <a:t>može</a:t>
            </a:r>
            <a:r>
              <a:rPr lang="hr-HR" sz="1600" dirty="0">
                <a:latin typeface="+mj-lt"/>
                <a:ea typeface="Ebrima" panose="02000000000000000000" pitchFamily="2" charset="0"/>
                <a:cs typeface="Ebrima" panose="02000000000000000000" pitchFamily="2" charset="0"/>
              </a:rPr>
              <a:t> izmijeniti ili dopuniti DoN do isteka roka za dostavu ponuda </a:t>
            </a:r>
          </a:p>
          <a:p>
            <a:pPr marL="457200" lvl="1" indent="0">
              <a:lnSpc>
                <a:spcPct val="100000"/>
              </a:lnSpc>
              <a:buNone/>
            </a:pPr>
            <a:r>
              <a:rPr lang="hr-HR" sz="1600" i="1" dirty="0">
                <a:latin typeface="+mj-lt"/>
                <a:ea typeface="Ebrima" panose="02000000000000000000" pitchFamily="2" charset="0"/>
                <a:cs typeface="Ebrima" panose="02000000000000000000" pitchFamily="2" charset="0"/>
              </a:rPr>
              <a:t>NAPOMENA: paziti na odredbe o produljenju roka za dostavu ponuda iz čl. 240. – 242. ZJN 2016 (10 dana ako je izmjena bitna)!</a:t>
            </a:r>
          </a:p>
          <a:p>
            <a:pPr lvl="1" algn="just">
              <a:lnSpc>
                <a:spcPct val="100000"/>
              </a:lnSpc>
              <a:buFont typeface="Wingdings" panose="05000000000000000000" pitchFamily="2" charset="2"/>
              <a:buChar char="Ø"/>
            </a:pPr>
            <a:r>
              <a:rPr lang="hr-HR" sz="1600" dirty="0">
                <a:latin typeface="+mj-lt"/>
                <a:ea typeface="Ebrima" panose="02000000000000000000" pitchFamily="2" charset="0"/>
                <a:cs typeface="Ebrima" panose="02000000000000000000" pitchFamily="2" charset="0"/>
              </a:rPr>
              <a:t>gospodarski subjekt </a:t>
            </a:r>
            <a:r>
              <a:rPr lang="hr-HR" sz="1600" u="sng" dirty="0">
                <a:latin typeface="+mj-lt"/>
                <a:ea typeface="Ebrima" panose="02000000000000000000" pitchFamily="2" charset="0"/>
                <a:cs typeface="Ebrima" panose="02000000000000000000" pitchFamily="2" charset="0"/>
              </a:rPr>
              <a:t>može</a:t>
            </a:r>
            <a:r>
              <a:rPr lang="hr-HR" sz="1600" dirty="0">
                <a:latin typeface="+mj-lt"/>
                <a:ea typeface="Ebrima" panose="02000000000000000000" pitchFamily="2" charset="0"/>
                <a:cs typeface="Ebrima" panose="02000000000000000000" pitchFamily="2" charset="0"/>
              </a:rPr>
              <a:t> zahtijevati dodatne informacije, objašnjenja ili izmjene u vezi s DoN tijekom roka za dostavu ponuda, a naručitelj je </a:t>
            </a:r>
            <a:r>
              <a:rPr lang="hr-HR" sz="1600" u="sng" dirty="0">
                <a:latin typeface="+mj-lt"/>
                <a:ea typeface="Ebrima" panose="02000000000000000000" pitchFamily="2" charset="0"/>
                <a:cs typeface="Ebrima" panose="02000000000000000000" pitchFamily="2" charset="0"/>
              </a:rPr>
              <a:t>obvezan </a:t>
            </a:r>
            <a:r>
              <a:rPr lang="hr-HR" sz="1600" dirty="0">
                <a:latin typeface="+mj-lt"/>
                <a:ea typeface="Ebrima" panose="02000000000000000000" pitchFamily="2" charset="0"/>
                <a:cs typeface="Ebrima" panose="02000000000000000000" pitchFamily="2" charset="0"/>
              </a:rPr>
              <a:t>objaviti odgovor na pravovremene upite (bez navođenja GS koji je upit postavio) n</a:t>
            </a:r>
            <a:r>
              <a:rPr lang="pl-PL" sz="1600" dirty="0">
                <a:latin typeface="+mj-lt"/>
                <a:ea typeface="Ebrima" panose="02000000000000000000" pitchFamily="2" charset="0"/>
                <a:cs typeface="Ebrima" panose="02000000000000000000" pitchFamily="2" charset="0"/>
              </a:rPr>
              <a:t>a isti način i na istim internetskim stranicama (EOJN RH) kao i osnovnu dokumentaciju pod uvjetima iz čl. 202. ZJN 2016</a:t>
            </a:r>
            <a:endParaRPr lang="hr-HR" sz="1600" dirty="0">
              <a:latin typeface="+mj-lt"/>
              <a:ea typeface="Ebrima" panose="02000000000000000000" pitchFamily="2" charset="0"/>
              <a:cs typeface="Ebrima" panose="02000000000000000000" pitchFamily="2" charset="0"/>
            </a:endParaRPr>
          </a:p>
          <a:p>
            <a:pPr lvl="1" algn="just">
              <a:lnSpc>
                <a:spcPct val="100000"/>
              </a:lnSpc>
              <a:buFont typeface="Wingdings" panose="05000000000000000000" pitchFamily="2" charset="2"/>
              <a:buChar char="Ø"/>
            </a:pPr>
            <a:r>
              <a:rPr lang="hr-HR" sz="1600" dirty="0">
                <a:latin typeface="+mj-lt"/>
                <a:ea typeface="Ebrima" panose="02000000000000000000" pitchFamily="2" charset="0"/>
                <a:cs typeface="Ebrima" panose="02000000000000000000" pitchFamily="2" charset="0"/>
              </a:rPr>
              <a:t>sadržaj, način izrade, postupanje s dokumentacijom i druga bitna pitanja u vezi s DoN propisana su </a:t>
            </a:r>
            <a:r>
              <a:rPr lang="pl-PL" sz="1600" dirty="0">
                <a:latin typeface="+mj-lt"/>
                <a:ea typeface="Ebrima" panose="02000000000000000000" pitchFamily="2" charset="0"/>
                <a:cs typeface="Ebrima" panose="02000000000000000000" pitchFamily="2" charset="0"/>
              </a:rPr>
              <a:t>Pravilnikom o DoN </a:t>
            </a:r>
            <a:r>
              <a:rPr lang="hr-HR" sz="1600" dirty="0">
                <a:latin typeface="+mj-lt"/>
                <a:ea typeface="Ebrima" panose="02000000000000000000" pitchFamily="2" charset="0"/>
                <a:cs typeface="Ebrima" panose="02000000000000000000" pitchFamily="2" charset="0"/>
              </a:rPr>
              <a:t>(</a:t>
            </a:r>
            <a:r>
              <a:rPr lang="hr-HR" sz="1600" i="1" dirty="0">
                <a:latin typeface="+mj-lt"/>
                <a:ea typeface="Ebrima" panose="02000000000000000000" pitchFamily="2" charset="0"/>
                <a:cs typeface="Ebrima" panose="02000000000000000000" pitchFamily="2" charset="0"/>
              </a:rPr>
              <a:t>tablica sa sadržajem DoN dostupna je na web stranicama APPRRR te nije potrebno da DON sadržava sve navedeno već se isto prilagođava predmetu nabave</a:t>
            </a:r>
            <a:r>
              <a:rPr lang="hr-HR" sz="1600" dirty="0">
                <a:latin typeface="+mj-lt"/>
                <a:ea typeface="Ebrima" panose="02000000000000000000" pitchFamily="2" charset="0"/>
                <a:cs typeface="Ebrima" panose="02000000000000000000" pitchFamily="2" charset="0"/>
              </a:rPr>
              <a:t>)</a:t>
            </a:r>
          </a:p>
          <a:p>
            <a:pPr lvl="1" algn="just">
              <a:lnSpc>
                <a:spcPct val="100000"/>
              </a:lnSpc>
              <a:buFont typeface="Wingdings" panose="05000000000000000000" pitchFamily="2" charset="2"/>
              <a:buChar char="Ø"/>
            </a:pPr>
            <a:r>
              <a:rPr lang="hr-HR" sz="1600" dirty="0">
                <a:latin typeface="+mj-lt"/>
                <a:ea typeface="Ebrima" panose="02000000000000000000" pitchFamily="2" charset="0"/>
                <a:cs typeface="Ebrima" panose="02000000000000000000" pitchFamily="2" charset="0"/>
              </a:rPr>
              <a:t>Najčešće pogreške su neslaganja odredbi u </a:t>
            </a:r>
            <a:r>
              <a:rPr lang="hr-HR" sz="1600" dirty="0" err="1">
                <a:latin typeface="+mj-lt"/>
                <a:ea typeface="Ebrima" panose="02000000000000000000" pitchFamily="2" charset="0"/>
                <a:cs typeface="Ebrima" panose="02000000000000000000" pitchFamily="2" charset="0"/>
              </a:rPr>
              <a:t>DoN</a:t>
            </a:r>
            <a:r>
              <a:rPr lang="hr-HR" sz="1600" dirty="0">
                <a:latin typeface="+mj-lt"/>
                <a:ea typeface="Ebrima" panose="02000000000000000000" pitchFamily="2" charset="0"/>
                <a:cs typeface="Ebrima" panose="02000000000000000000" pitchFamily="2" charset="0"/>
              </a:rPr>
              <a:t> s odredbama ugovora (rokovi, računanje početka radova, početka trajanja jamstava i slično)</a:t>
            </a:r>
          </a:p>
          <a:p>
            <a:pPr marL="457200" lvl="1" indent="0">
              <a:buNone/>
            </a:pPr>
            <a:endParaRPr lang="hr-HR" sz="3300" dirty="0">
              <a:latin typeface="Ebrima" panose="02000000000000000000" pitchFamily="2" charset="0"/>
              <a:ea typeface="Ebrima" panose="02000000000000000000" pitchFamily="2" charset="0"/>
              <a:cs typeface="Ebrima" panose="02000000000000000000" pitchFamily="2" charset="0"/>
            </a:endParaRPr>
          </a:p>
          <a:p>
            <a:pPr lvl="1"/>
            <a:endParaRPr lang="hr-HR" dirty="0">
              <a:latin typeface="Ebrima" panose="02000000000000000000" pitchFamily="2" charset="0"/>
              <a:ea typeface="Ebrima" panose="02000000000000000000" pitchFamily="2" charset="0"/>
              <a:cs typeface="Ebrima" panose="02000000000000000000" pitchFamily="2" charset="0"/>
            </a:endParaRPr>
          </a:p>
          <a:p>
            <a:pPr>
              <a:buNone/>
            </a:pPr>
            <a:endParaRPr lang="hr-HR" dirty="0">
              <a:latin typeface="Ebrima" panose="02000000000000000000" pitchFamily="2" charset="0"/>
              <a:ea typeface="Ebrima" panose="02000000000000000000" pitchFamily="2" charset="0"/>
              <a:cs typeface="Ebrima" panose="02000000000000000000" pitchFamily="2" charset="0"/>
            </a:endParaRPr>
          </a:p>
        </p:txBody>
      </p:sp>
      <p:sp>
        <p:nvSpPr>
          <p:cNvPr id="5" name="Title 4"/>
          <p:cNvSpPr>
            <a:spLocks noGrp="1"/>
          </p:cNvSpPr>
          <p:nvPr>
            <p:ph type="title"/>
          </p:nvPr>
        </p:nvSpPr>
        <p:spPr>
          <a:xfrm>
            <a:off x="2634219" y="267385"/>
            <a:ext cx="7074373" cy="646331"/>
          </a:xfrm>
          <a:prstGeom prst="rect">
            <a:avLst/>
          </a:prstGeom>
        </p:spPr>
        <p:txBody>
          <a:bodyPr wrap="none">
            <a:spAutoFit/>
          </a:bodyPr>
          <a:lstStyle/>
          <a:p>
            <a:pPr algn="ctr"/>
            <a:r>
              <a:rPr lang="hr-HR" sz="4000" dirty="0">
                <a:latin typeface="+mj-lt"/>
                <a:ea typeface="Ebrima" panose="02000000000000000000" pitchFamily="2" charset="0"/>
                <a:cs typeface="Ebrima" panose="02000000000000000000" pitchFamily="2" charset="0"/>
              </a:rPr>
              <a:t>Priprema dokumentacije o nabavi</a:t>
            </a:r>
          </a:p>
        </p:txBody>
      </p:sp>
    </p:spTree>
    <p:extLst>
      <p:ext uri="{BB962C8B-B14F-4D97-AF65-F5344CB8AC3E}">
        <p14:creationId xmlns:p14="http://schemas.microsoft.com/office/powerpoint/2010/main" val="238440095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1268963"/>
            <a:ext cx="11425806" cy="4777274"/>
          </a:xfrm>
        </p:spPr>
        <p:txBody>
          <a:bodyPr>
            <a:normAutofit/>
          </a:bodyPr>
          <a:lstStyle/>
          <a:p>
            <a:pPr lvl="0">
              <a:buNone/>
            </a:pPr>
            <a:endParaRPr lang="hr-HR" sz="1800" b="1" dirty="0"/>
          </a:p>
          <a:p>
            <a:pPr marL="612775" indent="-342900">
              <a:buFont typeface="Wingdings" panose="05000000000000000000" pitchFamily="2" charset="2"/>
              <a:buChar char="v"/>
            </a:pPr>
            <a:r>
              <a:rPr lang="hr-HR" sz="1600" b="1" dirty="0">
                <a:ea typeface="Ebrima" panose="02000000000000000000" pitchFamily="2" charset="0"/>
                <a:cs typeface="Ebrima" panose="02000000000000000000" pitchFamily="2" charset="0"/>
              </a:rPr>
              <a:t>Sukob interesa</a:t>
            </a:r>
          </a:p>
          <a:p>
            <a:pPr lvl="2" algn="just">
              <a:buFont typeface="Wingdings" panose="05000000000000000000" pitchFamily="2" charset="2"/>
              <a:buChar char="Ø"/>
            </a:pPr>
            <a:r>
              <a:rPr lang="hr-HR" sz="1600" dirty="0">
                <a:latin typeface="+mj-lt"/>
                <a:ea typeface="Ebrima" panose="02000000000000000000" pitchFamily="2" charset="0"/>
                <a:cs typeface="Ebrima" panose="02000000000000000000" pitchFamily="2" charset="0"/>
              </a:rPr>
              <a:t>Izjave za </a:t>
            </a:r>
            <a:r>
              <a:rPr lang="hr-HR" sz="1600" b="1" dirty="0">
                <a:solidFill>
                  <a:srgbClr val="70AD47">
                    <a:lumMod val="75000"/>
                  </a:srgbClr>
                </a:solidFill>
                <a:latin typeface="+mj-lt"/>
                <a:ea typeface="Ebrima" panose="02000000000000000000" pitchFamily="2" charset="0"/>
                <a:cs typeface="Ebrima" panose="02000000000000000000" pitchFamily="2" charset="0"/>
              </a:rPr>
              <a:t>sve predstavnike </a:t>
            </a:r>
            <a:r>
              <a:rPr lang="hr-HR" sz="1600" dirty="0">
                <a:latin typeface="+mj-lt"/>
                <a:ea typeface="Ebrima" panose="02000000000000000000" pitchFamily="2" charset="0"/>
                <a:cs typeface="Ebrima" panose="02000000000000000000" pitchFamily="2" charset="0"/>
              </a:rPr>
              <a:t>naručitelja koji su uključeni u provedbu postupka javne nabave - izjave o postojanju ili nepostojanju sukoba interesa – potrebno uključiti i osobe koje izrađuju </a:t>
            </a:r>
            <a:r>
              <a:rPr lang="hr-HR" sz="1600" b="1" dirty="0">
                <a:solidFill>
                  <a:srgbClr val="70AD47">
                    <a:lumMod val="75000"/>
                  </a:srgbClr>
                </a:solidFill>
                <a:latin typeface="+mj-lt"/>
                <a:ea typeface="Ebrima" panose="02000000000000000000" pitchFamily="2" charset="0"/>
                <a:cs typeface="Ebrima" panose="02000000000000000000" pitchFamily="2" charset="0"/>
              </a:rPr>
              <a:t>tehnički dio</a:t>
            </a:r>
            <a:r>
              <a:rPr lang="hr-HR" sz="1600" dirty="0">
                <a:latin typeface="+mj-lt"/>
                <a:ea typeface="Ebrima" panose="02000000000000000000" pitchFamily="2" charset="0"/>
                <a:cs typeface="Ebrima" panose="02000000000000000000" pitchFamily="2" charset="0"/>
              </a:rPr>
              <a:t> </a:t>
            </a:r>
            <a:r>
              <a:rPr lang="hr-HR" sz="1600" b="1" dirty="0">
                <a:solidFill>
                  <a:srgbClr val="70AD47">
                    <a:lumMod val="75000"/>
                  </a:srgbClr>
                </a:solidFill>
                <a:latin typeface="+mj-lt"/>
                <a:ea typeface="Ebrima" panose="02000000000000000000" pitchFamily="2" charset="0"/>
                <a:cs typeface="Ebrima" panose="02000000000000000000" pitchFamily="2" charset="0"/>
              </a:rPr>
              <a:t>dokumentacije</a:t>
            </a:r>
            <a:r>
              <a:rPr lang="hr-HR" sz="1600" dirty="0">
                <a:latin typeface="+mj-lt"/>
                <a:ea typeface="Ebrima" panose="02000000000000000000" pitchFamily="2" charset="0"/>
                <a:cs typeface="Ebrima" panose="02000000000000000000" pitchFamily="2" charset="0"/>
              </a:rPr>
              <a:t>, odnosno sve osobe iz odluke o imenovanju stručnog povjerenstva za postupak javne nabave (čl. 75. do 83. ZJN 2016). </a:t>
            </a:r>
          </a:p>
          <a:p>
            <a:pPr marL="914400" lvl="2" indent="0" algn="just">
              <a:buNone/>
            </a:pPr>
            <a:r>
              <a:rPr lang="hr-HR" sz="1600" dirty="0">
                <a:latin typeface="+mj-lt"/>
                <a:ea typeface="Ebrima" panose="02000000000000000000" pitchFamily="2" charset="0"/>
                <a:cs typeface="Ebrima" panose="02000000000000000000" pitchFamily="2" charset="0"/>
              </a:rPr>
              <a:t>Bitno je da su </a:t>
            </a:r>
            <a:r>
              <a:rPr lang="hr-HR" sz="1600" u="sng" dirty="0">
                <a:latin typeface="+mj-lt"/>
                <a:ea typeface="Ebrima" panose="02000000000000000000" pitchFamily="2" charset="0"/>
                <a:cs typeface="Ebrima" panose="02000000000000000000" pitchFamily="2" charset="0"/>
              </a:rPr>
              <a:t>svi</a:t>
            </a:r>
            <a:r>
              <a:rPr lang="hr-HR" sz="1600" dirty="0">
                <a:latin typeface="+mj-lt"/>
                <a:ea typeface="Ebrima" panose="02000000000000000000" pitchFamily="2" charset="0"/>
                <a:cs typeface="Ebrima" panose="02000000000000000000" pitchFamily="2" charset="0"/>
              </a:rPr>
              <a:t> predstavnici naručitelja potpisali izjave o postojanju ili nepostojanju sukoba interesa koji su imali ovlasti </a:t>
            </a:r>
            <a:r>
              <a:rPr lang="hr-HR" sz="1600" u="sng" dirty="0">
                <a:latin typeface="+mj-lt"/>
                <a:ea typeface="Ebrima" panose="02000000000000000000" pitchFamily="2" charset="0"/>
                <a:cs typeface="Ebrima" panose="02000000000000000000" pitchFamily="2" charset="0"/>
              </a:rPr>
              <a:t>u trenutku pokretanja postupka </a:t>
            </a:r>
            <a:r>
              <a:rPr lang="hr-HR" sz="1600" dirty="0">
                <a:latin typeface="+mj-lt"/>
                <a:ea typeface="Ebrima" panose="02000000000000000000" pitchFamily="2" charset="0"/>
                <a:cs typeface="Ebrima" panose="02000000000000000000" pitchFamily="2" charset="0"/>
              </a:rPr>
              <a:t>javne nabave. U slučaju izmjene u upravi, nadzornom odboru, potrebno je ažurirati izjave kao i popis gospodarskih subjekata s kojima se ne smije sklopiti ugovor o javnoj nabavi koji korisnik objavljuje na svojoj mrežnoj stranici</a:t>
            </a:r>
          </a:p>
          <a:p>
            <a:pPr lvl="2" algn="just">
              <a:buFont typeface="Wingdings" panose="05000000000000000000" pitchFamily="2" charset="2"/>
              <a:buChar char="Ø"/>
            </a:pPr>
            <a:r>
              <a:rPr lang="hr-HR" sz="1600" dirty="0">
                <a:latin typeface="+mj-lt"/>
                <a:ea typeface="Ebrima" panose="02000000000000000000" pitchFamily="2" charset="0"/>
                <a:cs typeface="Ebrima" panose="02000000000000000000" pitchFamily="2" charset="0"/>
              </a:rPr>
              <a:t>Izjave predstavnika naručitelja iz članka 76. stavka 2. točke 1. ZJN 2016 (čelnik te član upravnog, upravljačkog i nadzornog tijela naručitelja) moraju sadržavati navod i za </a:t>
            </a:r>
            <a:r>
              <a:rPr lang="hr-HR" sz="1600" u="sng" dirty="0">
                <a:latin typeface="+mj-lt"/>
                <a:ea typeface="Ebrima" panose="02000000000000000000" pitchFamily="2" charset="0"/>
                <a:cs typeface="Ebrima" panose="02000000000000000000" pitchFamily="2" charset="0"/>
              </a:rPr>
              <a:t>povezane</a:t>
            </a:r>
            <a:r>
              <a:rPr lang="hr-HR" sz="1600" dirty="0">
                <a:latin typeface="+mj-lt"/>
                <a:ea typeface="Ebrima" panose="02000000000000000000" pitchFamily="2" charset="0"/>
                <a:cs typeface="Ebrima" panose="02000000000000000000" pitchFamily="2" charset="0"/>
              </a:rPr>
              <a:t> osobe iz članka 77. stavka 1. ZJN 2016</a:t>
            </a:r>
          </a:p>
          <a:p>
            <a:pPr lvl="2" algn="just">
              <a:buFont typeface="Wingdings" panose="05000000000000000000" pitchFamily="2" charset="2"/>
              <a:buChar char="Ø"/>
            </a:pPr>
            <a:r>
              <a:rPr lang="hr-HR" sz="1600" dirty="0">
                <a:latin typeface="+mj-lt"/>
                <a:ea typeface="Ebrima" panose="02000000000000000000" pitchFamily="2" charset="0"/>
                <a:cs typeface="Ebrima" panose="02000000000000000000" pitchFamily="2" charset="0"/>
              </a:rPr>
              <a:t>popis gospodarskih subjekata </a:t>
            </a:r>
            <a:r>
              <a:rPr lang="hr-HR" sz="1600" b="1" dirty="0">
                <a:solidFill>
                  <a:srgbClr val="70AD47">
                    <a:lumMod val="75000"/>
                  </a:srgbClr>
                </a:solidFill>
                <a:latin typeface="+mj-lt"/>
                <a:ea typeface="Ebrima" panose="02000000000000000000" pitchFamily="2" charset="0"/>
                <a:cs typeface="Ebrima" panose="02000000000000000000" pitchFamily="2" charset="0"/>
              </a:rPr>
              <a:t>ne </a:t>
            </a:r>
            <a:r>
              <a:rPr lang="hr-HR" sz="1600" dirty="0">
                <a:latin typeface="+mj-lt"/>
                <a:ea typeface="Ebrima" panose="02000000000000000000" pitchFamily="2" charset="0"/>
                <a:cs typeface="Ebrima" panose="02000000000000000000" pitchFamily="2" charset="0"/>
              </a:rPr>
              <a:t>zamjenjuje potpisane izjave o postojanju ili nepostojanju sukoba interesa već je iste potrebno dostaviti radi provjere usklađenosti navoda u DoN s izjavama</a:t>
            </a:r>
          </a:p>
          <a:p>
            <a:pPr lvl="2" algn="just">
              <a:buFont typeface="Wingdings" panose="05000000000000000000" pitchFamily="2" charset="2"/>
              <a:buChar char="Ø"/>
            </a:pPr>
            <a:r>
              <a:rPr lang="hr-HR" sz="1600" dirty="0" err="1">
                <a:latin typeface="+mj-lt"/>
                <a:ea typeface="Ebrima" panose="02000000000000000000" pitchFamily="2" charset="0"/>
                <a:cs typeface="Ebrima" panose="02000000000000000000" pitchFamily="2" charset="0"/>
              </a:rPr>
              <a:t>Public</a:t>
            </a:r>
            <a:r>
              <a:rPr lang="hr-HR" sz="1600" dirty="0">
                <a:latin typeface="+mj-lt"/>
                <a:ea typeface="Ebrima" panose="02000000000000000000" pitchFamily="2" charset="0"/>
                <a:cs typeface="Ebrima" panose="02000000000000000000" pitchFamily="2" charset="0"/>
              </a:rPr>
              <a:t> </a:t>
            </a:r>
            <a:r>
              <a:rPr lang="hr-HR" sz="1600" dirty="0" err="1">
                <a:latin typeface="+mj-lt"/>
                <a:ea typeface="Ebrima" panose="02000000000000000000" pitchFamily="2" charset="0"/>
                <a:cs typeface="Ebrima" panose="02000000000000000000" pitchFamily="2" charset="0"/>
              </a:rPr>
              <a:t>procurement</a:t>
            </a:r>
            <a:r>
              <a:rPr lang="hr-HR" sz="1600" dirty="0">
                <a:latin typeface="+mj-lt"/>
                <a:ea typeface="Ebrima" panose="02000000000000000000" pitchFamily="2" charset="0"/>
                <a:cs typeface="Ebrima" panose="02000000000000000000" pitchFamily="2" charset="0"/>
              </a:rPr>
              <a:t> </a:t>
            </a:r>
            <a:r>
              <a:rPr lang="hr-HR" sz="1600" dirty="0" err="1">
                <a:latin typeface="+mj-lt"/>
                <a:ea typeface="Ebrima" panose="02000000000000000000" pitchFamily="2" charset="0"/>
                <a:cs typeface="Ebrima" panose="02000000000000000000" pitchFamily="2" charset="0"/>
              </a:rPr>
              <a:t>guide</a:t>
            </a:r>
            <a:r>
              <a:rPr lang="hr-HR" sz="1600" dirty="0">
                <a:latin typeface="+mj-lt"/>
                <a:ea typeface="Ebrima" panose="02000000000000000000" pitchFamily="2" charset="0"/>
                <a:cs typeface="Ebrima" panose="02000000000000000000" pitchFamily="2" charset="0"/>
              </a:rPr>
              <a:t> for </a:t>
            </a:r>
            <a:r>
              <a:rPr lang="hr-HR" sz="1600" dirty="0" err="1">
                <a:latin typeface="+mj-lt"/>
                <a:ea typeface="Ebrima" panose="02000000000000000000" pitchFamily="2" charset="0"/>
                <a:cs typeface="Ebrima" panose="02000000000000000000" pitchFamily="2" charset="0"/>
              </a:rPr>
              <a:t>practitioners</a:t>
            </a:r>
            <a:r>
              <a:rPr lang="hr-HR" sz="1600" dirty="0">
                <a:latin typeface="+mj-lt"/>
                <a:ea typeface="Ebrima" panose="02000000000000000000" pitchFamily="2" charset="0"/>
                <a:cs typeface="Ebrima" panose="02000000000000000000" pitchFamily="2" charset="0"/>
              </a:rPr>
              <a:t> (February 2018): najlakši način sprečavanja sukoba interesa je potpisivanje izjava o postojanju ili nepostojanju sukoba interesa od strane </a:t>
            </a:r>
            <a:r>
              <a:rPr lang="hr-HR" sz="1600" b="1" dirty="0">
                <a:solidFill>
                  <a:srgbClr val="70AD47">
                    <a:lumMod val="75000"/>
                  </a:srgbClr>
                </a:solidFill>
                <a:latin typeface="+mj-lt"/>
                <a:ea typeface="Ebrima" panose="02000000000000000000" pitchFamily="2" charset="0"/>
                <a:cs typeface="Ebrima" panose="02000000000000000000" pitchFamily="2" charset="0"/>
              </a:rPr>
              <a:t>svih osoba </a:t>
            </a:r>
            <a:r>
              <a:rPr lang="hr-HR" sz="1600" dirty="0">
                <a:latin typeface="+mj-lt"/>
                <a:ea typeface="Ebrima" panose="02000000000000000000" pitchFamily="2" charset="0"/>
                <a:cs typeface="Ebrima" panose="02000000000000000000" pitchFamily="2" charset="0"/>
              </a:rPr>
              <a:t>koje su </a:t>
            </a:r>
            <a:r>
              <a:rPr lang="hr-HR" sz="1600" b="1" dirty="0">
                <a:solidFill>
                  <a:srgbClr val="70AD47">
                    <a:lumMod val="75000"/>
                  </a:srgbClr>
                </a:solidFill>
                <a:latin typeface="+mj-lt"/>
                <a:ea typeface="Ebrima" panose="02000000000000000000" pitchFamily="2" charset="0"/>
                <a:cs typeface="Ebrima" panose="02000000000000000000" pitchFamily="2" charset="0"/>
              </a:rPr>
              <a:t>uključene</a:t>
            </a:r>
            <a:r>
              <a:rPr lang="hr-HR" sz="1600" dirty="0">
                <a:latin typeface="+mj-lt"/>
                <a:ea typeface="Ebrima" panose="02000000000000000000" pitchFamily="2" charset="0"/>
                <a:cs typeface="Ebrima" panose="02000000000000000000" pitchFamily="2" charset="0"/>
              </a:rPr>
              <a:t> u postupak nadmetanja i to prije pokretanja postupka javne nabave (dan slanja poziva na nadmetanje je dan početka postupka javne nabave)</a:t>
            </a:r>
          </a:p>
          <a:p>
            <a:endParaRPr lang="hr-HR" dirty="0"/>
          </a:p>
        </p:txBody>
      </p:sp>
      <p:sp>
        <p:nvSpPr>
          <p:cNvPr id="4" name="Title 3"/>
          <p:cNvSpPr>
            <a:spLocks noGrp="1"/>
          </p:cNvSpPr>
          <p:nvPr>
            <p:ph type="title"/>
          </p:nvPr>
        </p:nvSpPr>
        <p:spPr>
          <a:xfrm>
            <a:off x="2554758" y="325312"/>
            <a:ext cx="7085593" cy="646331"/>
          </a:xfrm>
          <a:prstGeom prst="rect">
            <a:avLst/>
          </a:prstGeom>
        </p:spPr>
        <p:txBody>
          <a:bodyPr wrap="none">
            <a:spAutoFit/>
          </a:bodyPr>
          <a:lstStyle/>
          <a:p>
            <a:pPr algn="ctr"/>
            <a:r>
              <a:rPr lang="hr-HR" sz="4000" dirty="0">
                <a:latin typeface="+mj-lt"/>
                <a:ea typeface="Ebrima" panose="02000000000000000000" pitchFamily="2" charset="0"/>
                <a:cs typeface="Ebrima" panose="02000000000000000000" pitchFamily="2" charset="0"/>
              </a:rPr>
              <a:t>Priprema dokumentacije o nabav</a:t>
            </a:r>
            <a:r>
              <a:rPr lang="hr-HR" sz="4000" dirty="0">
                <a:latin typeface="Ebrima" panose="02000000000000000000" pitchFamily="2" charset="0"/>
                <a:ea typeface="Ebrima" panose="02000000000000000000" pitchFamily="2" charset="0"/>
                <a:cs typeface="Ebrima" panose="02000000000000000000" pitchFamily="2" charset="0"/>
              </a:rPr>
              <a:t>i</a:t>
            </a:r>
          </a:p>
        </p:txBody>
      </p:sp>
    </p:spTree>
    <p:extLst>
      <p:ext uri="{BB962C8B-B14F-4D97-AF65-F5344CB8AC3E}">
        <p14:creationId xmlns:p14="http://schemas.microsoft.com/office/powerpoint/2010/main" val="108227672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ctr"/>
            <a:r>
              <a:rPr lang="hr-HR" sz="3200" dirty="0">
                <a:latin typeface="+mj-lt"/>
                <a:ea typeface="Ebrima" panose="02000000000000000000" pitchFamily="2" charset="0"/>
                <a:cs typeface="Ebrima" panose="02000000000000000000" pitchFamily="2" charset="0"/>
              </a:rPr>
              <a:t>Priprema dokumentacije o nabavi</a:t>
            </a:r>
            <a:endParaRPr lang="hr-HR" sz="3200" dirty="0">
              <a:latin typeface="Ebrima" panose="02000000000000000000" pitchFamily="2" charset="0"/>
              <a:ea typeface="Ebrima" panose="02000000000000000000" pitchFamily="2" charset="0"/>
              <a:cs typeface="Ebrima" panose="02000000000000000000" pitchFamily="2" charset="0"/>
            </a:endParaRPr>
          </a:p>
        </p:txBody>
      </p:sp>
      <p:sp>
        <p:nvSpPr>
          <p:cNvPr id="3" name="Content Placeholder 2"/>
          <p:cNvSpPr>
            <a:spLocks noGrp="1"/>
          </p:cNvSpPr>
          <p:nvPr>
            <p:ph idx="1"/>
          </p:nvPr>
        </p:nvSpPr>
        <p:spPr>
          <a:xfrm>
            <a:off x="0" y="1268963"/>
            <a:ext cx="11736198" cy="4777274"/>
          </a:xfrm>
        </p:spPr>
        <p:txBody>
          <a:bodyPr>
            <a:normAutofit fontScale="25000" lnSpcReduction="20000"/>
          </a:bodyPr>
          <a:lstStyle/>
          <a:p>
            <a:endParaRPr lang="hr-HR" sz="2400" dirty="0"/>
          </a:p>
          <a:p>
            <a:pPr marL="612775" indent="-342900">
              <a:buFont typeface="Wingdings" panose="05000000000000000000" pitchFamily="2" charset="2"/>
              <a:buChar char="v"/>
            </a:pPr>
            <a:r>
              <a:rPr lang="hr-HR" sz="6400" b="1" dirty="0">
                <a:latin typeface="+mj-lt"/>
                <a:ea typeface="Ebrima" panose="02000000000000000000" pitchFamily="2" charset="0"/>
                <a:cs typeface="Ebrima" panose="02000000000000000000" pitchFamily="2" charset="0"/>
              </a:rPr>
              <a:t>Diskriminirajuće tehničke specifikacije premeta nabave </a:t>
            </a:r>
          </a:p>
          <a:p>
            <a:pPr lvl="1" algn="just">
              <a:lnSpc>
                <a:spcPct val="120000"/>
              </a:lnSpc>
              <a:buFont typeface="Wingdings" panose="05000000000000000000" pitchFamily="2" charset="2"/>
              <a:buChar char="q"/>
            </a:pPr>
            <a:r>
              <a:rPr lang="hr-HR" sz="5600" u="sng" dirty="0">
                <a:latin typeface="+mj-lt"/>
                <a:ea typeface="Ebrima" panose="02000000000000000000" pitchFamily="2" charset="0"/>
                <a:cs typeface="Ebrima" panose="02000000000000000000" pitchFamily="2" charset="0"/>
              </a:rPr>
              <a:t>troškovnik</a:t>
            </a:r>
            <a:endParaRPr lang="hr-HR" sz="5600" dirty="0">
              <a:latin typeface="+mj-lt"/>
              <a:ea typeface="Ebrima" panose="02000000000000000000" pitchFamily="2" charset="0"/>
              <a:cs typeface="Ebrima" panose="02000000000000000000" pitchFamily="2" charset="0"/>
            </a:endParaRPr>
          </a:p>
          <a:p>
            <a:pPr lvl="2" algn="just">
              <a:lnSpc>
                <a:spcPct val="120000"/>
              </a:lnSpc>
            </a:pPr>
            <a:r>
              <a:rPr lang="hr-HR" sz="5600" dirty="0">
                <a:latin typeface="+mj-lt"/>
                <a:ea typeface="Ebrima" panose="02000000000000000000" pitchFamily="2" charset="0"/>
                <a:cs typeface="Ebrima" panose="02000000000000000000" pitchFamily="2" charset="0"/>
              </a:rPr>
              <a:t>prilaže se u standardiziran obliku, iznimno u nestandardiziranom (primjerice .</a:t>
            </a:r>
            <a:r>
              <a:rPr lang="hr-HR" sz="5600" dirty="0" err="1">
                <a:latin typeface="+mj-lt"/>
                <a:ea typeface="Ebrima" panose="02000000000000000000" pitchFamily="2" charset="0"/>
                <a:cs typeface="Ebrima" panose="02000000000000000000" pitchFamily="2" charset="0"/>
              </a:rPr>
              <a:t>xls</a:t>
            </a:r>
            <a:r>
              <a:rPr lang="hr-HR" sz="5600" dirty="0">
                <a:latin typeface="+mj-lt"/>
                <a:ea typeface="Ebrima" panose="02000000000000000000" pitchFamily="2" charset="0"/>
                <a:cs typeface="Ebrima" panose="02000000000000000000" pitchFamily="2" charset="0"/>
              </a:rPr>
              <a:t> format) – troškovnike nije potrebno potpisivati jer se kroz EOJN sustav kreira uvez ponude elektronski. Troškovnike dostavljati u </a:t>
            </a:r>
            <a:r>
              <a:rPr lang="hr-HR" sz="5600" dirty="0" err="1">
                <a:latin typeface="+mj-lt"/>
                <a:ea typeface="Ebrima" panose="02000000000000000000" pitchFamily="2" charset="0"/>
                <a:cs typeface="Ebrima" panose="02000000000000000000" pitchFamily="2" charset="0"/>
              </a:rPr>
              <a:t>excel</a:t>
            </a:r>
            <a:r>
              <a:rPr lang="hr-HR" sz="5600" dirty="0">
                <a:latin typeface="+mj-lt"/>
                <a:ea typeface="Ebrima" panose="02000000000000000000" pitchFamily="2" charset="0"/>
                <a:cs typeface="Ebrima" panose="02000000000000000000" pitchFamily="2" charset="0"/>
              </a:rPr>
              <a:t> formatu kako bi iste bilo moguće provjeriti u kraćem roku</a:t>
            </a:r>
          </a:p>
          <a:p>
            <a:pPr lvl="2" algn="just">
              <a:lnSpc>
                <a:spcPct val="120000"/>
              </a:lnSpc>
            </a:pPr>
            <a:r>
              <a:rPr lang="hr-HR" sz="5600" dirty="0">
                <a:latin typeface="+mj-lt"/>
                <a:ea typeface="Ebrima" panose="02000000000000000000" pitchFamily="2" charset="0"/>
                <a:cs typeface="Ebrima" panose="02000000000000000000" pitchFamily="2" charset="0"/>
              </a:rPr>
              <a:t>upotreba pojma „ </a:t>
            </a:r>
            <a:r>
              <a:rPr lang="hr-HR" sz="5600" b="1" dirty="0">
                <a:solidFill>
                  <a:schemeClr val="accent6">
                    <a:lumMod val="75000"/>
                  </a:schemeClr>
                </a:solidFill>
                <a:latin typeface="+mj-lt"/>
                <a:ea typeface="Ebrima" panose="02000000000000000000" pitchFamily="2" charset="0"/>
                <a:cs typeface="Ebrima" panose="02000000000000000000" pitchFamily="2" charset="0"/>
              </a:rPr>
              <a:t>ili jednakovrijedno</a:t>
            </a:r>
            <a:r>
              <a:rPr lang="hr-HR" sz="5600" dirty="0">
                <a:latin typeface="+mj-lt"/>
                <a:ea typeface="Ebrima" panose="02000000000000000000" pitchFamily="2" charset="0"/>
                <a:cs typeface="Ebrima" panose="02000000000000000000" pitchFamily="2" charset="0"/>
              </a:rPr>
              <a:t>” obvezna kod navođenja </a:t>
            </a:r>
            <a:r>
              <a:rPr lang="hr-HR" sz="5600" b="1" u="sng" dirty="0">
                <a:solidFill>
                  <a:schemeClr val="accent6">
                    <a:lumMod val="75000"/>
                  </a:schemeClr>
                </a:solidFill>
                <a:latin typeface="+mj-lt"/>
                <a:ea typeface="Ebrima" panose="02000000000000000000" pitchFamily="2" charset="0"/>
                <a:cs typeface="Ebrima" panose="02000000000000000000" pitchFamily="2" charset="0"/>
              </a:rPr>
              <a:t>normi</a:t>
            </a:r>
            <a:r>
              <a:rPr lang="hr-HR" sz="5600" dirty="0">
                <a:latin typeface="+mj-lt"/>
                <a:ea typeface="Ebrima" panose="02000000000000000000" pitchFamily="2" charset="0"/>
                <a:cs typeface="Ebrima" panose="02000000000000000000" pitchFamily="2" charset="0"/>
              </a:rPr>
              <a:t> u svrhu izbjegavanja diskriminacije te u DON navesti generalnu klauzulu o jednakovrijednosti za norme (potrebna je suradnja s projektantom, osobom koja je izradila tehnički dio DON (dipl. ing. građevine i slično)</a:t>
            </a:r>
          </a:p>
          <a:p>
            <a:pPr lvl="2" algn="just">
              <a:lnSpc>
                <a:spcPct val="120000"/>
              </a:lnSpc>
            </a:pPr>
            <a:r>
              <a:rPr lang="hr-HR" sz="5600" dirty="0">
                <a:latin typeface="+mj-lt"/>
                <a:ea typeface="Ebrima" panose="02000000000000000000" pitchFamily="2" charset="0"/>
                <a:cs typeface="Ebrima" panose="02000000000000000000" pitchFamily="2" charset="0"/>
              </a:rPr>
              <a:t>Nije dozvoljeno opisivati predmet nabave pozivanjem na marke, brendove i tipove proizvoda. ZJN 2016 isto dozvoljava samo iznimno kada nikako nije moguće na drugi način opisati predmet nabave (čl. 210. ZJN 2016) te je u tom slučaju upotreba pojma „</a:t>
            </a:r>
            <a:r>
              <a:rPr lang="hr-HR" sz="5600" b="1" dirty="0">
                <a:solidFill>
                  <a:schemeClr val="accent6">
                    <a:lumMod val="75000"/>
                  </a:schemeClr>
                </a:solidFill>
                <a:latin typeface="+mj-lt"/>
                <a:ea typeface="Ebrima" panose="02000000000000000000" pitchFamily="2" charset="0"/>
                <a:cs typeface="Ebrima" panose="02000000000000000000" pitchFamily="2" charset="0"/>
              </a:rPr>
              <a:t>ili jednakovrijedno</a:t>
            </a:r>
            <a:r>
              <a:rPr lang="hr-HR" sz="5600" dirty="0">
                <a:latin typeface="+mj-lt"/>
                <a:ea typeface="Ebrima" panose="02000000000000000000" pitchFamily="2" charset="0"/>
                <a:cs typeface="Ebrima" panose="02000000000000000000" pitchFamily="2" charset="0"/>
              </a:rPr>
              <a:t>” obvezna </a:t>
            </a:r>
            <a:r>
              <a:rPr lang="hr-HR" sz="5600" b="1" dirty="0">
                <a:solidFill>
                  <a:schemeClr val="accent6">
                    <a:lumMod val="75000"/>
                  </a:schemeClr>
                </a:solidFill>
                <a:latin typeface="+mj-lt"/>
                <a:ea typeface="Ebrima" panose="02000000000000000000" pitchFamily="2" charset="0"/>
                <a:cs typeface="Ebrima" panose="02000000000000000000" pitchFamily="2" charset="0"/>
              </a:rPr>
              <a:t>u svakoj </a:t>
            </a:r>
            <a:r>
              <a:rPr lang="hr-HR" sz="5600" dirty="0">
                <a:latin typeface="+mj-lt"/>
                <a:ea typeface="Ebrima" panose="02000000000000000000" pitchFamily="2" charset="0"/>
                <a:cs typeface="Ebrima" panose="02000000000000000000" pitchFamily="2" charset="0"/>
              </a:rPr>
              <a:t>pojedinoj stavci u troškovniku ili specifikaciji </a:t>
            </a:r>
            <a:r>
              <a:rPr lang="hr-HR" sz="5600" b="1" dirty="0">
                <a:solidFill>
                  <a:schemeClr val="accent6">
                    <a:lumMod val="75000"/>
                  </a:schemeClr>
                </a:solidFill>
                <a:latin typeface="+mj-lt"/>
                <a:ea typeface="Ebrima" panose="02000000000000000000" pitchFamily="2" charset="0"/>
                <a:cs typeface="Ebrima" panose="02000000000000000000" pitchFamily="2" charset="0"/>
              </a:rPr>
              <a:t>uz obavezno navođenje kriterija mjerodavnih za ocjenu jednakovrijednosti</a:t>
            </a:r>
            <a:r>
              <a:rPr lang="hr-HR" sz="5600" dirty="0">
                <a:latin typeface="+mj-lt"/>
                <a:ea typeface="Ebrima" panose="02000000000000000000" pitchFamily="2" charset="0"/>
                <a:cs typeface="Ebrima" panose="02000000000000000000" pitchFamily="2" charset="0"/>
              </a:rPr>
              <a:t>. U zapisniku o pregledu i ocjeni ponuda moraju biti vidljivi kriteriji po kojima je ocijenjena jednakovrijednost.</a:t>
            </a:r>
          </a:p>
          <a:p>
            <a:pPr marL="457200" lvl="1" indent="0">
              <a:buNone/>
            </a:pPr>
            <a:endParaRPr lang="hr-HR" sz="5600" dirty="0">
              <a:latin typeface="+mj-lt"/>
              <a:ea typeface="Ebrima" panose="02000000000000000000" pitchFamily="2" charset="0"/>
              <a:cs typeface="Ebrima" panose="02000000000000000000" pitchFamily="2" charset="0"/>
            </a:endParaRPr>
          </a:p>
          <a:p>
            <a:pPr marL="914400" lvl="2" indent="0">
              <a:buNone/>
            </a:pPr>
            <a:r>
              <a:rPr lang="hr-HR" sz="5600" i="1" dirty="0">
                <a:latin typeface="+mj-lt"/>
                <a:ea typeface="Ebrima" panose="02000000000000000000" pitchFamily="2" charset="0"/>
                <a:cs typeface="Ebrima" panose="02000000000000000000" pitchFamily="2" charset="0"/>
              </a:rPr>
              <a:t>PREPORUKE: </a:t>
            </a:r>
          </a:p>
          <a:p>
            <a:pPr lvl="2"/>
            <a:r>
              <a:rPr lang="hr-HR" sz="5600" i="1" dirty="0">
                <a:latin typeface="+mj-lt"/>
                <a:ea typeface="Ebrima" panose="02000000000000000000" pitchFamily="2" charset="0"/>
                <a:cs typeface="Ebrima" panose="02000000000000000000" pitchFamily="2" charset="0"/>
              </a:rPr>
              <a:t>izbjegavati upućivanje na određenu marku, izvor ili tip te propisati minimalne tražene tehničke karakteristike predmeta ili u slučaju upućivanja postupiti sukladno čl. 210. ZJN 2016 i koristiti oznaku „ili jednakovrijedno”</a:t>
            </a:r>
          </a:p>
          <a:p>
            <a:pPr lvl="2"/>
            <a:r>
              <a:rPr lang="hr-HR" sz="5600" i="1" dirty="0">
                <a:latin typeface="+mj-lt"/>
                <a:ea typeface="Ebrima" panose="02000000000000000000" pitchFamily="2" charset="0"/>
                <a:cs typeface="Ebrima" panose="02000000000000000000" pitchFamily="2" charset="0"/>
              </a:rPr>
              <a:t>Ne prepisivati specifikacije iz kataloga proizvoda jer takvi opisi upućuju na točno određeni proizvod ili brend čime je prekršeno načelo nediskriminacije</a:t>
            </a:r>
          </a:p>
          <a:p>
            <a:pPr lvl="2"/>
            <a:r>
              <a:rPr lang="hr-HR" sz="5600" i="1" dirty="0">
                <a:latin typeface="+mj-lt"/>
                <a:ea typeface="Ebrima" panose="02000000000000000000" pitchFamily="2" charset="0"/>
                <a:cs typeface="Ebrima" panose="02000000000000000000" pitchFamily="2" charset="0"/>
              </a:rPr>
              <a:t>suradnja s projektantima ili tehničkim stručnjacima prilikom pripreme troškovnika/specifikacija</a:t>
            </a:r>
          </a:p>
          <a:p>
            <a:pPr marL="914400" lvl="2" indent="0">
              <a:buNone/>
            </a:pPr>
            <a:endParaRPr lang="hr-HR" sz="5600" dirty="0">
              <a:latin typeface="+mj-lt"/>
              <a:ea typeface="Ebrima" panose="02000000000000000000" pitchFamily="2" charset="0"/>
              <a:cs typeface="Ebrima" panose="02000000000000000000" pitchFamily="2" charset="0"/>
            </a:endParaRPr>
          </a:p>
          <a:p>
            <a:pPr lvl="1" algn="just">
              <a:lnSpc>
                <a:spcPct val="120000"/>
              </a:lnSpc>
              <a:buFont typeface="Wingdings" panose="05000000000000000000" pitchFamily="2" charset="2"/>
              <a:buChar char="q"/>
            </a:pPr>
            <a:r>
              <a:rPr lang="hr-HR" sz="5600" b="1" u="sng" dirty="0">
                <a:solidFill>
                  <a:srgbClr val="7030A0"/>
                </a:solidFill>
                <a:latin typeface="+mj-lt"/>
                <a:ea typeface="Ebrima" panose="02000000000000000000" pitchFamily="2" charset="0"/>
                <a:cs typeface="Ebrima" panose="02000000000000000000" pitchFamily="2" charset="0"/>
              </a:rPr>
              <a:t>VAŽNO!</a:t>
            </a:r>
            <a:r>
              <a:rPr lang="hr-HR" sz="5600" dirty="0">
                <a:latin typeface="+mj-lt"/>
                <a:ea typeface="Ebrima" panose="02000000000000000000" pitchFamily="2" charset="0"/>
                <a:cs typeface="Ebrima" panose="02000000000000000000" pitchFamily="2" charset="0"/>
              </a:rPr>
              <a:t>: specifikacije je potrebno uvijek pripremati od strane osoba koje su certificirane u području javne nabave uz obveznu suradnju s osobom koja ima odgovarajuća tehnička/stručna znanja</a:t>
            </a:r>
          </a:p>
          <a:p>
            <a:pPr>
              <a:buNone/>
            </a:pPr>
            <a:r>
              <a:rPr lang="hr-HR" sz="6000" dirty="0">
                <a:latin typeface="Ebrima" panose="02000000000000000000" pitchFamily="2" charset="0"/>
                <a:ea typeface="Ebrima" panose="02000000000000000000" pitchFamily="2" charset="0"/>
                <a:cs typeface="Ebrima" panose="02000000000000000000" pitchFamily="2" charset="0"/>
              </a:rPr>
              <a:t>  </a:t>
            </a:r>
            <a:endParaRPr lang="hr-HR" sz="6000" u="sng" dirty="0">
              <a:latin typeface="Ebrima" panose="02000000000000000000" pitchFamily="2" charset="0"/>
              <a:ea typeface="Ebrima" panose="02000000000000000000" pitchFamily="2" charset="0"/>
              <a:cs typeface="Ebrima" panose="02000000000000000000" pitchFamily="2" charset="0"/>
            </a:endParaRPr>
          </a:p>
        </p:txBody>
      </p:sp>
    </p:spTree>
    <p:extLst>
      <p:ext uri="{BB962C8B-B14F-4D97-AF65-F5344CB8AC3E}">
        <p14:creationId xmlns:p14="http://schemas.microsoft.com/office/powerpoint/2010/main" val="402153075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0E6687D7-B6D7-43D5-A2C9-8E2B756860D7}"/>
              </a:ext>
            </a:extLst>
          </p:cNvPr>
          <p:cNvSpPr>
            <a:spLocks noGrp="1"/>
          </p:cNvSpPr>
          <p:nvPr>
            <p:ph type="title"/>
          </p:nvPr>
        </p:nvSpPr>
        <p:spPr/>
        <p:txBody>
          <a:bodyPr>
            <a:noAutofit/>
          </a:bodyPr>
          <a:lstStyle/>
          <a:p>
            <a:pPr algn="ctr"/>
            <a:r>
              <a:rPr lang="hr-HR" sz="3200" dirty="0">
                <a:latin typeface="+mj-lt"/>
              </a:rPr>
              <a:t>Priprema dokumentacije o nabavi</a:t>
            </a:r>
          </a:p>
        </p:txBody>
      </p:sp>
      <p:sp>
        <p:nvSpPr>
          <p:cNvPr id="3" name="Rezervirano mjesto sadržaja 2">
            <a:extLst>
              <a:ext uri="{FF2B5EF4-FFF2-40B4-BE49-F238E27FC236}">
                <a16:creationId xmlns:a16="http://schemas.microsoft.com/office/drawing/2014/main" id="{BE979522-A6CD-45CA-8385-4E7A5A5BF70B}"/>
              </a:ext>
            </a:extLst>
          </p:cNvPr>
          <p:cNvSpPr>
            <a:spLocks noGrp="1"/>
          </p:cNvSpPr>
          <p:nvPr>
            <p:ph idx="1"/>
          </p:nvPr>
        </p:nvSpPr>
        <p:spPr>
          <a:xfrm>
            <a:off x="277617" y="1554713"/>
            <a:ext cx="11227448" cy="4160287"/>
          </a:xfrm>
        </p:spPr>
        <p:txBody>
          <a:bodyPr>
            <a:normAutofit fontScale="77500" lnSpcReduction="20000"/>
          </a:bodyPr>
          <a:lstStyle/>
          <a:p>
            <a:pPr marL="612775" indent="-342900">
              <a:lnSpc>
                <a:spcPct val="120000"/>
              </a:lnSpc>
              <a:buFont typeface="Wingdings" panose="05000000000000000000" pitchFamily="2" charset="2"/>
              <a:buChar char="Ø"/>
            </a:pPr>
            <a:r>
              <a:rPr lang="hr-HR" sz="2400" dirty="0"/>
              <a:t>česta greška u DoN je nepostojanje razgraničenja između osnova za isključenje, uvjeta sposobnosti i kriterija za odabir ekonomski najpovoljnije ponude</a:t>
            </a:r>
          </a:p>
          <a:p>
            <a:pPr>
              <a:buNone/>
            </a:pPr>
            <a:endParaRPr lang="hr-HR" sz="2400" dirty="0"/>
          </a:p>
          <a:p>
            <a:pPr>
              <a:buNone/>
            </a:pPr>
            <a:r>
              <a:rPr lang="hr-HR" sz="2200" dirty="0"/>
              <a:t>        </a:t>
            </a:r>
            <a:r>
              <a:rPr lang="hr-HR" sz="1900" i="1" dirty="0"/>
              <a:t>osnove za isključenje                                      uvjeti sposobnosti                                                odabir ENP</a:t>
            </a:r>
          </a:p>
          <a:p>
            <a:pPr>
              <a:buNone/>
            </a:pPr>
            <a:r>
              <a:rPr lang="hr-HR" sz="1500" dirty="0"/>
              <a:t>                 kaznene presude                                                           profesionalna                                                          ponder cijene </a:t>
            </a:r>
            <a:r>
              <a:rPr lang="hr-HR" sz="1500" dirty="0" err="1"/>
              <a:t>max</a:t>
            </a:r>
            <a:r>
              <a:rPr lang="hr-HR" sz="1500" dirty="0"/>
              <a:t> 90%</a:t>
            </a:r>
          </a:p>
          <a:p>
            <a:pPr>
              <a:buNone/>
            </a:pPr>
            <a:r>
              <a:rPr lang="hr-HR" sz="1500" dirty="0"/>
              <a:t>                porezna dugovanja                                                      tehnička i stručna                                            ostali ponderi po izboru naručitelja</a:t>
            </a:r>
          </a:p>
          <a:p>
            <a:pPr>
              <a:buNone/>
            </a:pPr>
            <a:r>
              <a:rPr lang="hr-HR" sz="1500" dirty="0"/>
              <a:t>          ostale osnove (stečaj, likvidacija,                                  ekonomska i financijska                               ali moraju biti povezani s predmetom nabave</a:t>
            </a:r>
          </a:p>
          <a:p>
            <a:pPr>
              <a:buNone/>
            </a:pPr>
            <a:r>
              <a:rPr lang="hr-HR" sz="1500" dirty="0"/>
              <a:t>           profesionalni propust…)</a:t>
            </a:r>
          </a:p>
          <a:p>
            <a:pPr>
              <a:buNone/>
            </a:pPr>
            <a:r>
              <a:rPr lang="hr-HR" sz="2000" dirty="0"/>
              <a:t>   </a:t>
            </a:r>
          </a:p>
          <a:p>
            <a:pPr>
              <a:buNone/>
            </a:pPr>
            <a:endParaRPr lang="hr-HR" sz="2000" dirty="0"/>
          </a:p>
          <a:p>
            <a:pPr>
              <a:buNone/>
            </a:pPr>
            <a:r>
              <a:rPr lang="hr-HR" sz="1900" i="1" dirty="0"/>
              <a:t>   koji </a:t>
            </a:r>
            <a:r>
              <a:rPr lang="hr-HR" sz="1900" b="1" i="1" dirty="0"/>
              <a:t>GS</a:t>
            </a:r>
            <a:r>
              <a:rPr lang="hr-HR" sz="1900" i="1" dirty="0"/>
              <a:t> mora biti isključen?                     koji </a:t>
            </a:r>
            <a:r>
              <a:rPr lang="hr-HR" sz="1900" b="1" i="1" dirty="0"/>
              <a:t>GS</a:t>
            </a:r>
            <a:r>
              <a:rPr lang="hr-HR" sz="1900" i="1" dirty="0"/>
              <a:t> je sposoban izvršiti ugovor                            od sposobnih GS, čija je </a:t>
            </a:r>
          </a:p>
          <a:p>
            <a:pPr>
              <a:buNone/>
            </a:pPr>
            <a:r>
              <a:rPr lang="hr-HR" sz="1900" i="1" dirty="0"/>
              <a:t>     (čl. 251-254 ZJN 2016)                             (minimalne razine sposobnosti)                        </a:t>
            </a:r>
            <a:r>
              <a:rPr lang="hr-HR" sz="1900" b="1" i="1" dirty="0"/>
              <a:t>ponuda</a:t>
            </a:r>
            <a:r>
              <a:rPr lang="hr-HR" sz="1900" i="1" dirty="0"/>
              <a:t> ekonomski najpovoljnija,</a:t>
            </a:r>
          </a:p>
          <a:p>
            <a:pPr>
              <a:buNone/>
            </a:pPr>
            <a:r>
              <a:rPr lang="hr-HR" sz="1900" i="1" dirty="0"/>
              <a:t>                                                                            (čl. 256-259 ZJN 2016)                                                najkvalitetnija       </a:t>
            </a:r>
          </a:p>
          <a:p>
            <a:pPr>
              <a:buNone/>
            </a:pPr>
            <a:r>
              <a:rPr lang="hr-HR" sz="1900" i="1" dirty="0"/>
              <a:t>                </a:t>
            </a:r>
          </a:p>
        </p:txBody>
      </p:sp>
    </p:spTree>
    <p:extLst>
      <p:ext uri="{BB962C8B-B14F-4D97-AF65-F5344CB8AC3E}">
        <p14:creationId xmlns:p14="http://schemas.microsoft.com/office/powerpoint/2010/main" val="393482736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086" y="840258"/>
            <a:ext cx="12139294" cy="214101"/>
          </a:xfrm>
        </p:spPr>
        <p:txBody>
          <a:bodyPr>
            <a:normAutofit fontScale="90000"/>
          </a:bodyPr>
          <a:lstStyle/>
          <a:p>
            <a:pPr algn="ctr"/>
            <a:r>
              <a:rPr lang="hr-HR" sz="3600" dirty="0">
                <a:latin typeface="+mj-lt"/>
              </a:rPr>
              <a:t>Priprema dokumentacije o nabavi</a:t>
            </a:r>
            <a:br>
              <a:rPr lang="hr-HR" dirty="0"/>
            </a:br>
            <a:endParaRPr lang="hr-HR" dirty="0"/>
          </a:p>
        </p:txBody>
      </p:sp>
      <p:sp>
        <p:nvSpPr>
          <p:cNvPr id="3" name="Content Placeholder 2"/>
          <p:cNvSpPr>
            <a:spLocks noGrp="1"/>
          </p:cNvSpPr>
          <p:nvPr>
            <p:ph idx="1"/>
          </p:nvPr>
        </p:nvSpPr>
        <p:spPr>
          <a:xfrm>
            <a:off x="0" y="1054359"/>
            <a:ext cx="11261124" cy="5258837"/>
          </a:xfrm>
        </p:spPr>
        <p:txBody>
          <a:bodyPr>
            <a:noAutofit/>
          </a:bodyPr>
          <a:lstStyle/>
          <a:p>
            <a:pPr lvl="0" algn="just">
              <a:buNone/>
            </a:pPr>
            <a:endParaRPr lang="hr-HR" sz="1300" b="1" dirty="0"/>
          </a:p>
          <a:p>
            <a:pPr lvl="0" algn="just">
              <a:buNone/>
            </a:pPr>
            <a:r>
              <a:rPr lang="hr-HR" sz="1300" b="1" u="sng" dirty="0">
                <a:latin typeface="+mj-lt"/>
                <a:ea typeface="Ebrima" panose="02000000000000000000" pitchFamily="2" charset="0"/>
                <a:cs typeface="Ebrima" panose="02000000000000000000" pitchFamily="2" charset="0"/>
              </a:rPr>
              <a:t>Osnove za isključenje</a:t>
            </a:r>
          </a:p>
          <a:p>
            <a:pPr lvl="1" algn="just">
              <a:buFont typeface="Wingdings" panose="05000000000000000000" pitchFamily="2" charset="2"/>
              <a:buChar char="v"/>
            </a:pPr>
            <a:r>
              <a:rPr lang="hr-HR" sz="1300" u="sng" dirty="0">
                <a:latin typeface="+mj-lt"/>
                <a:ea typeface="Ebrima" panose="02000000000000000000" pitchFamily="2" charset="0"/>
                <a:cs typeface="Ebrima" panose="02000000000000000000" pitchFamily="2" charset="0"/>
              </a:rPr>
              <a:t>Obvezne osnove isključenja</a:t>
            </a:r>
            <a:endParaRPr lang="hr-HR" sz="1300" dirty="0">
              <a:latin typeface="+mj-lt"/>
              <a:ea typeface="Ebrima" panose="02000000000000000000" pitchFamily="2" charset="0"/>
              <a:cs typeface="Ebrima" panose="02000000000000000000" pitchFamily="2" charset="0"/>
            </a:endParaRPr>
          </a:p>
          <a:p>
            <a:pPr lvl="2" algn="just">
              <a:buFont typeface="Wingdings" panose="05000000000000000000" pitchFamily="2" charset="2"/>
              <a:buChar char="Ø"/>
            </a:pPr>
            <a:r>
              <a:rPr lang="hr-HR" sz="1300" dirty="0">
                <a:latin typeface="+mj-lt"/>
                <a:ea typeface="Ebrima" panose="02000000000000000000" pitchFamily="2" charset="0"/>
                <a:cs typeface="Ebrima" panose="02000000000000000000" pitchFamily="2" charset="0"/>
              </a:rPr>
              <a:t>nekažnjavanje i nepodmirenje poreznih obveza i doprinosa za mirovinsko i zdravstveno osiguranje (strani GS i strane fizičke osobe (ovisno o informacijama u sustavu e-</a:t>
            </a:r>
            <a:r>
              <a:rPr lang="hr-HR" sz="1300" dirty="0" err="1">
                <a:latin typeface="+mj-lt"/>
                <a:ea typeface="Ebrima" panose="02000000000000000000" pitchFamily="2" charset="0"/>
                <a:cs typeface="Ebrima" panose="02000000000000000000" pitchFamily="2" charset="0"/>
              </a:rPr>
              <a:t>Certis</a:t>
            </a:r>
            <a:r>
              <a:rPr lang="hr-HR" sz="1300" dirty="0">
                <a:latin typeface="+mj-lt"/>
                <a:ea typeface="Ebrima" panose="02000000000000000000" pitchFamily="2" charset="0"/>
                <a:cs typeface="Ebrima" panose="02000000000000000000" pitchFamily="2" charset="0"/>
              </a:rPr>
              <a:t>) dostavljaju izvadak iz kaznene evidencije svoje zemlje i/ili izjavu o nekažnjavanju za ostatak kaznenih djela koja nisu obuhvaćena potvrdama iz čl. 251. ZJN 2016) i kojom izjavljuju da ne postoje osnove za isključenje u RH.</a:t>
            </a:r>
          </a:p>
          <a:p>
            <a:pPr lvl="2" algn="just">
              <a:buFont typeface="Wingdings" panose="05000000000000000000" pitchFamily="2" charset="2"/>
              <a:buChar char="Ø"/>
            </a:pPr>
            <a:r>
              <a:rPr lang="hr-HR" sz="1300" dirty="0">
                <a:latin typeface="+mj-lt"/>
                <a:ea typeface="Ebrima" panose="02000000000000000000" pitchFamily="2" charset="0"/>
                <a:cs typeface="Ebrima" panose="02000000000000000000" pitchFamily="2" charset="0"/>
              </a:rPr>
              <a:t>Porezno dugovanje je dug za porezne obveze i obveze za mirovinsko i zdravstveno osiguranje – članarina za HGK </a:t>
            </a:r>
            <a:r>
              <a:rPr lang="hr-HR" sz="1300" b="1" dirty="0">
                <a:solidFill>
                  <a:schemeClr val="accent6">
                    <a:lumMod val="75000"/>
                  </a:schemeClr>
                </a:solidFill>
                <a:latin typeface="+mj-lt"/>
                <a:ea typeface="Ebrima" panose="02000000000000000000" pitchFamily="2" charset="0"/>
                <a:cs typeface="Ebrima" panose="02000000000000000000" pitchFamily="2" charset="0"/>
              </a:rPr>
              <a:t>nije porezno dugovanje </a:t>
            </a:r>
            <a:r>
              <a:rPr lang="hr-HR" sz="1300" dirty="0">
                <a:latin typeface="+mj-lt"/>
                <a:ea typeface="Ebrima" panose="02000000000000000000" pitchFamily="2" charset="0"/>
                <a:cs typeface="Ebrima" panose="02000000000000000000" pitchFamily="2" charset="0"/>
              </a:rPr>
              <a:t>već javno davanje (Opći porezni zakon NN 115/16, 106/18).</a:t>
            </a:r>
          </a:p>
          <a:p>
            <a:pPr lvl="2" algn="just">
              <a:buFont typeface="Wingdings" panose="05000000000000000000" pitchFamily="2" charset="2"/>
              <a:buChar char="Ø"/>
            </a:pPr>
            <a:r>
              <a:rPr lang="hr-HR" sz="1300" u="sng" dirty="0">
                <a:latin typeface="+mj-lt"/>
                <a:ea typeface="Ebrima" panose="02000000000000000000" pitchFamily="2" charset="0"/>
                <a:cs typeface="Ebrima" panose="02000000000000000000" pitchFamily="2" charset="0"/>
              </a:rPr>
              <a:t>preliminarno</a:t>
            </a:r>
            <a:r>
              <a:rPr lang="hr-HR" sz="1300" dirty="0">
                <a:latin typeface="+mj-lt"/>
                <a:ea typeface="Ebrima" panose="02000000000000000000" pitchFamily="2" charset="0"/>
                <a:cs typeface="Ebrima" panose="02000000000000000000" pitchFamily="2" charset="0"/>
              </a:rPr>
              <a:t> se dostavlja ESPD – za svakog člana zajednice zasebno i za svakog podugovaratelja te ako je primjenjivo u slučaju oslanjanja na GS (</a:t>
            </a:r>
            <a:r>
              <a:rPr lang="hr-HR" sz="1300" u="sng" dirty="0">
                <a:latin typeface="+mj-lt"/>
                <a:ea typeface="Ebrima" panose="02000000000000000000" pitchFamily="2" charset="0"/>
                <a:cs typeface="Ebrima" panose="02000000000000000000" pitchFamily="2" charset="0"/>
              </a:rPr>
              <a:t>jasno</a:t>
            </a:r>
            <a:r>
              <a:rPr lang="hr-HR" sz="1300" dirty="0">
                <a:latin typeface="+mj-lt"/>
                <a:ea typeface="Ebrima" panose="02000000000000000000" pitchFamily="2" charset="0"/>
                <a:cs typeface="Ebrima" panose="02000000000000000000" pitchFamily="2" charset="0"/>
              </a:rPr>
              <a:t> propisati u </a:t>
            </a:r>
            <a:r>
              <a:rPr lang="hr-HR" sz="1300" dirty="0" err="1">
                <a:latin typeface="+mj-lt"/>
                <a:ea typeface="Ebrima" panose="02000000000000000000" pitchFamily="2" charset="0"/>
                <a:cs typeface="Ebrima" panose="02000000000000000000" pitchFamily="2" charset="0"/>
              </a:rPr>
              <a:t>DoN</a:t>
            </a:r>
            <a:r>
              <a:rPr lang="hr-HR" sz="1300" dirty="0">
                <a:latin typeface="+mj-lt"/>
                <a:ea typeface="Ebrima" panose="02000000000000000000" pitchFamily="2" charset="0"/>
                <a:cs typeface="Ebrima" panose="02000000000000000000" pitchFamily="2" charset="0"/>
              </a:rPr>
              <a:t>).</a:t>
            </a:r>
          </a:p>
          <a:p>
            <a:pPr lvl="2" algn="just">
              <a:buFont typeface="Wingdings" panose="05000000000000000000" pitchFamily="2" charset="2"/>
              <a:buChar char="Ø"/>
            </a:pPr>
            <a:r>
              <a:rPr lang="hr-HR" sz="1300" dirty="0">
                <a:latin typeface="+mj-lt"/>
                <a:ea typeface="Ebrima" panose="02000000000000000000" pitchFamily="2" charset="0"/>
                <a:cs typeface="Ebrima" panose="02000000000000000000" pitchFamily="2" charset="0"/>
              </a:rPr>
              <a:t>ESPD  kreirati na način da se </a:t>
            </a:r>
            <a:r>
              <a:rPr lang="hr-HR" sz="1300" b="1" dirty="0">
                <a:solidFill>
                  <a:schemeClr val="accent6">
                    <a:lumMod val="75000"/>
                  </a:schemeClr>
                </a:solidFill>
                <a:latin typeface="+mj-lt"/>
                <a:ea typeface="Ebrima" panose="02000000000000000000" pitchFamily="2" charset="0"/>
                <a:cs typeface="Ebrima" panose="02000000000000000000" pitchFamily="2" charset="0"/>
              </a:rPr>
              <a:t>omogući</a:t>
            </a:r>
            <a:r>
              <a:rPr lang="hr-HR" sz="1300" dirty="0">
                <a:latin typeface="+mj-lt"/>
                <a:ea typeface="Ebrima" panose="02000000000000000000" pitchFamily="2" charset="0"/>
                <a:cs typeface="Ebrima" panose="02000000000000000000" pitchFamily="2" charset="0"/>
              </a:rPr>
              <a:t> upis propisanih uvjeta – prilikom objave nadmetanja u EOJN kliknuti „informacija se traži”. Nije prihvatljivo dozvoliti opći navod o ispunjavanju svih uvjeta dok je u DON pojedinačno u uvjetima propisano koji dijelovi ESPD-a se ispunjavaju što je česta nepravilnost jer ponude nisu sukladne uvjetima iz DON.</a:t>
            </a:r>
          </a:p>
          <a:p>
            <a:pPr lvl="2" algn="just">
              <a:buFont typeface="Wingdings" panose="05000000000000000000" pitchFamily="2" charset="2"/>
              <a:buChar char="Ø"/>
            </a:pPr>
            <a:r>
              <a:rPr lang="hr-HR" sz="1300" dirty="0">
                <a:latin typeface="+mj-lt"/>
                <a:ea typeface="Ebrima" panose="02000000000000000000" pitchFamily="2" charset="0"/>
                <a:cs typeface="Ebrima" panose="02000000000000000000" pitchFamily="2" charset="0"/>
              </a:rPr>
              <a:t>jasno propisati koje dokumente ponuditelji dostavljaju kao </a:t>
            </a:r>
            <a:r>
              <a:rPr lang="hr-HR" sz="1300" u="sng" dirty="0">
                <a:latin typeface="+mj-lt"/>
                <a:ea typeface="Ebrima" panose="02000000000000000000" pitchFamily="2" charset="0"/>
                <a:cs typeface="Ebrima" panose="02000000000000000000" pitchFamily="2" charset="0"/>
              </a:rPr>
              <a:t>ažurirane</a:t>
            </a:r>
            <a:r>
              <a:rPr lang="hr-HR" sz="1300" dirty="0">
                <a:latin typeface="+mj-lt"/>
                <a:ea typeface="Ebrima" panose="02000000000000000000" pitchFamily="2" charset="0"/>
                <a:cs typeface="Ebrima" panose="02000000000000000000" pitchFamily="2" charset="0"/>
              </a:rPr>
              <a:t> dokaze (čl. 265. ZJN 2016). Prihvaćati samo ažurirane dokaze koji su propisani u ZJN. Dokaz iz čl. 251. ZJN 2016 je izvadak iz kaznene evidencije koji je moguće dohvatiti kroz aplikaciju u EOJN </a:t>
            </a:r>
            <a:r>
              <a:rPr lang="hr-HR" sz="1300" b="1" i="1" dirty="0">
                <a:solidFill>
                  <a:srgbClr val="7030A0"/>
                </a:solidFill>
                <a:latin typeface="+mj-lt"/>
                <a:ea typeface="Ebrima" panose="02000000000000000000" pitchFamily="2" charset="0"/>
                <a:cs typeface="Ebrima" panose="02000000000000000000" pitchFamily="2" charset="0"/>
              </a:rPr>
              <a:t>ne izjava o nekažnjavanju niti uvjerenje o nekažnjavanju koju izdaju pojedini sudovi </a:t>
            </a:r>
            <a:r>
              <a:rPr lang="hr-HR" sz="1300" dirty="0">
                <a:latin typeface="+mj-lt"/>
                <a:ea typeface="Ebrima" panose="02000000000000000000" pitchFamily="2" charset="0"/>
                <a:cs typeface="Ebrima" panose="02000000000000000000" pitchFamily="2" charset="0"/>
              </a:rPr>
              <a:t>koja je iznimka kada izvadak nije moguće dobiti ili u slučaju ponuditelja koji su stranci (e-</a:t>
            </a:r>
            <a:r>
              <a:rPr lang="hr-HR" sz="1300" dirty="0" err="1">
                <a:latin typeface="+mj-lt"/>
                <a:ea typeface="Ebrima" panose="02000000000000000000" pitchFamily="2" charset="0"/>
                <a:cs typeface="Ebrima" panose="02000000000000000000" pitchFamily="2" charset="0"/>
              </a:rPr>
              <a:t>Certis</a:t>
            </a:r>
            <a:r>
              <a:rPr lang="hr-HR" sz="1300" dirty="0">
                <a:latin typeface="+mj-lt"/>
                <a:ea typeface="Ebrima" panose="02000000000000000000" pitchFamily="2" charset="0"/>
                <a:cs typeface="Ebrima" panose="02000000000000000000" pitchFamily="2" charset="0"/>
              </a:rPr>
              <a:t>). </a:t>
            </a:r>
            <a:endParaRPr lang="hr-HR" sz="1300" i="1" dirty="0">
              <a:latin typeface="+mj-lt"/>
              <a:ea typeface="Ebrima" panose="02000000000000000000" pitchFamily="2" charset="0"/>
              <a:cs typeface="Ebrima" panose="02000000000000000000" pitchFamily="2" charset="0"/>
            </a:endParaRPr>
          </a:p>
          <a:p>
            <a:pPr lvl="2" algn="just">
              <a:buFont typeface="Wingdings" panose="05000000000000000000" pitchFamily="2" charset="2"/>
              <a:buChar char="Ø"/>
            </a:pPr>
            <a:r>
              <a:rPr lang="hr-HR" sz="1300" dirty="0">
                <a:latin typeface="+mj-lt"/>
                <a:ea typeface="Ebrima" panose="02000000000000000000" pitchFamily="2" charset="0"/>
                <a:cs typeface="Ebrima" panose="02000000000000000000" pitchFamily="2" charset="0"/>
              </a:rPr>
              <a:t>Prije dohvaćanja dokaza iz EOJN provjeriti u izvatku iz sudskog registra tko je sve ovlaštena osoba jer dokaz o nekažnjavanju mora postojati za gospodarski subjekt, sve direktore (članove uprave), sve članove nadzornog odbora i prokuriste.</a:t>
            </a:r>
          </a:p>
          <a:p>
            <a:pPr lvl="2" algn="just">
              <a:buFont typeface="Wingdings" panose="05000000000000000000" pitchFamily="2" charset="2"/>
              <a:buChar char="Ø"/>
            </a:pPr>
            <a:r>
              <a:rPr lang="hr-HR" sz="1300" dirty="0">
                <a:latin typeface="+mj-lt"/>
                <a:ea typeface="Ebrima" panose="02000000000000000000" pitchFamily="2" charset="0"/>
                <a:cs typeface="Ebrima" panose="02000000000000000000" pitchFamily="2" charset="0"/>
              </a:rPr>
              <a:t>izjavu o nekažnjavanju daje osoba po </a:t>
            </a:r>
            <a:r>
              <a:rPr lang="hr-HR" sz="1300" u="sng" dirty="0">
                <a:latin typeface="+mj-lt"/>
                <a:ea typeface="Ebrima" panose="02000000000000000000" pitchFamily="2" charset="0"/>
                <a:cs typeface="Ebrima" panose="02000000000000000000" pitchFamily="2" charset="0"/>
              </a:rPr>
              <a:t>zakonu</a:t>
            </a:r>
            <a:r>
              <a:rPr lang="hr-HR" sz="1300" dirty="0">
                <a:latin typeface="+mj-lt"/>
                <a:ea typeface="Ebrima" panose="02000000000000000000" pitchFamily="2" charset="0"/>
                <a:cs typeface="Ebrima" panose="02000000000000000000" pitchFamily="2" charset="0"/>
              </a:rPr>
              <a:t> ovlaštena za zastupanje (ne prokurist, ali za njega se mora dati izjava) za GS i za sve članove upravnog, upravljačkog i nadzornog tijela li ima ovlasti zastupanja, donošenja odluka ili nadzora tog GS. </a:t>
            </a:r>
          </a:p>
          <a:p>
            <a:pPr lvl="2" algn="just">
              <a:buFont typeface="Wingdings" panose="05000000000000000000" pitchFamily="2" charset="2"/>
              <a:buChar char="Ø"/>
            </a:pPr>
            <a:r>
              <a:rPr lang="hr-HR" sz="1300" b="1" i="1" dirty="0">
                <a:solidFill>
                  <a:srgbClr val="7030A0"/>
                </a:solidFill>
                <a:latin typeface="+mj-lt"/>
                <a:ea typeface="Ebrima" panose="02000000000000000000" pitchFamily="2" charset="0"/>
                <a:cs typeface="Ebrima" panose="02000000000000000000" pitchFamily="2" charset="0"/>
              </a:rPr>
              <a:t>točno propisati hoće li naručitelj tražiti ili ne ažurirane dokaze</a:t>
            </a:r>
            <a:r>
              <a:rPr lang="hr-HR" sz="1300" dirty="0">
                <a:latin typeface="+mj-lt"/>
                <a:ea typeface="Ebrima" panose="02000000000000000000" pitchFamily="2" charset="0"/>
                <a:cs typeface="Ebrima" panose="02000000000000000000" pitchFamily="2" charset="0"/>
              </a:rPr>
              <a:t>. U slučaju korištenja termina „</a:t>
            </a:r>
            <a:r>
              <a:rPr lang="hr-HR" sz="1300" b="1" dirty="0">
                <a:solidFill>
                  <a:schemeClr val="accent6">
                    <a:lumMod val="75000"/>
                  </a:schemeClr>
                </a:solidFill>
                <a:latin typeface="+mj-lt"/>
                <a:ea typeface="Ebrima" panose="02000000000000000000" pitchFamily="2" charset="0"/>
                <a:cs typeface="Ebrima" panose="02000000000000000000" pitchFamily="2" charset="0"/>
              </a:rPr>
              <a:t>može</a:t>
            </a:r>
            <a:r>
              <a:rPr lang="hr-HR" sz="1300" dirty="0">
                <a:latin typeface="+mj-lt"/>
                <a:ea typeface="Ebrima" panose="02000000000000000000" pitchFamily="2" charset="0"/>
                <a:cs typeface="Ebrima" panose="02000000000000000000" pitchFamily="2" charset="0"/>
              </a:rPr>
              <a:t>” ako se traži ažurirani dokaz za konkretan uvjet naručitelj </a:t>
            </a:r>
            <a:r>
              <a:rPr lang="hr-HR" sz="1300" b="1" dirty="0">
                <a:solidFill>
                  <a:schemeClr val="accent6">
                    <a:lumMod val="75000"/>
                  </a:schemeClr>
                </a:solidFill>
                <a:latin typeface="+mj-lt"/>
                <a:ea typeface="Ebrima" panose="02000000000000000000" pitchFamily="2" charset="0"/>
                <a:cs typeface="Ebrima" panose="02000000000000000000" pitchFamily="2" charset="0"/>
              </a:rPr>
              <a:t>mora isti zaprimiti te temeljem načela jednakog tretmana </a:t>
            </a:r>
            <a:r>
              <a:rPr lang="hr-HR" sz="1300" dirty="0">
                <a:latin typeface="+mj-lt"/>
                <a:ea typeface="Ebrima" panose="02000000000000000000" pitchFamily="2" charset="0"/>
                <a:cs typeface="Ebrima" panose="02000000000000000000" pitchFamily="2" charset="0"/>
              </a:rPr>
              <a:t>na isti način postupiti u slučaju postojanja ili naknadnog uvođenja  podugovaratelja, te i za članove zajednice i GS na koje se oslanja</a:t>
            </a:r>
          </a:p>
          <a:p>
            <a:pPr lvl="2" algn="just">
              <a:buFont typeface="Wingdings" panose="05000000000000000000" pitchFamily="2" charset="2"/>
              <a:buChar char="Ø"/>
            </a:pPr>
            <a:r>
              <a:rPr lang="hr-HR" sz="1300" dirty="0">
                <a:latin typeface="+mj-lt"/>
                <a:ea typeface="Ebrima" panose="02000000000000000000" pitchFamily="2" charset="0"/>
                <a:cs typeface="Ebrima" panose="02000000000000000000" pitchFamily="2" charset="0"/>
              </a:rPr>
              <a:t>dostava ažuriranih dokaza traži se od ponuditelja koji je </a:t>
            </a:r>
            <a:r>
              <a:rPr lang="hr-HR" sz="1300" b="1" dirty="0">
                <a:solidFill>
                  <a:schemeClr val="accent6">
                    <a:lumMod val="75000"/>
                  </a:schemeClr>
                </a:solidFill>
                <a:latin typeface="+mj-lt"/>
                <a:ea typeface="Ebrima" panose="02000000000000000000" pitchFamily="2" charset="0"/>
                <a:cs typeface="Ebrima" panose="02000000000000000000" pitchFamily="2" charset="0"/>
              </a:rPr>
              <a:t>podnio ekonomski najpovoljniju ponudu </a:t>
            </a:r>
            <a:r>
              <a:rPr lang="hr-HR" sz="1300" dirty="0">
                <a:solidFill>
                  <a:schemeClr val="accent6">
                    <a:lumMod val="75000"/>
                  </a:schemeClr>
                </a:solidFill>
                <a:latin typeface="+mj-lt"/>
                <a:ea typeface="Ebrima" panose="02000000000000000000" pitchFamily="2" charset="0"/>
                <a:cs typeface="Ebrima" panose="02000000000000000000" pitchFamily="2" charset="0"/>
              </a:rPr>
              <a:t>– </a:t>
            </a:r>
            <a:r>
              <a:rPr lang="hr-HR" sz="1300" dirty="0">
                <a:latin typeface="+mj-lt"/>
                <a:ea typeface="Ebrima" panose="02000000000000000000" pitchFamily="2" charset="0"/>
                <a:cs typeface="Ebrima" panose="02000000000000000000" pitchFamily="2" charset="0"/>
              </a:rPr>
              <a:t>NE u ponudi, NE u smislu pojašnjenja ili upotpunjavanje ponude nego prije donošenja odluke o odabiru</a:t>
            </a:r>
          </a:p>
        </p:txBody>
      </p:sp>
    </p:spTree>
    <p:extLst>
      <p:ext uri="{BB962C8B-B14F-4D97-AF65-F5344CB8AC3E}">
        <p14:creationId xmlns:p14="http://schemas.microsoft.com/office/powerpoint/2010/main" val="396204388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807308"/>
            <a:ext cx="11859207" cy="823784"/>
          </a:xfrm>
        </p:spPr>
        <p:txBody>
          <a:bodyPr>
            <a:normAutofit fontScale="90000"/>
          </a:bodyPr>
          <a:lstStyle/>
          <a:p>
            <a:pPr algn="ctr"/>
            <a:r>
              <a:rPr lang="hr-HR" sz="3600" dirty="0">
                <a:latin typeface="+mj-lt"/>
              </a:rPr>
              <a:t>Priprema dokumentacije o nabavi</a:t>
            </a:r>
            <a:br>
              <a:rPr lang="hr-HR" dirty="0"/>
            </a:br>
            <a:r>
              <a:rPr lang="hr-HR" dirty="0"/>
              <a:t> </a:t>
            </a:r>
            <a:br>
              <a:rPr lang="hr-HR" dirty="0"/>
            </a:br>
            <a:endParaRPr lang="hr-HR" dirty="0"/>
          </a:p>
        </p:txBody>
      </p:sp>
      <p:sp>
        <p:nvSpPr>
          <p:cNvPr id="3" name="Content Placeholder 2"/>
          <p:cNvSpPr>
            <a:spLocks noGrp="1"/>
          </p:cNvSpPr>
          <p:nvPr>
            <p:ph idx="1"/>
          </p:nvPr>
        </p:nvSpPr>
        <p:spPr>
          <a:xfrm>
            <a:off x="0" y="1268963"/>
            <a:ext cx="11005751" cy="4777274"/>
          </a:xfrm>
        </p:spPr>
        <p:txBody>
          <a:bodyPr>
            <a:normAutofit/>
          </a:bodyPr>
          <a:lstStyle/>
          <a:p>
            <a:pPr>
              <a:buNone/>
            </a:pPr>
            <a:endParaRPr lang="hr-HR" dirty="0">
              <a:latin typeface="Ebrima" panose="02000000000000000000" pitchFamily="2" charset="0"/>
              <a:ea typeface="Ebrima" panose="02000000000000000000" pitchFamily="2" charset="0"/>
              <a:cs typeface="Ebrima" panose="02000000000000000000" pitchFamily="2" charset="0"/>
            </a:endParaRPr>
          </a:p>
          <a:p>
            <a:pPr lvl="1">
              <a:buFont typeface="Wingdings" panose="05000000000000000000" pitchFamily="2" charset="2"/>
              <a:buChar char="v"/>
            </a:pPr>
            <a:r>
              <a:rPr lang="hr-HR" sz="1800" u="sng" dirty="0">
                <a:latin typeface="+mj-lt"/>
                <a:ea typeface="Ebrima" panose="02000000000000000000" pitchFamily="2" charset="0"/>
                <a:cs typeface="Ebrima" panose="02000000000000000000" pitchFamily="2" charset="0"/>
              </a:rPr>
              <a:t>ostale osnove isključenja – opcije </a:t>
            </a:r>
            <a:r>
              <a:rPr lang="hr-HR" sz="1800" b="1" u="sng" dirty="0">
                <a:latin typeface="+mj-lt"/>
                <a:ea typeface="Ebrima" panose="02000000000000000000" pitchFamily="2" charset="0"/>
                <a:cs typeface="Ebrima" panose="02000000000000000000" pitchFamily="2" charset="0"/>
              </a:rPr>
              <a:t>ne</a:t>
            </a:r>
            <a:r>
              <a:rPr lang="hr-HR" sz="1800" u="sng" dirty="0">
                <a:latin typeface="+mj-lt"/>
                <a:ea typeface="Ebrima" panose="02000000000000000000" pitchFamily="2" charset="0"/>
                <a:cs typeface="Ebrima" panose="02000000000000000000" pitchFamily="2" charset="0"/>
              </a:rPr>
              <a:t> obveza!</a:t>
            </a:r>
            <a:endParaRPr lang="hr-HR" sz="1800" dirty="0">
              <a:latin typeface="+mj-lt"/>
              <a:ea typeface="Ebrima" panose="02000000000000000000" pitchFamily="2" charset="0"/>
              <a:cs typeface="Ebrima" panose="02000000000000000000" pitchFamily="2" charset="0"/>
            </a:endParaRPr>
          </a:p>
          <a:p>
            <a:pPr lvl="2" algn="just">
              <a:buFont typeface="Wingdings" panose="05000000000000000000" pitchFamily="2" charset="2"/>
              <a:buChar char="Ø"/>
            </a:pPr>
            <a:r>
              <a:rPr lang="hr-HR" sz="1600" dirty="0">
                <a:latin typeface="+mj-lt"/>
                <a:ea typeface="Ebrima" panose="02000000000000000000" pitchFamily="2" charset="0"/>
                <a:cs typeface="Ebrima" panose="02000000000000000000" pitchFamily="2" charset="0"/>
              </a:rPr>
              <a:t>Preporuka je </a:t>
            </a:r>
            <a:r>
              <a:rPr lang="hr-HR" sz="1600" b="1" dirty="0">
                <a:solidFill>
                  <a:srgbClr val="7030A0"/>
                </a:solidFill>
                <a:latin typeface="+mj-lt"/>
                <a:ea typeface="Ebrima" panose="02000000000000000000" pitchFamily="2" charset="0"/>
                <a:cs typeface="Ebrima" panose="02000000000000000000" pitchFamily="2" charset="0"/>
              </a:rPr>
              <a:t>ne</a:t>
            </a:r>
            <a:r>
              <a:rPr lang="hr-HR" sz="1600" dirty="0">
                <a:latin typeface="+mj-lt"/>
                <a:ea typeface="Ebrima" panose="02000000000000000000" pitchFamily="2" charset="0"/>
                <a:cs typeface="Ebrima" panose="02000000000000000000" pitchFamily="2" charset="0"/>
              </a:rPr>
              <a:t> propisivati fakultativne osnove za isključenje jer iste često nisu pravilno dokazane kroz postupak pregleda i ocjene ponuda te za iste najčešće nisu pribavljeni dokazi koje ZJN propisuje kao adekvatne</a:t>
            </a:r>
          </a:p>
          <a:p>
            <a:pPr lvl="2" algn="just">
              <a:buFont typeface="Wingdings" panose="05000000000000000000" pitchFamily="2" charset="2"/>
              <a:buChar char="Ø"/>
            </a:pPr>
            <a:r>
              <a:rPr lang="hr-HR" sz="1600" dirty="0">
                <a:latin typeface="+mj-lt"/>
                <a:ea typeface="Ebrima" panose="02000000000000000000" pitchFamily="2" charset="0"/>
                <a:cs typeface="Ebrima" panose="02000000000000000000" pitchFamily="2" charset="0"/>
              </a:rPr>
              <a:t>U slučaju da su iste propisane kao uvjet u ESPD jasno označiti dijelove koji se moraju popuniti</a:t>
            </a:r>
          </a:p>
          <a:p>
            <a:pPr lvl="2" algn="just">
              <a:buFont typeface="Wingdings" panose="05000000000000000000" pitchFamily="2" charset="2"/>
              <a:buChar char="Ø"/>
            </a:pPr>
            <a:r>
              <a:rPr lang="hr-HR" sz="1600" dirty="0">
                <a:latin typeface="+mj-lt"/>
                <a:ea typeface="Ebrima" panose="02000000000000000000" pitchFamily="2" charset="0"/>
                <a:cs typeface="Ebrima" panose="02000000000000000000" pitchFamily="2" charset="0"/>
              </a:rPr>
              <a:t>Izvadak iz sudskog registra </a:t>
            </a:r>
            <a:r>
              <a:rPr lang="hr-HR" sz="1600" b="1" dirty="0">
                <a:solidFill>
                  <a:schemeClr val="accent6">
                    <a:lumMod val="75000"/>
                  </a:schemeClr>
                </a:solidFill>
                <a:latin typeface="+mj-lt"/>
                <a:ea typeface="Ebrima" panose="02000000000000000000" pitchFamily="2" charset="0"/>
                <a:cs typeface="Ebrima" panose="02000000000000000000" pitchFamily="2" charset="0"/>
              </a:rPr>
              <a:t>nije</a:t>
            </a:r>
            <a:r>
              <a:rPr lang="hr-HR" sz="1600" dirty="0">
                <a:latin typeface="+mj-lt"/>
                <a:ea typeface="Ebrima" panose="02000000000000000000" pitchFamily="2" charset="0"/>
                <a:cs typeface="Ebrima" panose="02000000000000000000" pitchFamily="2" charset="0"/>
              </a:rPr>
              <a:t> dokaz koji obuhvaća sve okolnosti iz čl. 254. st.1.t.2. ZJN 2016 što je najčešća pogreška već je potrebno u </a:t>
            </a:r>
            <a:r>
              <a:rPr lang="hr-HR" sz="1600" dirty="0" err="1">
                <a:latin typeface="+mj-lt"/>
                <a:ea typeface="Ebrima" panose="02000000000000000000" pitchFamily="2" charset="0"/>
                <a:cs typeface="Ebrima" panose="02000000000000000000" pitchFamily="2" charset="0"/>
              </a:rPr>
              <a:t>DoN</a:t>
            </a:r>
            <a:r>
              <a:rPr lang="hr-HR" sz="1600" dirty="0">
                <a:latin typeface="+mj-lt"/>
                <a:ea typeface="Ebrima" panose="02000000000000000000" pitchFamily="2" charset="0"/>
                <a:cs typeface="Ebrima" panose="02000000000000000000" pitchFamily="2" charset="0"/>
              </a:rPr>
              <a:t> propisati izjavu kao prilog sa </a:t>
            </a:r>
            <a:r>
              <a:rPr lang="hr-HR" sz="1600" b="1" dirty="0">
                <a:solidFill>
                  <a:schemeClr val="accent6">
                    <a:lumMod val="75000"/>
                  </a:schemeClr>
                </a:solidFill>
                <a:latin typeface="+mj-lt"/>
                <a:ea typeface="Ebrima" panose="02000000000000000000" pitchFamily="2" charset="0"/>
                <a:cs typeface="Ebrima" panose="02000000000000000000" pitchFamily="2" charset="0"/>
              </a:rPr>
              <a:t>svim uvjetima </a:t>
            </a:r>
            <a:r>
              <a:rPr lang="hr-HR" sz="1600" dirty="0">
                <a:latin typeface="+mj-lt"/>
                <a:ea typeface="Ebrima" panose="02000000000000000000" pitchFamily="2" charset="0"/>
                <a:cs typeface="Ebrima" panose="02000000000000000000" pitchFamily="2" charset="0"/>
              </a:rPr>
              <a:t>koji su propisani – česta nepravilnost i primjena korekcija</a:t>
            </a:r>
          </a:p>
          <a:p>
            <a:pPr lvl="2" algn="just">
              <a:buFont typeface="Wingdings" panose="05000000000000000000" pitchFamily="2" charset="2"/>
              <a:buChar char="Ø"/>
            </a:pPr>
            <a:r>
              <a:rPr lang="hr-HR" sz="1600" dirty="0">
                <a:latin typeface="+mj-lt"/>
                <a:ea typeface="Ebrima" panose="02000000000000000000" pitchFamily="2" charset="0"/>
                <a:cs typeface="Ebrima" panose="02000000000000000000" pitchFamily="2" charset="0"/>
              </a:rPr>
              <a:t>u zapisniku o pregledu i ocjeni ponuda nema </a:t>
            </a:r>
            <a:r>
              <a:rPr lang="hr-HR" sz="1600" u="sng" dirty="0">
                <a:latin typeface="+mj-lt"/>
                <a:ea typeface="Ebrima" panose="02000000000000000000" pitchFamily="2" charset="0"/>
                <a:cs typeface="Ebrima" panose="02000000000000000000" pitchFamily="2" charset="0"/>
              </a:rPr>
              <a:t>pisanog traga </a:t>
            </a:r>
            <a:r>
              <a:rPr lang="hr-HR" sz="1600" dirty="0">
                <a:latin typeface="+mj-lt"/>
                <a:ea typeface="Ebrima" panose="02000000000000000000" pitchFamily="2" charset="0"/>
                <a:cs typeface="Ebrima" panose="02000000000000000000" pitchFamily="2" charset="0"/>
              </a:rPr>
              <a:t>o tome je li i na koji način provjereno traženo – zaključuje se da korisnik nije izvršio pregled i ocjenu ponuda sukladno uvjetima i zahtjevima koje je propisao u DoN (osnova za primjenu financijske korekcije)</a:t>
            </a:r>
          </a:p>
          <a:p>
            <a:pPr lvl="2" algn="just">
              <a:buFont typeface="Wingdings" panose="05000000000000000000" pitchFamily="2" charset="2"/>
              <a:buChar char="Ø"/>
            </a:pPr>
            <a:r>
              <a:rPr lang="hr-HR" sz="1600" u="sng" dirty="0">
                <a:latin typeface="+mj-lt"/>
                <a:ea typeface="Ebrima" panose="02000000000000000000" pitchFamily="2" charset="0"/>
                <a:cs typeface="Ebrima" panose="02000000000000000000" pitchFamily="2" charset="0"/>
              </a:rPr>
              <a:t>preliminarno</a:t>
            </a:r>
            <a:r>
              <a:rPr lang="hr-HR" sz="1600" dirty="0">
                <a:latin typeface="+mj-lt"/>
                <a:ea typeface="Ebrima" panose="02000000000000000000" pitchFamily="2" charset="0"/>
                <a:cs typeface="Ebrima" panose="02000000000000000000" pitchFamily="2" charset="0"/>
              </a:rPr>
              <a:t> se dostavlja ESPD. ZJN 2016 ne propisuje obvezu provjere ovih osnova za podugovaratelje i GS na koje se ponuditelj oslanja stoga ne propisivati isto u </a:t>
            </a:r>
            <a:r>
              <a:rPr lang="hr-HR" sz="1600" dirty="0" err="1">
                <a:latin typeface="+mj-lt"/>
                <a:ea typeface="Ebrima" panose="02000000000000000000" pitchFamily="2" charset="0"/>
                <a:cs typeface="Ebrima" panose="02000000000000000000" pitchFamily="2" charset="0"/>
              </a:rPr>
              <a:t>DoN</a:t>
            </a:r>
            <a:r>
              <a:rPr lang="hr-HR" sz="1600" dirty="0">
                <a:latin typeface="+mj-lt"/>
                <a:ea typeface="Ebrima" panose="02000000000000000000" pitchFamily="2" charset="0"/>
                <a:cs typeface="Ebrima" panose="02000000000000000000" pitchFamily="2" charset="0"/>
              </a:rPr>
              <a:t> jer česta je greška neprovjeravanje ovih uvjeta a isti su bili propisani u </a:t>
            </a:r>
            <a:r>
              <a:rPr lang="hr-HR" sz="1600" dirty="0" err="1">
                <a:latin typeface="+mj-lt"/>
                <a:ea typeface="Ebrima" panose="02000000000000000000" pitchFamily="2" charset="0"/>
                <a:cs typeface="Ebrima" panose="02000000000000000000" pitchFamily="2" charset="0"/>
              </a:rPr>
              <a:t>DoN</a:t>
            </a:r>
            <a:r>
              <a:rPr lang="hr-HR" sz="1600" dirty="0">
                <a:latin typeface="+mj-lt"/>
                <a:ea typeface="Ebrima" panose="02000000000000000000" pitchFamily="2" charset="0"/>
                <a:cs typeface="Ebrima" panose="02000000000000000000" pitchFamily="2" charset="0"/>
              </a:rPr>
              <a:t> </a:t>
            </a:r>
          </a:p>
          <a:p>
            <a:pPr lvl="2" algn="just">
              <a:buFont typeface="Wingdings" panose="05000000000000000000" pitchFamily="2" charset="2"/>
              <a:buChar char="Ø"/>
            </a:pPr>
            <a:r>
              <a:rPr lang="hr-HR" sz="1600" dirty="0">
                <a:latin typeface="+mj-lt"/>
                <a:ea typeface="Ebrima" panose="02000000000000000000" pitchFamily="2" charset="0"/>
                <a:cs typeface="Ebrima" panose="02000000000000000000" pitchFamily="2" charset="0"/>
              </a:rPr>
              <a:t>paziti na vidljivi </a:t>
            </a:r>
            <a:r>
              <a:rPr lang="hr-HR" sz="1600" b="1" dirty="0">
                <a:solidFill>
                  <a:schemeClr val="accent6">
                    <a:lumMod val="75000"/>
                  </a:schemeClr>
                </a:solidFill>
                <a:latin typeface="+mj-lt"/>
                <a:ea typeface="Ebrima" panose="02000000000000000000" pitchFamily="2" charset="0"/>
                <a:cs typeface="Ebrima" panose="02000000000000000000" pitchFamily="2" charset="0"/>
              </a:rPr>
              <a:t>revizijski trag prilikom pregleda i ocjene ponuda u zapisniku</a:t>
            </a:r>
          </a:p>
          <a:p>
            <a:pPr lvl="2" algn="just">
              <a:buFont typeface="Wingdings" panose="05000000000000000000" pitchFamily="2" charset="2"/>
              <a:buChar char="Ø"/>
            </a:pPr>
            <a:r>
              <a:rPr lang="hr-HR" sz="1600" dirty="0">
                <a:latin typeface="+mj-lt"/>
                <a:ea typeface="Ebrima" panose="02000000000000000000" pitchFamily="2" charset="0"/>
                <a:cs typeface="Ebrima" panose="02000000000000000000" pitchFamily="2" charset="0"/>
              </a:rPr>
              <a:t>dostava ažuriranih dokaza traži se od ponuditelja (podugovaratelja i GS na kojeg se ponuditelj oslanja samo ako je to naručitelj propisao u </a:t>
            </a:r>
            <a:r>
              <a:rPr lang="hr-HR" sz="1600" dirty="0" err="1">
                <a:latin typeface="+mj-lt"/>
                <a:ea typeface="Ebrima" panose="02000000000000000000" pitchFamily="2" charset="0"/>
                <a:cs typeface="Ebrima" panose="02000000000000000000" pitchFamily="2" charset="0"/>
              </a:rPr>
              <a:t>DoN</a:t>
            </a:r>
            <a:r>
              <a:rPr lang="hr-HR" sz="1600" dirty="0">
                <a:latin typeface="+mj-lt"/>
                <a:ea typeface="Ebrima" panose="02000000000000000000" pitchFamily="2" charset="0"/>
                <a:cs typeface="Ebrima" panose="02000000000000000000" pitchFamily="2" charset="0"/>
              </a:rPr>
              <a:t>) koji je </a:t>
            </a:r>
            <a:r>
              <a:rPr lang="hr-HR" sz="1600" b="1" dirty="0">
                <a:solidFill>
                  <a:schemeClr val="accent6">
                    <a:lumMod val="75000"/>
                  </a:schemeClr>
                </a:solidFill>
                <a:latin typeface="+mj-lt"/>
                <a:ea typeface="Ebrima" panose="02000000000000000000" pitchFamily="2" charset="0"/>
                <a:cs typeface="Ebrima" panose="02000000000000000000" pitchFamily="2" charset="0"/>
              </a:rPr>
              <a:t>podnio ekonomski najpovoljniju ponudu </a:t>
            </a:r>
            <a:r>
              <a:rPr lang="hr-HR" sz="1600" dirty="0">
                <a:solidFill>
                  <a:schemeClr val="accent6">
                    <a:lumMod val="75000"/>
                  </a:schemeClr>
                </a:solidFill>
                <a:latin typeface="+mj-lt"/>
                <a:ea typeface="Ebrima" panose="02000000000000000000" pitchFamily="2" charset="0"/>
                <a:cs typeface="Ebrima" panose="02000000000000000000" pitchFamily="2" charset="0"/>
              </a:rPr>
              <a:t>– </a:t>
            </a:r>
            <a:r>
              <a:rPr lang="hr-HR" sz="1600" b="1" dirty="0">
                <a:solidFill>
                  <a:schemeClr val="accent6">
                    <a:lumMod val="75000"/>
                  </a:schemeClr>
                </a:solidFill>
                <a:latin typeface="+mj-lt"/>
                <a:ea typeface="Ebrima" panose="02000000000000000000" pitchFamily="2" charset="0"/>
                <a:cs typeface="Ebrima" panose="02000000000000000000" pitchFamily="2" charset="0"/>
              </a:rPr>
              <a:t>NE </a:t>
            </a:r>
            <a:r>
              <a:rPr lang="hr-HR" sz="1600" dirty="0">
                <a:latin typeface="+mj-lt"/>
                <a:ea typeface="Ebrima" panose="02000000000000000000" pitchFamily="2" charset="0"/>
                <a:cs typeface="Ebrima" panose="02000000000000000000" pitchFamily="2" charset="0"/>
              </a:rPr>
              <a:t>u ponudi, </a:t>
            </a:r>
            <a:r>
              <a:rPr lang="hr-HR" sz="1600" b="1" dirty="0">
                <a:solidFill>
                  <a:schemeClr val="accent6">
                    <a:lumMod val="75000"/>
                  </a:schemeClr>
                </a:solidFill>
                <a:latin typeface="+mj-lt"/>
                <a:ea typeface="Ebrima" panose="02000000000000000000" pitchFamily="2" charset="0"/>
                <a:cs typeface="Ebrima" panose="02000000000000000000" pitchFamily="2" charset="0"/>
              </a:rPr>
              <a:t>NE </a:t>
            </a:r>
            <a:r>
              <a:rPr lang="hr-HR" sz="1600" dirty="0">
                <a:latin typeface="+mj-lt"/>
                <a:ea typeface="Ebrima" panose="02000000000000000000" pitchFamily="2" charset="0"/>
                <a:cs typeface="Ebrima" panose="02000000000000000000" pitchFamily="2" charset="0"/>
              </a:rPr>
              <a:t>u vidu pojašnjenja nego </a:t>
            </a:r>
            <a:r>
              <a:rPr lang="hr-HR" sz="1600" b="1" u="sng" dirty="0">
                <a:solidFill>
                  <a:schemeClr val="accent6">
                    <a:lumMod val="75000"/>
                  </a:schemeClr>
                </a:solidFill>
                <a:latin typeface="+mj-lt"/>
                <a:ea typeface="Ebrima" panose="02000000000000000000" pitchFamily="2" charset="0"/>
                <a:cs typeface="Ebrima" panose="02000000000000000000" pitchFamily="2" charset="0"/>
              </a:rPr>
              <a:t>prije</a:t>
            </a:r>
            <a:r>
              <a:rPr lang="hr-HR" sz="1600" dirty="0">
                <a:latin typeface="+mj-lt"/>
                <a:ea typeface="Ebrima" panose="02000000000000000000" pitchFamily="2" charset="0"/>
                <a:cs typeface="Ebrima" panose="02000000000000000000" pitchFamily="2" charset="0"/>
              </a:rPr>
              <a:t> donošenja odluke o odabiru </a:t>
            </a:r>
            <a:endParaRPr lang="hr-HR" dirty="0">
              <a:latin typeface="Ebrima" panose="02000000000000000000" pitchFamily="2" charset="0"/>
              <a:ea typeface="Ebrima" panose="02000000000000000000" pitchFamily="2" charset="0"/>
              <a:cs typeface="Ebrima" panose="02000000000000000000" pitchFamily="2" charset="0"/>
            </a:endParaRPr>
          </a:p>
          <a:p>
            <a:pPr>
              <a:buNone/>
            </a:pPr>
            <a:endParaRPr lang="hr-HR" dirty="0">
              <a:latin typeface="Ebrima" panose="02000000000000000000" pitchFamily="2" charset="0"/>
              <a:ea typeface="Ebrima" panose="02000000000000000000" pitchFamily="2" charset="0"/>
              <a:cs typeface="Ebrima" panose="02000000000000000000" pitchFamily="2" charset="0"/>
            </a:endParaRPr>
          </a:p>
        </p:txBody>
      </p:sp>
    </p:spTree>
    <p:extLst>
      <p:ext uri="{BB962C8B-B14F-4D97-AF65-F5344CB8AC3E}">
        <p14:creationId xmlns:p14="http://schemas.microsoft.com/office/powerpoint/2010/main" val="418456197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1805" y="242596"/>
            <a:ext cx="11727403" cy="1470874"/>
          </a:xfrm>
        </p:spPr>
        <p:txBody>
          <a:bodyPr>
            <a:normAutofit/>
          </a:bodyPr>
          <a:lstStyle/>
          <a:p>
            <a:pPr algn="ctr"/>
            <a:r>
              <a:rPr lang="hr-HR" sz="3600" dirty="0">
                <a:latin typeface="+mj-lt"/>
              </a:rPr>
              <a:t>Priprema dokumentacije o nabavi</a:t>
            </a:r>
            <a:br>
              <a:rPr lang="hr-HR" sz="3600" dirty="0">
                <a:latin typeface="+mj-lt"/>
              </a:rPr>
            </a:br>
            <a:endParaRPr lang="hr-HR" dirty="0"/>
          </a:p>
        </p:txBody>
      </p:sp>
      <p:sp>
        <p:nvSpPr>
          <p:cNvPr id="3" name="Content Placeholder 2"/>
          <p:cNvSpPr>
            <a:spLocks noGrp="1"/>
          </p:cNvSpPr>
          <p:nvPr>
            <p:ph idx="1"/>
          </p:nvPr>
        </p:nvSpPr>
        <p:spPr>
          <a:xfrm>
            <a:off x="612396" y="1268963"/>
            <a:ext cx="10854674" cy="4777274"/>
          </a:xfrm>
        </p:spPr>
        <p:txBody>
          <a:bodyPr>
            <a:normAutofit/>
          </a:bodyPr>
          <a:lstStyle/>
          <a:p>
            <a:pPr>
              <a:buNone/>
            </a:pPr>
            <a:endParaRPr lang="hr-HR" sz="2400" i="1" u="sng" dirty="0">
              <a:latin typeface="Ebrima" panose="02000000000000000000" pitchFamily="2" charset="0"/>
              <a:ea typeface="Ebrima" panose="02000000000000000000" pitchFamily="2" charset="0"/>
              <a:cs typeface="Ebrima" panose="02000000000000000000" pitchFamily="2" charset="0"/>
            </a:endParaRPr>
          </a:p>
          <a:p>
            <a:pPr lvl="0">
              <a:buNone/>
            </a:pPr>
            <a:r>
              <a:rPr lang="hr-HR" sz="2000" b="1" dirty="0">
                <a:latin typeface="+mj-lt"/>
                <a:ea typeface="Ebrima" panose="02000000000000000000" pitchFamily="2" charset="0"/>
                <a:cs typeface="Ebrima" panose="02000000000000000000" pitchFamily="2" charset="0"/>
              </a:rPr>
              <a:t>kriterij za odabir gospodarskog subjekta (uvjeti sposobnosti)</a:t>
            </a:r>
          </a:p>
          <a:p>
            <a:pPr lvl="3">
              <a:buNone/>
            </a:pPr>
            <a:endParaRPr lang="hr-HR" dirty="0">
              <a:latin typeface="+mj-lt"/>
              <a:ea typeface="Ebrima" panose="02000000000000000000" pitchFamily="2" charset="0"/>
              <a:cs typeface="Ebrima" panose="02000000000000000000" pitchFamily="2" charset="0"/>
            </a:endParaRPr>
          </a:p>
          <a:p>
            <a:pPr lvl="3">
              <a:buNone/>
            </a:pPr>
            <a:r>
              <a:rPr lang="hr-HR" dirty="0">
                <a:latin typeface="+mj-lt"/>
                <a:ea typeface="Ebrima" panose="02000000000000000000" pitchFamily="2" charset="0"/>
                <a:cs typeface="Ebrima" panose="02000000000000000000" pitchFamily="2" charset="0"/>
              </a:rPr>
              <a:t>1. sposobnost za obavljanje profesionalne djelatnosti</a:t>
            </a:r>
          </a:p>
          <a:p>
            <a:pPr lvl="3">
              <a:buNone/>
            </a:pPr>
            <a:r>
              <a:rPr lang="hr-HR" dirty="0">
                <a:latin typeface="+mj-lt"/>
                <a:ea typeface="Ebrima" panose="02000000000000000000" pitchFamily="2" charset="0"/>
                <a:cs typeface="Ebrima" panose="02000000000000000000" pitchFamily="2" charset="0"/>
              </a:rPr>
              <a:t>2. ekonomska i financijska sposobnost</a:t>
            </a:r>
          </a:p>
          <a:p>
            <a:pPr lvl="3">
              <a:buNone/>
            </a:pPr>
            <a:r>
              <a:rPr lang="hr-HR" dirty="0">
                <a:latin typeface="+mj-lt"/>
                <a:ea typeface="Ebrima" panose="02000000000000000000" pitchFamily="2" charset="0"/>
                <a:cs typeface="Ebrima" panose="02000000000000000000" pitchFamily="2" charset="0"/>
              </a:rPr>
              <a:t>3. tehnička i stručna sposobnost</a:t>
            </a:r>
          </a:p>
          <a:p>
            <a:pPr lvl="3">
              <a:buNone/>
            </a:pPr>
            <a:endParaRPr lang="hr-HR" dirty="0">
              <a:latin typeface="+mj-lt"/>
              <a:ea typeface="Ebrima" panose="02000000000000000000" pitchFamily="2" charset="0"/>
              <a:cs typeface="Ebrima" panose="02000000000000000000" pitchFamily="2" charset="0"/>
            </a:endParaRPr>
          </a:p>
          <a:p>
            <a:pPr marL="555625" indent="-285750"/>
            <a:r>
              <a:rPr lang="hr-HR" sz="1600" dirty="0">
                <a:latin typeface="+mj-lt"/>
                <a:ea typeface="Ebrima" panose="02000000000000000000" pitchFamily="2" charset="0"/>
                <a:cs typeface="Ebrima" panose="02000000000000000000" pitchFamily="2" charset="0"/>
              </a:rPr>
              <a:t>Prilikom određivanja uvjeta sposobnosti naručitelj smije zahtijevati samo </a:t>
            </a:r>
            <a:r>
              <a:rPr lang="hr-HR" sz="1600" u="sng" dirty="0">
                <a:latin typeface="+mj-lt"/>
                <a:ea typeface="Ebrima" panose="02000000000000000000" pitchFamily="2" charset="0"/>
                <a:cs typeface="Ebrima" panose="02000000000000000000" pitchFamily="2" charset="0"/>
              </a:rPr>
              <a:t>minimalne</a:t>
            </a:r>
            <a:r>
              <a:rPr lang="hr-HR" sz="1600" dirty="0">
                <a:latin typeface="+mj-lt"/>
                <a:ea typeface="Ebrima" panose="02000000000000000000" pitchFamily="2" charset="0"/>
                <a:cs typeface="Ebrima" panose="02000000000000000000" pitchFamily="2" charset="0"/>
              </a:rPr>
              <a:t> razine sposobnosti koje osiguravaju da će gospodarski subjekt biti sposoban izvršiti ugovor o javnoj nabavi</a:t>
            </a:r>
          </a:p>
          <a:p>
            <a:pPr marL="555625" indent="-285750"/>
            <a:r>
              <a:rPr lang="hr-HR" sz="1600" dirty="0">
                <a:latin typeface="+mj-lt"/>
                <a:ea typeface="Ebrima" panose="02000000000000000000" pitchFamily="2" charset="0"/>
                <a:cs typeface="Ebrima" panose="02000000000000000000" pitchFamily="2" charset="0"/>
              </a:rPr>
              <a:t>Svi uvjeti sposobnosti moraju biti </a:t>
            </a:r>
            <a:r>
              <a:rPr lang="hr-HR" sz="1600" u="sng" dirty="0">
                <a:latin typeface="+mj-lt"/>
                <a:ea typeface="Ebrima" panose="02000000000000000000" pitchFamily="2" charset="0"/>
                <a:cs typeface="Ebrima" panose="02000000000000000000" pitchFamily="2" charset="0"/>
              </a:rPr>
              <a:t>vezani uz predmet nabave i razmjerni predmetu nabave</a:t>
            </a:r>
            <a:r>
              <a:rPr lang="hr-HR" sz="1600" dirty="0">
                <a:latin typeface="+mj-lt"/>
                <a:ea typeface="Ebrima" panose="02000000000000000000" pitchFamily="2" charset="0"/>
                <a:cs typeface="Ebrima" panose="02000000000000000000" pitchFamily="2" charset="0"/>
              </a:rPr>
              <a:t>, odnosno grupi predmeta nabave ako je predmet podijeljen na grupe</a:t>
            </a:r>
          </a:p>
          <a:p>
            <a:pPr>
              <a:buNone/>
            </a:pPr>
            <a:endParaRPr lang="hr-HR" sz="2900" u="sng" dirty="0">
              <a:latin typeface="Ebrima" panose="02000000000000000000" pitchFamily="2" charset="0"/>
              <a:ea typeface="Ebrima" panose="02000000000000000000" pitchFamily="2" charset="0"/>
              <a:cs typeface="Ebrima" panose="02000000000000000000" pitchFamily="2" charset="0"/>
            </a:endParaRPr>
          </a:p>
          <a:p>
            <a:pPr>
              <a:buNone/>
            </a:pPr>
            <a:endParaRPr lang="hr-HR" dirty="0">
              <a:latin typeface="Ebrima" panose="02000000000000000000" pitchFamily="2" charset="0"/>
              <a:ea typeface="Ebrima" panose="02000000000000000000" pitchFamily="2" charset="0"/>
              <a:cs typeface="Ebrima" panose="02000000000000000000" pitchFamily="2" charset="0"/>
            </a:endParaRPr>
          </a:p>
        </p:txBody>
      </p:sp>
    </p:spTree>
    <p:extLst>
      <p:ext uri="{BB962C8B-B14F-4D97-AF65-F5344CB8AC3E}">
        <p14:creationId xmlns:p14="http://schemas.microsoft.com/office/powerpoint/2010/main" val="364624369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ctr"/>
            <a:r>
              <a:rPr lang="hr-HR" sz="3200" dirty="0">
                <a:latin typeface="+mj-lt"/>
              </a:rPr>
              <a:t>Priprema dokumentacije o nabavi</a:t>
            </a:r>
            <a:endParaRPr lang="hr-HR" sz="3200" dirty="0"/>
          </a:p>
        </p:txBody>
      </p:sp>
      <p:sp>
        <p:nvSpPr>
          <p:cNvPr id="3" name="Content Placeholder 2"/>
          <p:cNvSpPr>
            <a:spLocks noGrp="1"/>
          </p:cNvSpPr>
          <p:nvPr>
            <p:ph idx="1"/>
          </p:nvPr>
        </p:nvSpPr>
        <p:spPr>
          <a:xfrm>
            <a:off x="335901" y="1268963"/>
            <a:ext cx="11299629" cy="4777274"/>
          </a:xfrm>
        </p:spPr>
        <p:txBody>
          <a:bodyPr>
            <a:normAutofit fontScale="92500" lnSpcReduction="10000"/>
          </a:bodyPr>
          <a:lstStyle/>
          <a:p>
            <a:pPr marL="727075" lvl="0" indent="-457200"/>
            <a:endParaRPr lang="hr-HR" sz="2000" u="sng" dirty="0">
              <a:latin typeface="Ebrima" panose="02000000000000000000" pitchFamily="2" charset="0"/>
              <a:ea typeface="Ebrima" panose="02000000000000000000" pitchFamily="2" charset="0"/>
              <a:cs typeface="Ebrima" panose="02000000000000000000" pitchFamily="2" charset="0"/>
            </a:endParaRPr>
          </a:p>
          <a:p>
            <a:pPr marL="727075" lvl="0" indent="-457200" algn="just">
              <a:buFont typeface="Wingdings" panose="05000000000000000000" pitchFamily="2" charset="2"/>
              <a:buChar char="v"/>
            </a:pPr>
            <a:r>
              <a:rPr lang="hr-HR" sz="1900" u="sng" dirty="0">
                <a:latin typeface="+mj-lt"/>
                <a:ea typeface="Ebrima" panose="02000000000000000000" pitchFamily="2" charset="0"/>
                <a:cs typeface="Ebrima" panose="02000000000000000000" pitchFamily="2" charset="0"/>
              </a:rPr>
              <a:t>sposobnost za obavljanje profesionalne djelatnosti </a:t>
            </a:r>
          </a:p>
          <a:p>
            <a:pPr marL="555625" lvl="0" indent="-285750" algn="just">
              <a:buFontTx/>
              <a:buChar char="-"/>
            </a:pPr>
            <a:r>
              <a:rPr lang="hr-HR" sz="1700" dirty="0">
                <a:latin typeface="+mj-lt"/>
                <a:ea typeface="Ebrima" panose="02000000000000000000" pitchFamily="2" charset="0"/>
                <a:cs typeface="Ebrima" panose="02000000000000000000" pitchFamily="2" charset="0"/>
              </a:rPr>
              <a:t>upis u odgovarajući registar u državi poslovnog </a:t>
            </a:r>
            <a:r>
              <a:rPr lang="hr-HR" sz="1700" dirty="0" err="1">
                <a:latin typeface="+mj-lt"/>
                <a:ea typeface="Ebrima" panose="02000000000000000000" pitchFamily="2" charset="0"/>
                <a:cs typeface="Ebrima" panose="02000000000000000000" pitchFamily="2" charset="0"/>
              </a:rPr>
              <a:t>nastana</a:t>
            </a:r>
            <a:r>
              <a:rPr lang="hr-HR" sz="1700" dirty="0">
                <a:latin typeface="+mj-lt"/>
                <a:ea typeface="Ebrima" panose="02000000000000000000" pitchFamily="2" charset="0"/>
                <a:cs typeface="Ebrima" panose="02000000000000000000" pitchFamily="2" charset="0"/>
              </a:rPr>
              <a:t> što </a:t>
            </a:r>
            <a:r>
              <a:rPr lang="hr-HR" sz="1700" b="1" dirty="0">
                <a:latin typeface="+mj-lt"/>
                <a:ea typeface="Ebrima" panose="02000000000000000000" pitchFamily="2" charset="0"/>
                <a:cs typeface="Ebrima" panose="02000000000000000000" pitchFamily="2" charset="0"/>
              </a:rPr>
              <a:t>ne</a:t>
            </a:r>
            <a:r>
              <a:rPr lang="hr-HR" sz="1700" dirty="0">
                <a:latin typeface="+mj-lt"/>
                <a:ea typeface="Ebrima" panose="02000000000000000000" pitchFamily="2" charset="0"/>
                <a:cs typeface="Ebrima" panose="02000000000000000000" pitchFamily="2" charset="0"/>
              </a:rPr>
              <a:t> uključuje </a:t>
            </a:r>
            <a:r>
              <a:rPr lang="hr-HR" sz="1700" u="sng" dirty="0">
                <a:latin typeface="+mj-lt"/>
                <a:ea typeface="Ebrima" panose="02000000000000000000" pitchFamily="2" charset="0"/>
                <a:cs typeface="Ebrima" panose="02000000000000000000" pitchFamily="2" charset="0"/>
              </a:rPr>
              <a:t>registraciju za točno određenu djelatnost</a:t>
            </a:r>
            <a:r>
              <a:rPr lang="hr-HR" sz="1700" dirty="0">
                <a:latin typeface="+mj-lt"/>
                <a:ea typeface="Ebrima" panose="02000000000000000000" pitchFamily="2" charset="0"/>
                <a:cs typeface="Ebrima" panose="02000000000000000000" pitchFamily="2" charset="0"/>
              </a:rPr>
              <a:t> iz predmeta nabave - osobito bitna povreda postupka javne nabave (</a:t>
            </a:r>
            <a:r>
              <a:rPr lang="hr-HR" sz="1700" b="1" dirty="0">
                <a:solidFill>
                  <a:schemeClr val="accent6">
                    <a:lumMod val="75000"/>
                  </a:schemeClr>
                </a:solidFill>
                <a:latin typeface="+mj-lt"/>
                <a:ea typeface="Ebrima" panose="02000000000000000000" pitchFamily="2" charset="0"/>
                <a:cs typeface="Ebrima" panose="02000000000000000000" pitchFamily="2" charset="0"/>
              </a:rPr>
              <a:t>financijska korekcija – nezakonit uvjet sposobnosti</a:t>
            </a:r>
            <a:r>
              <a:rPr lang="hr-HR" sz="1700" dirty="0">
                <a:latin typeface="+mj-lt"/>
                <a:ea typeface="Ebrima" panose="02000000000000000000" pitchFamily="2" charset="0"/>
                <a:cs typeface="Ebrima" panose="02000000000000000000" pitchFamily="2" charset="0"/>
              </a:rPr>
              <a:t>)</a:t>
            </a:r>
          </a:p>
          <a:p>
            <a:pPr lvl="2" algn="just">
              <a:buFont typeface="Wingdings" panose="05000000000000000000" pitchFamily="2" charset="2"/>
              <a:buChar char="Ø"/>
            </a:pPr>
            <a:r>
              <a:rPr lang="hr-HR" sz="1700" b="1" dirty="0">
                <a:latin typeface="+mj-lt"/>
                <a:ea typeface="Ebrima" panose="02000000000000000000" pitchFamily="2" charset="0"/>
                <a:cs typeface="Ebrima" panose="02000000000000000000" pitchFamily="2" charset="0"/>
              </a:rPr>
              <a:t>nije dozvoljeno</a:t>
            </a:r>
            <a:r>
              <a:rPr lang="hr-HR" sz="1700" dirty="0">
                <a:latin typeface="+mj-lt"/>
                <a:ea typeface="Ebrima" panose="02000000000000000000" pitchFamily="2" charset="0"/>
                <a:cs typeface="Ebrima" panose="02000000000000000000" pitchFamily="2" charset="0"/>
              </a:rPr>
              <a:t> oslanjanja na sposobnost drugih gospodarskih subjekata radi dokazivanja ispunjenja ovog uvjeta</a:t>
            </a:r>
          </a:p>
          <a:p>
            <a:pPr lvl="2" algn="just">
              <a:buFont typeface="Wingdings" panose="05000000000000000000" pitchFamily="2" charset="2"/>
              <a:buChar char="Ø"/>
            </a:pPr>
            <a:r>
              <a:rPr lang="hr-HR" sz="1700" u="sng" dirty="0">
                <a:latin typeface="+mj-lt"/>
                <a:ea typeface="Ebrima" panose="02000000000000000000" pitchFamily="2" charset="0"/>
                <a:cs typeface="Ebrima" panose="02000000000000000000" pitchFamily="2" charset="0"/>
              </a:rPr>
              <a:t>preliminarno</a:t>
            </a:r>
            <a:r>
              <a:rPr lang="hr-HR" sz="1700" dirty="0">
                <a:latin typeface="+mj-lt"/>
                <a:ea typeface="Ebrima" panose="02000000000000000000" pitchFamily="2" charset="0"/>
                <a:cs typeface="Ebrima" panose="02000000000000000000" pitchFamily="2" charset="0"/>
              </a:rPr>
              <a:t> se dostavlja ESPD – za svakog člana zajednice zasebno i za svakog podugovaratelja te ako je primjenjivo u slučaju oslanjanja na GS   </a:t>
            </a:r>
          </a:p>
          <a:p>
            <a:pPr lvl="2" algn="just">
              <a:buFont typeface="Wingdings" panose="05000000000000000000" pitchFamily="2" charset="2"/>
              <a:buChar char="Ø"/>
            </a:pPr>
            <a:r>
              <a:rPr lang="hr-HR" sz="1700" dirty="0">
                <a:latin typeface="+mj-lt"/>
                <a:ea typeface="Ebrima" panose="02000000000000000000" pitchFamily="2" charset="0"/>
                <a:cs typeface="Ebrima" panose="02000000000000000000" pitchFamily="2" charset="0"/>
              </a:rPr>
              <a:t>jasno propisati koje dokumente gospodarski subjekti dostavljaju kao ažurirane dokaze (čl. 266. ZJN 2016). Adekvatan dokaz je prvenstveno izvadak iz odgovarajućeg registra (moguć je dohvat putem EOJN) </a:t>
            </a:r>
            <a:r>
              <a:rPr lang="hr-HR" sz="1700" b="1" dirty="0">
                <a:solidFill>
                  <a:srgbClr val="70AD47">
                    <a:lumMod val="75000"/>
                  </a:srgbClr>
                </a:solidFill>
                <a:latin typeface="+mj-lt"/>
                <a:ea typeface="Ebrima" panose="02000000000000000000" pitchFamily="2" charset="0"/>
                <a:cs typeface="Ebrima" panose="02000000000000000000" pitchFamily="2" charset="0"/>
              </a:rPr>
              <a:t>ne</a:t>
            </a:r>
            <a:r>
              <a:rPr lang="hr-HR" sz="1700" dirty="0">
                <a:latin typeface="+mj-lt"/>
                <a:ea typeface="Ebrima" panose="02000000000000000000" pitchFamily="2" charset="0"/>
                <a:cs typeface="Ebrima" panose="02000000000000000000" pitchFamily="2" charset="0"/>
              </a:rPr>
              <a:t> izjava</a:t>
            </a:r>
          </a:p>
          <a:p>
            <a:pPr lvl="2" algn="just">
              <a:buFont typeface="Wingdings" panose="05000000000000000000" pitchFamily="2" charset="2"/>
              <a:buChar char="Ø"/>
            </a:pPr>
            <a:r>
              <a:rPr lang="hr-HR" sz="1700" dirty="0">
                <a:latin typeface="+mj-lt"/>
                <a:ea typeface="Ebrima" panose="02000000000000000000" pitchFamily="2" charset="0"/>
                <a:cs typeface="Ebrima" panose="02000000000000000000" pitchFamily="2" charset="0"/>
              </a:rPr>
              <a:t>dostava ažuriranih dokaza traži se od ponuditelja koji je </a:t>
            </a:r>
            <a:r>
              <a:rPr lang="hr-HR" sz="1700" b="1" dirty="0">
                <a:solidFill>
                  <a:srgbClr val="70AD47">
                    <a:lumMod val="75000"/>
                  </a:srgbClr>
                </a:solidFill>
                <a:latin typeface="+mj-lt"/>
                <a:ea typeface="Ebrima" panose="02000000000000000000" pitchFamily="2" charset="0"/>
                <a:cs typeface="Ebrima" panose="02000000000000000000" pitchFamily="2" charset="0"/>
              </a:rPr>
              <a:t>podnio ekonomski najpovoljniju ponudu </a:t>
            </a:r>
            <a:r>
              <a:rPr lang="hr-HR" sz="1700" dirty="0">
                <a:solidFill>
                  <a:srgbClr val="70AD47">
                    <a:lumMod val="75000"/>
                  </a:srgbClr>
                </a:solidFill>
                <a:latin typeface="+mj-lt"/>
                <a:ea typeface="Ebrima" panose="02000000000000000000" pitchFamily="2" charset="0"/>
                <a:cs typeface="Ebrima" panose="02000000000000000000" pitchFamily="2" charset="0"/>
              </a:rPr>
              <a:t>– </a:t>
            </a:r>
            <a:r>
              <a:rPr lang="hr-HR" sz="1700" b="1" dirty="0">
                <a:latin typeface="+mj-lt"/>
                <a:ea typeface="Ebrima" panose="02000000000000000000" pitchFamily="2" charset="0"/>
                <a:cs typeface="Ebrima" panose="02000000000000000000" pitchFamily="2" charset="0"/>
              </a:rPr>
              <a:t>NE</a:t>
            </a:r>
            <a:r>
              <a:rPr lang="hr-HR" sz="1700" dirty="0">
                <a:latin typeface="+mj-lt"/>
                <a:ea typeface="Ebrima" panose="02000000000000000000" pitchFamily="2" charset="0"/>
                <a:cs typeface="Ebrima" panose="02000000000000000000" pitchFamily="2" charset="0"/>
              </a:rPr>
              <a:t> u ponudi, </a:t>
            </a:r>
            <a:r>
              <a:rPr lang="hr-HR" sz="1700" b="1" dirty="0">
                <a:latin typeface="+mj-lt"/>
                <a:ea typeface="Ebrima" panose="02000000000000000000" pitchFamily="2" charset="0"/>
                <a:cs typeface="Ebrima" panose="02000000000000000000" pitchFamily="2" charset="0"/>
              </a:rPr>
              <a:t>NE </a:t>
            </a:r>
            <a:r>
              <a:rPr lang="hr-HR" sz="1700" dirty="0">
                <a:latin typeface="+mj-lt"/>
                <a:ea typeface="Ebrima" panose="02000000000000000000" pitchFamily="2" charset="0"/>
                <a:cs typeface="Ebrima" panose="02000000000000000000" pitchFamily="2" charset="0"/>
              </a:rPr>
              <a:t>u smislu pojašnjenja ili upotpunjavanje ponude nego </a:t>
            </a:r>
            <a:r>
              <a:rPr lang="hr-HR" sz="1700" u="sng" dirty="0">
                <a:latin typeface="+mj-lt"/>
                <a:ea typeface="Ebrima" panose="02000000000000000000" pitchFamily="2" charset="0"/>
                <a:cs typeface="Ebrima" panose="02000000000000000000" pitchFamily="2" charset="0"/>
              </a:rPr>
              <a:t>prije</a:t>
            </a:r>
            <a:r>
              <a:rPr lang="hr-HR" sz="1700" dirty="0">
                <a:latin typeface="+mj-lt"/>
                <a:ea typeface="Ebrima" panose="02000000000000000000" pitchFamily="2" charset="0"/>
                <a:cs typeface="Ebrima" panose="02000000000000000000" pitchFamily="2" charset="0"/>
              </a:rPr>
              <a:t> donošenja odluke o odabiru</a:t>
            </a:r>
          </a:p>
          <a:p>
            <a:pPr marL="555625" lvl="0" indent="-285750" algn="just">
              <a:buFontTx/>
              <a:buChar char="-"/>
            </a:pPr>
            <a:r>
              <a:rPr lang="hr-HR" sz="1700" dirty="0">
                <a:latin typeface="+mj-lt"/>
                <a:ea typeface="Ebrima" panose="02000000000000000000" pitchFamily="2" charset="0"/>
                <a:cs typeface="Ebrima" panose="02000000000000000000" pitchFamily="2" charset="0"/>
              </a:rPr>
              <a:t>posjedovanje određenog ovlaštenja ili članstva određene organizacije može se tražiti kao dokaz samo kod javne nabave usluga, a </a:t>
            </a:r>
            <a:r>
              <a:rPr lang="hr-HR" sz="1700" b="1" dirty="0">
                <a:latin typeface="+mj-lt"/>
                <a:ea typeface="Ebrima" panose="02000000000000000000" pitchFamily="2" charset="0"/>
                <a:cs typeface="Ebrima" panose="02000000000000000000" pitchFamily="2" charset="0"/>
              </a:rPr>
              <a:t>ne </a:t>
            </a:r>
            <a:r>
              <a:rPr lang="hr-HR" sz="1700" dirty="0">
                <a:latin typeface="+mj-lt"/>
                <a:ea typeface="Ebrima" panose="02000000000000000000" pitchFamily="2" charset="0"/>
                <a:cs typeface="Ebrima" panose="02000000000000000000" pitchFamily="2" charset="0"/>
              </a:rPr>
              <a:t>robe ili radova (čl. 257. st. 2. ZJN 2016) </a:t>
            </a:r>
            <a:r>
              <a:rPr lang="pl-PL" sz="1700" dirty="0">
                <a:latin typeface="+mj-lt"/>
                <a:ea typeface="Ebrima" panose="02000000000000000000" pitchFamily="2" charset="0"/>
                <a:cs typeface="Ebrima" panose="02000000000000000000" pitchFamily="2" charset="0"/>
              </a:rPr>
              <a:t>- osobito bitna povreda postupka javne nabave</a:t>
            </a:r>
          </a:p>
          <a:p>
            <a:pPr marL="555625" lvl="0" indent="-285750" algn="just">
              <a:buFontTx/>
              <a:buChar char="-"/>
            </a:pPr>
            <a:r>
              <a:rPr lang="hr-HR" sz="1700" dirty="0">
                <a:latin typeface="+mj-lt"/>
                <a:ea typeface="Ebrima" panose="02000000000000000000" pitchFamily="2" charset="0"/>
                <a:cs typeface="Ebrima" panose="02000000000000000000" pitchFamily="2" charset="0"/>
              </a:rPr>
              <a:t>navedene uvjete propisati u zasebnom dijelu DoN kao </a:t>
            </a:r>
            <a:r>
              <a:rPr lang="hr-HR" sz="1700" b="1" dirty="0">
                <a:solidFill>
                  <a:schemeClr val="accent6">
                    <a:lumMod val="75000"/>
                  </a:schemeClr>
                </a:solidFill>
                <a:latin typeface="+mj-lt"/>
                <a:ea typeface="Ebrima" panose="02000000000000000000" pitchFamily="2" charset="0"/>
                <a:cs typeface="Ebrima" panose="02000000000000000000" pitchFamily="2" charset="0"/>
              </a:rPr>
              <a:t>uvjete i zahtjeve koji moraju biti ispunjeni sukladno posebnim propisima</a:t>
            </a:r>
            <a:r>
              <a:rPr lang="hr-HR" sz="1700" dirty="0">
                <a:solidFill>
                  <a:schemeClr val="accent6">
                    <a:lumMod val="75000"/>
                  </a:schemeClr>
                </a:solidFill>
                <a:latin typeface="+mj-lt"/>
                <a:ea typeface="Ebrima" panose="02000000000000000000" pitchFamily="2" charset="0"/>
                <a:cs typeface="Ebrima" panose="02000000000000000000" pitchFamily="2" charset="0"/>
              </a:rPr>
              <a:t> </a:t>
            </a:r>
            <a:r>
              <a:rPr lang="hr-HR" sz="1700" dirty="0">
                <a:latin typeface="+mj-lt"/>
                <a:ea typeface="Ebrima" panose="02000000000000000000" pitchFamily="2" charset="0"/>
                <a:cs typeface="Ebrima" panose="02000000000000000000" pitchFamily="2" charset="0"/>
              </a:rPr>
              <a:t>te eventualno propisati da se isti dostavljaju </a:t>
            </a:r>
            <a:r>
              <a:rPr lang="hr-HR" sz="1700" b="1" dirty="0">
                <a:solidFill>
                  <a:schemeClr val="accent6">
                    <a:lumMod val="75000"/>
                  </a:schemeClr>
                </a:solidFill>
                <a:latin typeface="+mj-lt"/>
                <a:ea typeface="Ebrima" panose="02000000000000000000" pitchFamily="2" charset="0"/>
                <a:cs typeface="Ebrima" panose="02000000000000000000" pitchFamily="2" charset="0"/>
              </a:rPr>
              <a:t>prije potpisa ugovora </a:t>
            </a:r>
            <a:r>
              <a:rPr lang="hr-HR" sz="1700" dirty="0">
                <a:latin typeface="+mj-lt"/>
                <a:ea typeface="Ebrima" panose="02000000000000000000" pitchFamily="2" charset="0"/>
                <a:cs typeface="Ebrima" panose="02000000000000000000" pitchFamily="2" charset="0"/>
              </a:rPr>
              <a:t>ali onda o istome mora postojati adekvatan revizijski trag o provjeri (dopis/e-mail kojim se traže dokaz propisan u DON)</a:t>
            </a:r>
            <a:endParaRPr lang="pl-PL" sz="1700" dirty="0">
              <a:latin typeface="+mj-lt"/>
              <a:ea typeface="Ebrima" panose="02000000000000000000" pitchFamily="2" charset="0"/>
              <a:cs typeface="Ebrima" panose="02000000000000000000" pitchFamily="2" charset="0"/>
            </a:endParaRPr>
          </a:p>
          <a:p>
            <a:pPr marL="914400" lvl="2" indent="0" algn="just">
              <a:buNone/>
            </a:pPr>
            <a:endParaRPr lang="hr-HR" sz="1700" dirty="0">
              <a:latin typeface="+mj-lt"/>
              <a:ea typeface="Ebrima" panose="02000000000000000000" pitchFamily="2" charset="0"/>
              <a:cs typeface="Ebrima" panose="02000000000000000000" pitchFamily="2" charset="0"/>
            </a:endParaRPr>
          </a:p>
          <a:p>
            <a:pPr marL="457200" lvl="1" indent="0" algn="just">
              <a:buNone/>
            </a:pPr>
            <a:r>
              <a:rPr lang="hr-HR" sz="1700" i="1" u="sng" dirty="0">
                <a:latin typeface="+mj-lt"/>
                <a:ea typeface="Ebrima" panose="02000000000000000000" pitchFamily="2" charset="0"/>
                <a:cs typeface="Ebrima" panose="02000000000000000000" pitchFamily="2" charset="0"/>
              </a:rPr>
              <a:t>Napomena</a:t>
            </a:r>
            <a:r>
              <a:rPr lang="hr-HR" sz="1700" i="1" dirty="0">
                <a:latin typeface="+mj-lt"/>
                <a:ea typeface="Ebrima" panose="02000000000000000000" pitchFamily="2" charset="0"/>
                <a:cs typeface="Ebrima" panose="02000000000000000000" pitchFamily="2" charset="0"/>
              </a:rPr>
              <a:t>: registracija za određenu djelatnost ili ovlaštenje – uvjet </a:t>
            </a:r>
            <a:r>
              <a:rPr lang="hr-HR" sz="1700" b="1" i="1" dirty="0">
                <a:latin typeface="+mj-lt"/>
                <a:ea typeface="Ebrima" panose="02000000000000000000" pitchFamily="2" charset="0"/>
                <a:cs typeface="Ebrima" panose="02000000000000000000" pitchFamily="2" charset="0"/>
              </a:rPr>
              <a:t>izvršenja</a:t>
            </a:r>
            <a:r>
              <a:rPr lang="hr-HR" sz="1700" i="1" dirty="0">
                <a:latin typeface="+mj-lt"/>
                <a:ea typeface="Ebrima" panose="02000000000000000000" pitchFamily="2" charset="0"/>
                <a:cs typeface="Ebrima" panose="02000000000000000000" pitchFamily="2" charset="0"/>
              </a:rPr>
              <a:t> ugovora (paziti na odredbe za rezidente i nerezidentne kojima mora biti omogućen jednaki tretman i vrijeme potrebno za ishodovanje traženih dozvola)</a:t>
            </a:r>
          </a:p>
          <a:p>
            <a:pPr>
              <a:buNone/>
            </a:pPr>
            <a:endParaRPr lang="hr-HR" dirty="0">
              <a:latin typeface="Ebrima" panose="02000000000000000000" pitchFamily="2" charset="0"/>
              <a:ea typeface="Ebrima" panose="02000000000000000000" pitchFamily="2" charset="0"/>
              <a:cs typeface="Ebrima" panose="02000000000000000000" pitchFamily="2" charset="0"/>
            </a:endParaRPr>
          </a:p>
        </p:txBody>
      </p:sp>
    </p:spTree>
    <p:extLst>
      <p:ext uri="{BB962C8B-B14F-4D97-AF65-F5344CB8AC3E}">
        <p14:creationId xmlns:p14="http://schemas.microsoft.com/office/powerpoint/2010/main" val="207578088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703804" y="757880"/>
            <a:ext cx="7155403" cy="296479"/>
          </a:xfrm>
        </p:spPr>
        <p:txBody>
          <a:bodyPr>
            <a:normAutofit fontScale="90000"/>
          </a:bodyPr>
          <a:lstStyle/>
          <a:p>
            <a:r>
              <a:rPr lang="hr-HR" dirty="0">
                <a:latin typeface="+mj-lt"/>
                <a:ea typeface="Ebrima" panose="02000000000000000000" pitchFamily="2" charset="0"/>
                <a:cs typeface="Ebrima" panose="02000000000000000000" pitchFamily="2" charset="0"/>
              </a:rPr>
              <a:t>S A D R Ž A J</a:t>
            </a:r>
            <a:br>
              <a:rPr lang="hr-HR" dirty="0">
                <a:latin typeface="+mj-lt"/>
                <a:ea typeface="Ebrima" panose="02000000000000000000" pitchFamily="2" charset="0"/>
                <a:cs typeface="Ebrima" panose="02000000000000000000" pitchFamily="2" charset="0"/>
              </a:rPr>
            </a:br>
            <a:endParaRPr lang="hr-HR" dirty="0">
              <a:latin typeface="+mj-lt"/>
              <a:ea typeface="Ebrima" panose="02000000000000000000" pitchFamily="2" charset="0"/>
              <a:cs typeface="Ebrima" panose="02000000000000000000" pitchFamily="2" charset="0"/>
            </a:endParaRPr>
          </a:p>
        </p:txBody>
      </p:sp>
      <p:sp>
        <p:nvSpPr>
          <p:cNvPr id="3" name="Content Placeholder 2"/>
          <p:cNvSpPr>
            <a:spLocks noGrp="1"/>
          </p:cNvSpPr>
          <p:nvPr>
            <p:ph idx="1"/>
          </p:nvPr>
        </p:nvSpPr>
        <p:spPr/>
        <p:txBody>
          <a:bodyPr>
            <a:normAutofit/>
          </a:bodyPr>
          <a:lstStyle/>
          <a:p>
            <a:pPr>
              <a:buNone/>
            </a:pPr>
            <a:endParaRPr lang="hr-HR" dirty="0">
              <a:latin typeface="Ebrima" panose="02000000000000000000" pitchFamily="2" charset="0"/>
              <a:ea typeface="Ebrima" panose="02000000000000000000" pitchFamily="2" charset="0"/>
              <a:cs typeface="Ebrima" panose="02000000000000000000" pitchFamily="2" charset="0"/>
            </a:endParaRPr>
          </a:p>
          <a:p>
            <a:pPr marL="727075" lvl="0" indent="-457200">
              <a:lnSpc>
                <a:spcPct val="100000"/>
              </a:lnSpc>
              <a:buFont typeface="Wingdings" panose="05000000000000000000" pitchFamily="2" charset="2"/>
              <a:buChar char="Ø"/>
            </a:pPr>
            <a:r>
              <a:rPr lang="hr-HR" sz="2000" dirty="0">
                <a:latin typeface="+mj-lt"/>
                <a:ea typeface="Ebrima" panose="02000000000000000000" pitchFamily="2" charset="0"/>
                <a:cs typeface="Ebrima" panose="02000000000000000000" pitchFamily="2" charset="0"/>
              </a:rPr>
              <a:t>Uvod </a:t>
            </a:r>
          </a:p>
          <a:p>
            <a:pPr marL="727075" lvl="0" indent="-457200">
              <a:lnSpc>
                <a:spcPct val="100000"/>
              </a:lnSpc>
              <a:buFont typeface="Wingdings" panose="05000000000000000000" pitchFamily="2" charset="2"/>
              <a:buChar char="Ø"/>
            </a:pPr>
            <a:r>
              <a:rPr lang="pl-PL" sz="2000" dirty="0">
                <a:latin typeface="+mj-lt"/>
                <a:ea typeface="Ebrima" panose="02000000000000000000" pitchFamily="2" charset="0"/>
                <a:cs typeface="Ebrima" panose="02000000000000000000" pitchFamily="2" charset="0"/>
              </a:rPr>
              <a:t>Rokovi za provedbu nabave i dostavu dokumentacije</a:t>
            </a:r>
          </a:p>
          <a:p>
            <a:pPr marL="727075" lvl="0" indent="-457200">
              <a:lnSpc>
                <a:spcPct val="100000"/>
              </a:lnSpc>
              <a:buFont typeface="Wingdings" panose="05000000000000000000" pitchFamily="2" charset="2"/>
              <a:buChar char="Ø"/>
            </a:pPr>
            <a:r>
              <a:rPr lang="hr-HR" sz="2000" dirty="0">
                <a:latin typeface="+mj-lt"/>
                <a:ea typeface="Ebrima" panose="02000000000000000000" pitchFamily="2" charset="0"/>
                <a:cs typeface="Ebrima" panose="02000000000000000000" pitchFamily="2" charset="0"/>
              </a:rPr>
              <a:t>Administrativna kontrola postupka javne nabave – faze</a:t>
            </a:r>
          </a:p>
          <a:p>
            <a:pPr marL="727075" lvl="0" indent="-457200">
              <a:lnSpc>
                <a:spcPct val="100000"/>
              </a:lnSpc>
              <a:buFont typeface="Wingdings" panose="05000000000000000000" pitchFamily="2" charset="2"/>
              <a:buChar char="Ø"/>
            </a:pPr>
            <a:r>
              <a:rPr lang="hr-HR" sz="2000" dirty="0">
                <a:latin typeface="+mj-lt"/>
                <a:ea typeface="Ebrima" panose="02000000000000000000" pitchFamily="2" charset="0"/>
                <a:cs typeface="Ebrima" panose="02000000000000000000" pitchFamily="2" charset="0"/>
              </a:rPr>
              <a:t>Rezultat provjere dostavljene dokumentacije</a:t>
            </a:r>
          </a:p>
          <a:p>
            <a:pPr marL="727075" lvl="0" indent="-457200">
              <a:lnSpc>
                <a:spcPct val="100000"/>
              </a:lnSpc>
              <a:buFont typeface="Wingdings" panose="05000000000000000000" pitchFamily="2" charset="2"/>
              <a:buChar char="Ø"/>
            </a:pPr>
            <a:r>
              <a:rPr lang="pl-PL" sz="2000" dirty="0">
                <a:latin typeface="+mj-lt"/>
                <a:ea typeface="Ebrima" panose="02000000000000000000" pitchFamily="2" charset="0"/>
                <a:cs typeface="Ebrima" panose="02000000000000000000" pitchFamily="2" charset="0"/>
              </a:rPr>
              <a:t>Osnova za provođenje postupka nabave</a:t>
            </a:r>
            <a:r>
              <a:rPr lang="hr-HR" sz="2000" dirty="0">
                <a:latin typeface="+mj-lt"/>
                <a:ea typeface="Ebrima" panose="02000000000000000000" pitchFamily="2" charset="0"/>
                <a:cs typeface="Ebrima" panose="02000000000000000000" pitchFamily="2" charset="0"/>
              </a:rPr>
              <a:t> </a:t>
            </a:r>
          </a:p>
          <a:p>
            <a:pPr marL="727075" lvl="0" indent="-457200">
              <a:lnSpc>
                <a:spcPct val="100000"/>
              </a:lnSpc>
              <a:buFont typeface="Wingdings" panose="05000000000000000000" pitchFamily="2" charset="2"/>
              <a:buChar char="Ø"/>
            </a:pPr>
            <a:r>
              <a:rPr lang="hr-HR" sz="2000" dirty="0">
                <a:latin typeface="+mj-lt"/>
                <a:ea typeface="Ebrima" panose="02000000000000000000" pitchFamily="2" charset="0"/>
                <a:cs typeface="Ebrima" panose="02000000000000000000" pitchFamily="2" charset="0"/>
              </a:rPr>
              <a:t>Priprema dokumentacije o (javnoj) nabavi (osnove za isključenje, uvjeti sposobnosti, kriteriji za odabir s osvrtom na najčešće pogreške) </a:t>
            </a:r>
          </a:p>
          <a:p>
            <a:pPr marL="727075" lvl="0" indent="-457200">
              <a:lnSpc>
                <a:spcPct val="100000"/>
              </a:lnSpc>
              <a:buFont typeface="Wingdings" panose="05000000000000000000" pitchFamily="2" charset="2"/>
              <a:buChar char="Ø"/>
            </a:pPr>
            <a:r>
              <a:rPr lang="hr-HR" sz="2000" dirty="0">
                <a:latin typeface="+mj-lt"/>
                <a:ea typeface="Ebrima" panose="02000000000000000000" pitchFamily="2" charset="0"/>
                <a:cs typeface="Ebrima" panose="02000000000000000000" pitchFamily="2" charset="0"/>
              </a:rPr>
              <a:t>Provedba (izvršenje) ugovora o (javnoj) nabavi </a:t>
            </a:r>
          </a:p>
          <a:p>
            <a:pPr marL="727075" lvl="0" indent="-457200">
              <a:lnSpc>
                <a:spcPct val="100000"/>
              </a:lnSpc>
              <a:buFont typeface="Wingdings" panose="05000000000000000000" pitchFamily="2" charset="2"/>
              <a:buChar char="Ø"/>
            </a:pPr>
            <a:r>
              <a:rPr lang="hr-HR" sz="2000" dirty="0">
                <a:latin typeface="+mj-lt"/>
                <a:ea typeface="Ebrima" panose="02000000000000000000" pitchFamily="2" charset="0"/>
                <a:cs typeface="Ebrima" panose="02000000000000000000" pitchFamily="2" charset="0"/>
              </a:rPr>
              <a:t>Najčešće uočene pogreške tijekom provedbe administrativne kontrole i smjernice kako ih izbjeći</a:t>
            </a:r>
          </a:p>
          <a:p>
            <a:pPr>
              <a:buNone/>
            </a:pPr>
            <a:endParaRPr lang="hr-HR" dirty="0">
              <a:latin typeface="Ebrima" panose="02000000000000000000" pitchFamily="2" charset="0"/>
              <a:ea typeface="Ebrima" panose="02000000000000000000" pitchFamily="2" charset="0"/>
              <a:cs typeface="Ebrima" panose="02000000000000000000" pitchFamily="2" charset="0"/>
            </a:endParaRPr>
          </a:p>
        </p:txBody>
      </p:sp>
    </p:spTree>
    <p:extLst>
      <p:ext uri="{BB962C8B-B14F-4D97-AF65-F5344CB8AC3E}">
        <p14:creationId xmlns:p14="http://schemas.microsoft.com/office/powerpoint/2010/main" val="66117237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3611" y="242596"/>
            <a:ext cx="11595597" cy="889918"/>
          </a:xfrm>
        </p:spPr>
        <p:txBody>
          <a:bodyPr>
            <a:normAutofit/>
          </a:bodyPr>
          <a:lstStyle/>
          <a:p>
            <a:pPr algn="ctr"/>
            <a:r>
              <a:rPr lang="hr-HR" sz="3200" dirty="0">
                <a:latin typeface="+mj-lt"/>
              </a:rPr>
              <a:t>Priprema dokumentacije o nabavi</a:t>
            </a:r>
            <a:endParaRPr lang="hr-HR" sz="3200" dirty="0"/>
          </a:p>
        </p:txBody>
      </p:sp>
      <p:sp>
        <p:nvSpPr>
          <p:cNvPr id="3" name="Content Placeholder 2"/>
          <p:cNvSpPr>
            <a:spLocks noGrp="1"/>
          </p:cNvSpPr>
          <p:nvPr>
            <p:ph idx="1"/>
          </p:nvPr>
        </p:nvSpPr>
        <p:spPr>
          <a:xfrm>
            <a:off x="771787" y="1268963"/>
            <a:ext cx="10452684" cy="4777274"/>
          </a:xfrm>
        </p:spPr>
        <p:txBody>
          <a:bodyPr/>
          <a:lstStyle/>
          <a:p>
            <a:pPr marL="612775" indent="-342900">
              <a:buFont typeface="Wingdings" panose="05000000000000000000" pitchFamily="2" charset="2"/>
              <a:buChar char="v"/>
            </a:pPr>
            <a:endParaRPr lang="hr-HR" sz="2400" u="sng" dirty="0">
              <a:latin typeface="+mj-lt"/>
              <a:ea typeface="Ebrima" panose="02000000000000000000" pitchFamily="2" charset="0"/>
              <a:cs typeface="Ebrima" panose="02000000000000000000" pitchFamily="2" charset="0"/>
            </a:endParaRPr>
          </a:p>
          <a:p>
            <a:pPr marL="612775" indent="-342900">
              <a:buFont typeface="Wingdings" panose="05000000000000000000" pitchFamily="2" charset="2"/>
              <a:buChar char="v"/>
            </a:pPr>
            <a:r>
              <a:rPr lang="hr-HR" sz="2000" u="sng" dirty="0">
                <a:latin typeface="+mj-lt"/>
                <a:ea typeface="Ebrima" panose="02000000000000000000" pitchFamily="2" charset="0"/>
                <a:cs typeface="Ebrima" panose="02000000000000000000" pitchFamily="2" charset="0"/>
              </a:rPr>
              <a:t> </a:t>
            </a:r>
            <a:r>
              <a:rPr lang="hr-HR" sz="1800" u="sng" dirty="0">
                <a:latin typeface="+mj-lt"/>
                <a:ea typeface="Ebrima" panose="02000000000000000000" pitchFamily="2" charset="0"/>
                <a:cs typeface="Ebrima" panose="02000000000000000000" pitchFamily="2" charset="0"/>
              </a:rPr>
              <a:t>ekonomska i financijska sposobnost</a:t>
            </a:r>
            <a:endParaRPr lang="hr-HR" sz="1800" dirty="0">
              <a:latin typeface="+mj-lt"/>
              <a:ea typeface="Ebrima" panose="02000000000000000000" pitchFamily="2" charset="0"/>
              <a:cs typeface="Ebrima" panose="02000000000000000000" pitchFamily="2" charset="0"/>
            </a:endParaRPr>
          </a:p>
          <a:p>
            <a:pPr lvl="2" algn="just">
              <a:buFont typeface="Wingdings" panose="05000000000000000000" pitchFamily="2" charset="2"/>
              <a:buChar char="Ø"/>
            </a:pPr>
            <a:r>
              <a:rPr lang="hr-HR" sz="1600" dirty="0">
                <a:latin typeface="+mj-lt"/>
                <a:ea typeface="Ebrima" panose="02000000000000000000" pitchFamily="2" charset="0"/>
                <a:cs typeface="Ebrima" panose="02000000000000000000" pitchFamily="2" charset="0"/>
              </a:rPr>
              <a:t>može se odrediti, ali </a:t>
            </a:r>
            <a:r>
              <a:rPr lang="hr-HR" sz="1600" b="1" dirty="0">
                <a:solidFill>
                  <a:schemeClr val="accent6">
                    <a:lumMod val="75000"/>
                  </a:schemeClr>
                </a:solidFill>
                <a:latin typeface="+mj-lt"/>
                <a:ea typeface="Ebrima" panose="02000000000000000000" pitchFamily="2" charset="0"/>
                <a:cs typeface="Ebrima" panose="02000000000000000000" pitchFamily="2" charset="0"/>
              </a:rPr>
              <a:t>ne mora </a:t>
            </a:r>
            <a:r>
              <a:rPr lang="hr-HR" sz="1600" dirty="0">
                <a:latin typeface="+mj-lt"/>
                <a:ea typeface="Ebrima" panose="02000000000000000000" pitchFamily="2" charset="0"/>
                <a:cs typeface="Ebrima" panose="02000000000000000000" pitchFamily="2" charset="0"/>
              </a:rPr>
              <a:t>– fakultativno (dobro promisliti je li propisivanje ovog uvjeta nužno za konkretan predmet nabave)</a:t>
            </a:r>
          </a:p>
          <a:p>
            <a:pPr lvl="2" algn="just">
              <a:buFont typeface="Wingdings" panose="05000000000000000000" pitchFamily="2" charset="2"/>
              <a:buChar char="Ø"/>
            </a:pPr>
            <a:r>
              <a:rPr lang="hr-HR" sz="1600" dirty="0">
                <a:latin typeface="+mj-lt"/>
                <a:ea typeface="Ebrima" panose="02000000000000000000" pitchFamily="2" charset="0"/>
                <a:cs typeface="Ebrima" panose="02000000000000000000" pitchFamily="2" charset="0"/>
              </a:rPr>
              <a:t>preliminarno se dostavlja ESPD te jasno propisati koje dijelove ESPD-a je potrebno ispuniti</a:t>
            </a:r>
          </a:p>
          <a:p>
            <a:pPr lvl="2" algn="just">
              <a:buFont typeface="Wingdings" panose="05000000000000000000" pitchFamily="2" charset="2"/>
              <a:buChar char="Ø"/>
            </a:pPr>
            <a:r>
              <a:rPr lang="hr-HR" sz="1600" dirty="0">
                <a:latin typeface="+mj-lt"/>
                <a:ea typeface="Ebrima" panose="02000000000000000000" pitchFamily="2" charset="0"/>
                <a:cs typeface="Ebrima" panose="02000000000000000000" pitchFamily="2" charset="0"/>
              </a:rPr>
              <a:t>jasno propisati koje dokumente gospodarski subjekti dostavljaju kao ažurirane dokaze (čl. 267. ZJN 2016)</a:t>
            </a:r>
          </a:p>
          <a:p>
            <a:pPr lvl="2" algn="just">
              <a:buFont typeface="Wingdings" panose="05000000000000000000" pitchFamily="2" charset="2"/>
              <a:buChar char="Ø"/>
            </a:pPr>
            <a:r>
              <a:rPr lang="hr-HR" sz="1600" dirty="0">
                <a:latin typeface="+mj-lt"/>
                <a:ea typeface="Ebrima" panose="02000000000000000000" pitchFamily="2" charset="0"/>
                <a:cs typeface="Ebrima" panose="02000000000000000000" pitchFamily="2" charset="0"/>
              </a:rPr>
              <a:t>dostava ažuriranih dokaza traži se od ponuditelja koji je </a:t>
            </a:r>
            <a:r>
              <a:rPr lang="hr-HR" sz="1600" b="1" dirty="0">
                <a:solidFill>
                  <a:schemeClr val="accent6">
                    <a:lumMod val="75000"/>
                  </a:schemeClr>
                </a:solidFill>
                <a:latin typeface="+mj-lt"/>
                <a:ea typeface="Ebrima" panose="02000000000000000000" pitchFamily="2" charset="0"/>
                <a:cs typeface="Ebrima" panose="02000000000000000000" pitchFamily="2" charset="0"/>
              </a:rPr>
              <a:t>podnio ekonomski najpovoljniju ponudu </a:t>
            </a:r>
            <a:r>
              <a:rPr lang="hr-HR" sz="1600" dirty="0">
                <a:solidFill>
                  <a:schemeClr val="accent6">
                    <a:lumMod val="75000"/>
                  </a:schemeClr>
                </a:solidFill>
                <a:latin typeface="+mj-lt"/>
                <a:ea typeface="Ebrima" panose="02000000000000000000" pitchFamily="2" charset="0"/>
                <a:cs typeface="Ebrima" panose="02000000000000000000" pitchFamily="2" charset="0"/>
              </a:rPr>
              <a:t>– </a:t>
            </a:r>
            <a:r>
              <a:rPr lang="hr-HR" sz="1600" b="1" dirty="0">
                <a:latin typeface="+mj-lt"/>
                <a:ea typeface="Ebrima" panose="02000000000000000000" pitchFamily="2" charset="0"/>
                <a:cs typeface="Ebrima" panose="02000000000000000000" pitchFamily="2" charset="0"/>
              </a:rPr>
              <a:t>NE</a:t>
            </a:r>
            <a:r>
              <a:rPr lang="hr-HR" sz="1600" dirty="0">
                <a:latin typeface="+mj-lt"/>
                <a:ea typeface="Ebrima" panose="02000000000000000000" pitchFamily="2" charset="0"/>
                <a:cs typeface="Ebrima" panose="02000000000000000000" pitchFamily="2" charset="0"/>
              </a:rPr>
              <a:t> u ponudi </a:t>
            </a:r>
            <a:r>
              <a:rPr lang="hr-HR" sz="1600" b="1" dirty="0">
                <a:latin typeface="+mj-lt"/>
                <a:ea typeface="Ebrima" panose="02000000000000000000" pitchFamily="2" charset="0"/>
                <a:cs typeface="Ebrima" panose="02000000000000000000" pitchFamily="2" charset="0"/>
              </a:rPr>
              <a:t>NE </a:t>
            </a:r>
            <a:r>
              <a:rPr lang="hr-HR" sz="1600" dirty="0">
                <a:latin typeface="+mj-lt"/>
                <a:ea typeface="Ebrima" panose="02000000000000000000" pitchFamily="2" charset="0"/>
                <a:cs typeface="Ebrima" panose="02000000000000000000" pitchFamily="2" charset="0"/>
              </a:rPr>
              <a:t>u smislu pojašnjenja ili upotpunjavanje ponude nego </a:t>
            </a:r>
            <a:r>
              <a:rPr lang="hr-HR" sz="1600" u="sng" dirty="0">
                <a:latin typeface="+mj-lt"/>
                <a:ea typeface="Ebrima" panose="02000000000000000000" pitchFamily="2" charset="0"/>
                <a:cs typeface="Ebrima" panose="02000000000000000000" pitchFamily="2" charset="0"/>
              </a:rPr>
              <a:t>prije</a:t>
            </a:r>
            <a:r>
              <a:rPr lang="hr-HR" sz="1600" dirty="0">
                <a:latin typeface="+mj-lt"/>
                <a:ea typeface="Ebrima" panose="02000000000000000000" pitchFamily="2" charset="0"/>
                <a:cs typeface="Ebrima" panose="02000000000000000000" pitchFamily="2" charset="0"/>
              </a:rPr>
              <a:t> donošenja odluke o odabiru</a:t>
            </a:r>
          </a:p>
          <a:p>
            <a:pPr lvl="2" algn="just">
              <a:buFont typeface="Wingdings" panose="05000000000000000000" pitchFamily="2" charset="2"/>
              <a:buChar char="Ø"/>
            </a:pPr>
            <a:r>
              <a:rPr lang="hr-HR" sz="1600" b="1" u="sng" dirty="0">
                <a:solidFill>
                  <a:srgbClr val="7030A0"/>
                </a:solidFill>
                <a:latin typeface="+mj-lt"/>
                <a:ea typeface="Ebrima" panose="02000000000000000000" pitchFamily="2" charset="0"/>
                <a:cs typeface="Ebrima" panose="02000000000000000000" pitchFamily="2" charset="0"/>
              </a:rPr>
              <a:t>VAŽNO!</a:t>
            </a:r>
            <a:r>
              <a:rPr lang="hr-HR" sz="1600" dirty="0">
                <a:latin typeface="+mj-lt"/>
                <a:ea typeface="Ebrima" panose="02000000000000000000" pitchFamily="2" charset="0"/>
                <a:cs typeface="Ebrima" panose="02000000000000000000" pitchFamily="2" charset="0"/>
              </a:rPr>
              <a:t> Preporuka je ne propisivati ove uvjete jer isti su često temelj za primjenu korekcija zbog propisivanja strožih uvjeta nego onih propisanih u ZJN 2016 te zbog neadekvatnih dokaza (BON 2 i SOL 2 se traže iako nije određeno referentno razdoblje starosti dokaza ili institucije ne mogu izdati tražene dokaze s datumima koji su zahtijevani u DON, traži se da ponuditelji nisu bili u blokadi 6 mjeseci bez određivanja referentnog razdoblja)</a:t>
            </a:r>
            <a:endParaRPr lang="hr-HR" sz="1800" dirty="0">
              <a:latin typeface="+mj-lt"/>
              <a:ea typeface="Ebrima" panose="02000000000000000000" pitchFamily="2" charset="0"/>
              <a:cs typeface="Ebrima" panose="02000000000000000000" pitchFamily="2" charset="0"/>
            </a:endParaRPr>
          </a:p>
          <a:p>
            <a:pPr marL="457200" lvl="1" indent="0" algn="just">
              <a:buNone/>
            </a:pPr>
            <a:r>
              <a:rPr lang="hr-HR" sz="1600" i="1" u="sng" dirty="0">
                <a:latin typeface="+mj-lt"/>
                <a:ea typeface="Ebrima" panose="02000000000000000000" pitchFamily="2" charset="0"/>
                <a:cs typeface="Ebrima" panose="02000000000000000000" pitchFamily="2" charset="0"/>
              </a:rPr>
              <a:t>Napomena</a:t>
            </a:r>
            <a:r>
              <a:rPr lang="hr-HR" sz="1600" i="1" dirty="0">
                <a:latin typeface="+mj-lt"/>
                <a:ea typeface="Ebrima" panose="02000000000000000000" pitchFamily="2" charset="0"/>
                <a:cs typeface="Ebrima" panose="02000000000000000000" pitchFamily="2" charset="0"/>
              </a:rPr>
              <a:t>: posjedovanje osiguranja od rizika odgovornosti iz djelatnosti (čl. 258. st. 1. </a:t>
            </a:r>
            <a:r>
              <a:rPr lang="hr-HR" sz="1600" i="1" dirty="0" err="1">
                <a:latin typeface="+mj-lt"/>
                <a:ea typeface="Ebrima" panose="02000000000000000000" pitchFamily="2" charset="0"/>
                <a:cs typeface="Ebrima" panose="02000000000000000000" pitchFamily="2" charset="0"/>
              </a:rPr>
              <a:t>tč</a:t>
            </a:r>
            <a:r>
              <a:rPr lang="hr-HR" sz="1600" i="1" dirty="0">
                <a:latin typeface="+mj-lt"/>
                <a:ea typeface="Ebrima" panose="02000000000000000000" pitchFamily="2" charset="0"/>
                <a:cs typeface="Ebrima" panose="02000000000000000000" pitchFamily="2" charset="0"/>
              </a:rPr>
              <a:t>. 3. ZJN 2016) je uvjet ekonomske i financijske sposobnosti, NE vrsta jamstva (čl. 214. st. 1. </a:t>
            </a:r>
            <a:r>
              <a:rPr lang="hr-HR" sz="1600" i="1" dirty="0" err="1">
                <a:latin typeface="+mj-lt"/>
                <a:ea typeface="Ebrima" panose="02000000000000000000" pitchFamily="2" charset="0"/>
                <a:cs typeface="Ebrima" panose="02000000000000000000" pitchFamily="2" charset="0"/>
              </a:rPr>
              <a:t>tč</a:t>
            </a:r>
            <a:r>
              <a:rPr lang="hr-HR" sz="1600" i="1" dirty="0">
                <a:latin typeface="+mj-lt"/>
                <a:ea typeface="Ebrima" panose="02000000000000000000" pitchFamily="2" charset="0"/>
                <a:cs typeface="Ebrima" panose="02000000000000000000" pitchFamily="2" charset="0"/>
              </a:rPr>
              <a:t>. 6. ZJN 2016)</a:t>
            </a:r>
            <a:endParaRPr lang="hr-HR" sz="1600" dirty="0">
              <a:latin typeface="+mj-lt"/>
              <a:ea typeface="Ebrima" panose="02000000000000000000" pitchFamily="2" charset="0"/>
              <a:cs typeface="Ebrima" panose="02000000000000000000" pitchFamily="2" charset="0"/>
            </a:endParaRPr>
          </a:p>
        </p:txBody>
      </p:sp>
    </p:spTree>
    <p:extLst>
      <p:ext uri="{BB962C8B-B14F-4D97-AF65-F5344CB8AC3E}">
        <p14:creationId xmlns:p14="http://schemas.microsoft.com/office/powerpoint/2010/main" val="115457466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42596"/>
            <a:ext cx="11859208" cy="847973"/>
          </a:xfrm>
        </p:spPr>
        <p:txBody>
          <a:bodyPr>
            <a:normAutofit/>
          </a:bodyPr>
          <a:lstStyle/>
          <a:p>
            <a:pPr algn="ctr"/>
            <a:r>
              <a:rPr lang="hr-HR" sz="3200" dirty="0">
                <a:latin typeface="+mj-lt"/>
              </a:rPr>
              <a:t>Priprema dokumentacije o nabavi</a:t>
            </a:r>
          </a:p>
        </p:txBody>
      </p:sp>
      <p:sp>
        <p:nvSpPr>
          <p:cNvPr id="3" name="Content Placeholder 2"/>
          <p:cNvSpPr>
            <a:spLocks noGrp="1"/>
          </p:cNvSpPr>
          <p:nvPr>
            <p:ph idx="1"/>
          </p:nvPr>
        </p:nvSpPr>
        <p:spPr>
          <a:xfrm>
            <a:off x="0" y="1268963"/>
            <a:ext cx="11129319" cy="4777274"/>
          </a:xfrm>
        </p:spPr>
        <p:txBody>
          <a:bodyPr>
            <a:normAutofit fontScale="77500" lnSpcReduction="20000"/>
          </a:bodyPr>
          <a:lstStyle/>
          <a:p>
            <a:pPr marL="727075" indent="-457200" algn="just"/>
            <a:endParaRPr lang="hr-HR" u="sng" dirty="0">
              <a:latin typeface="Ebrima" panose="02000000000000000000" pitchFamily="2" charset="0"/>
              <a:ea typeface="Ebrima" panose="02000000000000000000" pitchFamily="2" charset="0"/>
              <a:cs typeface="Ebrima" panose="02000000000000000000" pitchFamily="2" charset="0"/>
            </a:endParaRPr>
          </a:p>
          <a:p>
            <a:pPr marL="727075" indent="-457200" algn="just">
              <a:buFont typeface="Wingdings" panose="05000000000000000000" pitchFamily="2" charset="2"/>
              <a:buChar char="v"/>
            </a:pPr>
            <a:r>
              <a:rPr lang="hr-HR" sz="2200" u="sng" dirty="0">
                <a:latin typeface="+mj-lt"/>
                <a:ea typeface="Ebrima" panose="02000000000000000000" pitchFamily="2" charset="0"/>
                <a:cs typeface="Ebrima" panose="02000000000000000000" pitchFamily="2" charset="0"/>
              </a:rPr>
              <a:t>tehnička i stručna sposobnost</a:t>
            </a:r>
            <a:endParaRPr lang="hr-HR" sz="2200" dirty="0">
              <a:latin typeface="+mj-lt"/>
              <a:ea typeface="Ebrima" panose="02000000000000000000" pitchFamily="2" charset="0"/>
              <a:cs typeface="Ebrima" panose="02000000000000000000" pitchFamily="2" charset="0"/>
            </a:endParaRPr>
          </a:p>
          <a:p>
            <a:pPr lvl="2" algn="just">
              <a:lnSpc>
                <a:spcPct val="120000"/>
              </a:lnSpc>
              <a:buFont typeface="Wingdings" panose="05000000000000000000" pitchFamily="2" charset="2"/>
              <a:buChar char="Ø"/>
            </a:pPr>
            <a:r>
              <a:rPr lang="hr-HR" sz="1900" dirty="0">
                <a:latin typeface="+mj-lt"/>
                <a:ea typeface="Ebrima" panose="02000000000000000000" pitchFamily="2" charset="0"/>
                <a:cs typeface="Ebrima" panose="02000000000000000000" pitchFamily="2" charset="0"/>
              </a:rPr>
              <a:t>može se odrediti, ali </a:t>
            </a:r>
            <a:r>
              <a:rPr lang="hr-HR" sz="1900" b="1" dirty="0">
                <a:solidFill>
                  <a:schemeClr val="accent6">
                    <a:lumMod val="75000"/>
                  </a:schemeClr>
                </a:solidFill>
                <a:latin typeface="+mj-lt"/>
                <a:ea typeface="Ebrima" panose="02000000000000000000" pitchFamily="2" charset="0"/>
                <a:cs typeface="Ebrima" panose="02000000000000000000" pitchFamily="2" charset="0"/>
              </a:rPr>
              <a:t>ne mora </a:t>
            </a:r>
            <a:r>
              <a:rPr lang="hr-HR" sz="1900" dirty="0">
                <a:latin typeface="+mj-lt"/>
                <a:ea typeface="Ebrima" panose="02000000000000000000" pitchFamily="2" charset="0"/>
                <a:cs typeface="Ebrima" panose="02000000000000000000" pitchFamily="2" charset="0"/>
              </a:rPr>
              <a:t>– fakultativno </a:t>
            </a:r>
          </a:p>
          <a:p>
            <a:pPr lvl="2" algn="just">
              <a:lnSpc>
                <a:spcPct val="120000"/>
              </a:lnSpc>
              <a:buFont typeface="Wingdings" panose="05000000000000000000" pitchFamily="2" charset="2"/>
              <a:buChar char="Ø"/>
            </a:pPr>
            <a:r>
              <a:rPr lang="hr-HR" sz="1900" dirty="0">
                <a:latin typeface="+mj-lt"/>
                <a:ea typeface="Ebrima" panose="02000000000000000000" pitchFamily="2" charset="0"/>
                <a:cs typeface="Ebrima" panose="02000000000000000000" pitchFamily="2" charset="0"/>
              </a:rPr>
              <a:t>preliminarno se dostavlja ESPD </a:t>
            </a:r>
            <a:r>
              <a:rPr lang="hr-HR" dirty="0">
                <a:latin typeface="+mj-lt"/>
                <a:ea typeface="Ebrima" panose="02000000000000000000" pitchFamily="2" charset="0"/>
                <a:cs typeface="Ebrima" panose="02000000000000000000" pitchFamily="2" charset="0"/>
              </a:rPr>
              <a:t>te jasno propisati koje dijelove ESPD-a je potrebno ispuniti</a:t>
            </a:r>
            <a:endParaRPr lang="hr-HR" sz="1900" dirty="0">
              <a:latin typeface="+mj-lt"/>
              <a:ea typeface="Ebrima" panose="02000000000000000000" pitchFamily="2" charset="0"/>
              <a:cs typeface="Ebrima" panose="02000000000000000000" pitchFamily="2" charset="0"/>
            </a:endParaRPr>
          </a:p>
          <a:p>
            <a:pPr lvl="2" algn="just">
              <a:lnSpc>
                <a:spcPct val="120000"/>
              </a:lnSpc>
              <a:buFont typeface="Wingdings" panose="05000000000000000000" pitchFamily="2" charset="2"/>
              <a:buChar char="Ø"/>
            </a:pPr>
            <a:r>
              <a:rPr lang="hr-HR" sz="1900" dirty="0">
                <a:latin typeface="+mj-lt"/>
                <a:ea typeface="Ebrima" panose="02000000000000000000" pitchFamily="2" charset="0"/>
                <a:cs typeface="Ebrima" panose="02000000000000000000" pitchFamily="2" charset="0"/>
              </a:rPr>
              <a:t>jasno propisati koje dokumente gospodarski subjekti dostavljaju kao ažurirane dokaze (čl. 268. ZJN 2016)</a:t>
            </a:r>
          </a:p>
          <a:p>
            <a:pPr lvl="2" algn="just">
              <a:lnSpc>
                <a:spcPct val="120000"/>
              </a:lnSpc>
              <a:buFont typeface="Wingdings" panose="05000000000000000000" pitchFamily="2" charset="2"/>
              <a:buChar char="Ø"/>
            </a:pPr>
            <a:r>
              <a:rPr lang="hr-HR" sz="1900" dirty="0">
                <a:latin typeface="+mj-lt"/>
                <a:ea typeface="Ebrima" panose="02000000000000000000" pitchFamily="2" charset="0"/>
                <a:cs typeface="Ebrima" panose="02000000000000000000" pitchFamily="2" charset="0"/>
              </a:rPr>
              <a:t>dostava ažuriranih dokaza traži se od ponuditelja koji je </a:t>
            </a:r>
            <a:r>
              <a:rPr lang="hr-HR" sz="1900" b="1" dirty="0">
                <a:solidFill>
                  <a:schemeClr val="accent6">
                    <a:lumMod val="75000"/>
                  </a:schemeClr>
                </a:solidFill>
                <a:latin typeface="+mj-lt"/>
                <a:ea typeface="Ebrima" panose="02000000000000000000" pitchFamily="2" charset="0"/>
                <a:cs typeface="Ebrima" panose="02000000000000000000" pitchFamily="2" charset="0"/>
              </a:rPr>
              <a:t>podnio ekonomski najpovoljniju ponudu </a:t>
            </a:r>
            <a:r>
              <a:rPr lang="hr-HR" sz="1900" dirty="0">
                <a:solidFill>
                  <a:schemeClr val="accent6">
                    <a:lumMod val="75000"/>
                  </a:schemeClr>
                </a:solidFill>
                <a:latin typeface="+mj-lt"/>
                <a:ea typeface="Ebrima" panose="02000000000000000000" pitchFamily="2" charset="0"/>
                <a:cs typeface="Ebrima" panose="02000000000000000000" pitchFamily="2" charset="0"/>
              </a:rPr>
              <a:t>– </a:t>
            </a:r>
            <a:r>
              <a:rPr lang="hr-HR" sz="1900" b="1" dirty="0">
                <a:latin typeface="+mj-lt"/>
                <a:ea typeface="Ebrima" panose="02000000000000000000" pitchFamily="2" charset="0"/>
                <a:cs typeface="Ebrima" panose="02000000000000000000" pitchFamily="2" charset="0"/>
              </a:rPr>
              <a:t>NE</a:t>
            </a:r>
            <a:r>
              <a:rPr lang="hr-HR" sz="1900" dirty="0">
                <a:latin typeface="+mj-lt"/>
                <a:ea typeface="Ebrima" panose="02000000000000000000" pitchFamily="2" charset="0"/>
                <a:cs typeface="Ebrima" panose="02000000000000000000" pitchFamily="2" charset="0"/>
              </a:rPr>
              <a:t> u ponudi </a:t>
            </a:r>
            <a:r>
              <a:rPr lang="hr-HR" b="1" dirty="0">
                <a:latin typeface="+mj-lt"/>
                <a:ea typeface="Ebrima" panose="02000000000000000000" pitchFamily="2" charset="0"/>
                <a:cs typeface="Ebrima" panose="02000000000000000000" pitchFamily="2" charset="0"/>
              </a:rPr>
              <a:t>NE </a:t>
            </a:r>
            <a:r>
              <a:rPr lang="hr-HR" dirty="0">
                <a:latin typeface="+mj-lt"/>
                <a:ea typeface="Ebrima" panose="02000000000000000000" pitchFamily="2" charset="0"/>
                <a:cs typeface="Ebrima" panose="02000000000000000000" pitchFamily="2" charset="0"/>
              </a:rPr>
              <a:t>u smislu pojašnjenja ili upotpunjavanje ponude </a:t>
            </a:r>
            <a:r>
              <a:rPr lang="hr-HR" sz="1900" dirty="0">
                <a:latin typeface="+mj-lt"/>
                <a:ea typeface="Ebrima" panose="02000000000000000000" pitchFamily="2" charset="0"/>
                <a:cs typeface="Ebrima" panose="02000000000000000000" pitchFamily="2" charset="0"/>
              </a:rPr>
              <a:t>nego </a:t>
            </a:r>
            <a:r>
              <a:rPr lang="hr-HR" sz="1900" u="sng" dirty="0">
                <a:latin typeface="+mj-lt"/>
                <a:ea typeface="Ebrima" panose="02000000000000000000" pitchFamily="2" charset="0"/>
                <a:cs typeface="Ebrima" panose="02000000000000000000" pitchFamily="2" charset="0"/>
              </a:rPr>
              <a:t>prije</a:t>
            </a:r>
            <a:r>
              <a:rPr lang="hr-HR" sz="1900" dirty="0">
                <a:latin typeface="+mj-lt"/>
                <a:ea typeface="Ebrima" panose="02000000000000000000" pitchFamily="2" charset="0"/>
                <a:cs typeface="Ebrima" panose="02000000000000000000" pitchFamily="2" charset="0"/>
              </a:rPr>
              <a:t> donošenja odluke o odabiru</a:t>
            </a:r>
          </a:p>
          <a:p>
            <a:pPr lvl="2" algn="just">
              <a:lnSpc>
                <a:spcPct val="120000"/>
              </a:lnSpc>
              <a:buFont typeface="Wingdings" panose="05000000000000000000" pitchFamily="2" charset="2"/>
              <a:buChar char="Ø"/>
            </a:pPr>
            <a:r>
              <a:rPr lang="hr-HR" sz="1900" b="1" dirty="0">
                <a:solidFill>
                  <a:schemeClr val="accent6">
                    <a:lumMod val="75000"/>
                  </a:schemeClr>
                </a:solidFill>
                <a:latin typeface="+mj-lt"/>
                <a:ea typeface="Ebrima" panose="02000000000000000000" pitchFamily="2" charset="0"/>
                <a:cs typeface="Ebrima" panose="02000000000000000000" pitchFamily="2" charset="0"/>
              </a:rPr>
              <a:t>nije</a:t>
            </a:r>
            <a:r>
              <a:rPr lang="hr-HR" sz="1900" dirty="0">
                <a:latin typeface="+mj-lt"/>
                <a:ea typeface="Ebrima" panose="02000000000000000000" pitchFamily="2" charset="0"/>
                <a:cs typeface="Ebrima" panose="02000000000000000000" pitchFamily="2" charset="0"/>
              </a:rPr>
              <a:t> dozvoljeno tražiti </a:t>
            </a:r>
            <a:r>
              <a:rPr lang="hr-HR" sz="1900" b="1" dirty="0">
                <a:solidFill>
                  <a:schemeClr val="accent6">
                    <a:lumMod val="75000"/>
                  </a:schemeClr>
                </a:solidFill>
                <a:latin typeface="+mj-lt"/>
                <a:ea typeface="Ebrima" panose="02000000000000000000" pitchFamily="2" charset="0"/>
                <a:cs typeface="Ebrima" panose="02000000000000000000" pitchFamily="2" charset="0"/>
              </a:rPr>
              <a:t>zaposlenje</a:t>
            </a:r>
            <a:r>
              <a:rPr lang="hr-HR" sz="1900" dirty="0">
                <a:latin typeface="+mj-lt"/>
                <a:ea typeface="Ebrima" panose="02000000000000000000" pitchFamily="2" charset="0"/>
                <a:cs typeface="Ebrima" panose="02000000000000000000" pitchFamily="2" charset="0"/>
              </a:rPr>
              <a:t> određenog broja osoblja, </a:t>
            </a:r>
            <a:r>
              <a:rPr lang="hr-HR" sz="1900" b="1" dirty="0">
                <a:solidFill>
                  <a:schemeClr val="accent6">
                    <a:lumMod val="75000"/>
                  </a:schemeClr>
                </a:solidFill>
                <a:latin typeface="+mj-lt"/>
                <a:ea typeface="Ebrima" panose="02000000000000000000" pitchFamily="2" charset="0"/>
                <a:cs typeface="Ebrima" panose="02000000000000000000" pitchFamily="2" charset="0"/>
              </a:rPr>
              <a:t>članstvo</a:t>
            </a:r>
            <a:r>
              <a:rPr lang="hr-HR" sz="1900" dirty="0">
                <a:latin typeface="+mj-lt"/>
                <a:ea typeface="Ebrima" panose="02000000000000000000" pitchFamily="2" charset="0"/>
                <a:cs typeface="Ebrima" panose="02000000000000000000" pitchFamily="2" charset="0"/>
              </a:rPr>
              <a:t> traženih stručnjaka u komorama koje je posebnim propisima određeno kao proizvoljno i čime se stranci stavljaju u nepovoljniji položaj, iskustvo u radovima </a:t>
            </a:r>
            <a:r>
              <a:rPr lang="hr-HR" sz="1900" b="1" dirty="0">
                <a:solidFill>
                  <a:schemeClr val="accent6">
                    <a:lumMod val="75000"/>
                  </a:schemeClr>
                </a:solidFill>
                <a:latin typeface="+mj-lt"/>
                <a:ea typeface="Ebrima" panose="02000000000000000000" pitchFamily="2" charset="0"/>
                <a:cs typeface="Ebrima" panose="02000000000000000000" pitchFamily="2" charset="0"/>
              </a:rPr>
              <a:t>povezanim s EU financiranjem</a:t>
            </a:r>
            <a:r>
              <a:rPr lang="hr-HR" sz="1900" dirty="0">
                <a:latin typeface="+mj-lt"/>
                <a:ea typeface="Ebrima" panose="02000000000000000000" pitchFamily="2" charset="0"/>
                <a:cs typeface="Ebrima" panose="02000000000000000000" pitchFamily="2" charset="0"/>
              </a:rPr>
              <a:t>, kvalifikacije </a:t>
            </a:r>
            <a:r>
              <a:rPr lang="hr-HR" sz="1900" b="1" dirty="0">
                <a:solidFill>
                  <a:schemeClr val="accent6">
                    <a:lumMod val="75000"/>
                  </a:schemeClr>
                </a:solidFill>
                <a:latin typeface="+mj-lt"/>
                <a:ea typeface="Ebrima" panose="02000000000000000000" pitchFamily="2" charset="0"/>
                <a:cs typeface="Ebrima" panose="02000000000000000000" pitchFamily="2" charset="0"/>
              </a:rPr>
              <a:t>strože</a:t>
            </a:r>
            <a:r>
              <a:rPr lang="hr-HR" sz="1900" dirty="0">
                <a:latin typeface="+mj-lt"/>
                <a:ea typeface="Ebrima" panose="02000000000000000000" pitchFamily="2" charset="0"/>
                <a:cs typeface="Ebrima" panose="02000000000000000000" pitchFamily="2" charset="0"/>
              </a:rPr>
              <a:t> nego propisuje poseban zakon (primjerice godine iskustva ovlaštenih voditelja građenja) jer ZJN 2016 dozvoljava oslanjanje na sposobnost drugih gospodarskih subjekata </a:t>
            </a:r>
          </a:p>
          <a:p>
            <a:pPr lvl="2" algn="just">
              <a:lnSpc>
                <a:spcPct val="120000"/>
              </a:lnSpc>
              <a:buFont typeface="Wingdings" panose="05000000000000000000" pitchFamily="2" charset="2"/>
              <a:buChar char="Ø"/>
            </a:pPr>
            <a:r>
              <a:rPr lang="hr-HR" sz="1900" dirty="0">
                <a:latin typeface="+mj-lt"/>
                <a:ea typeface="Ebrima" panose="02000000000000000000" pitchFamily="2" charset="0"/>
                <a:cs typeface="Ebrima" panose="02000000000000000000" pitchFamily="2" charset="0"/>
              </a:rPr>
              <a:t>obrazovne i stručne kvalifikacije rukovodećeg osoblja se </a:t>
            </a:r>
            <a:r>
              <a:rPr lang="hr-HR" sz="1900" b="1" dirty="0">
                <a:latin typeface="+mj-lt"/>
                <a:ea typeface="Ebrima" panose="02000000000000000000" pitchFamily="2" charset="0"/>
                <a:cs typeface="Ebrima" panose="02000000000000000000" pitchFamily="2" charset="0"/>
              </a:rPr>
              <a:t>mogu</a:t>
            </a:r>
            <a:r>
              <a:rPr lang="hr-HR" sz="1900" dirty="0">
                <a:latin typeface="+mj-lt"/>
                <a:ea typeface="Ebrima" panose="02000000000000000000" pitchFamily="2" charset="0"/>
                <a:cs typeface="Ebrima" panose="02000000000000000000" pitchFamily="2" charset="0"/>
              </a:rPr>
              <a:t> tražiti kao dokaz tehničke i stručne sposobnosti pod uvjetom da se </a:t>
            </a:r>
            <a:r>
              <a:rPr lang="hr-HR" sz="1900" b="1" dirty="0">
                <a:latin typeface="+mj-lt"/>
                <a:ea typeface="Ebrima" panose="02000000000000000000" pitchFamily="2" charset="0"/>
                <a:cs typeface="Ebrima" panose="02000000000000000000" pitchFamily="2" charset="0"/>
              </a:rPr>
              <a:t>ne</a:t>
            </a:r>
            <a:r>
              <a:rPr lang="hr-HR" sz="1900" dirty="0">
                <a:latin typeface="+mj-lt"/>
                <a:ea typeface="Ebrima" panose="02000000000000000000" pitchFamily="2" charset="0"/>
                <a:cs typeface="Ebrima" panose="02000000000000000000" pitchFamily="2" charset="0"/>
              </a:rPr>
              <a:t> ocjenjuju u okviru kriterija za odabir ponude (nije dozvoljeno primjerice tražiti kvalifikacije voditelja građenja u tehničkoj i stručnoj sposobnosti i ponovno te iste kvalifikacije bodovati u kriteriju za odabir ponude)</a:t>
            </a:r>
          </a:p>
          <a:p>
            <a:pPr lvl="2" algn="just">
              <a:lnSpc>
                <a:spcPct val="120000"/>
              </a:lnSpc>
              <a:buFont typeface="Wingdings" panose="05000000000000000000" pitchFamily="2" charset="2"/>
              <a:buChar char="Ø"/>
            </a:pPr>
            <a:r>
              <a:rPr lang="hr-HR" sz="1900" dirty="0">
                <a:latin typeface="+mj-lt"/>
                <a:ea typeface="Ebrima" panose="02000000000000000000" pitchFamily="2" charset="0"/>
                <a:cs typeface="Ebrima" panose="02000000000000000000" pitchFamily="2" charset="0"/>
              </a:rPr>
              <a:t>evaluacija iskustva pojedinog stručnjaka (fizička osoba) </a:t>
            </a:r>
            <a:r>
              <a:rPr lang="hr-HR" sz="1900" b="1" u="sng" dirty="0">
                <a:solidFill>
                  <a:schemeClr val="accent6">
                    <a:lumMod val="50000"/>
                  </a:schemeClr>
                </a:solidFill>
                <a:latin typeface="+mj-lt"/>
                <a:ea typeface="Ebrima" panose="02000000000000000000" pitchFamily="2" charset="0"/>
                <a:cs typeface="Ebrima" panose="02000000000000000000" pitchFamily="2" charset="0"/>
              </a:rPr>
              <a:t>ne</a:t>
            </a:r>
            <a:r>
              <a:rPr lang="hr-HR" sz="1900" dirty="0">
                <a:latin typeface="+mj-lt"/>
                <a:ea typeface="Ebrima" panose="02000000000000000000" pitchFamily="2" charset="0"/>
                <a:cs typeface="Ebrima" panose="02000000000000000000" pitchFamily="2" charset="0"/>
              </a:rPr>
              <a:t> smije biti povezana sa sposobnošću gospodarskog subjekta (pravna osoba) </a:t>
            </a:r>
          </a:p>
          <a:p>
            <a:pPr lvl="2" algn="just">
              <a:lnSpc>
                <a:spcPct val="120000"/>
              </a:lnSpc>
              <a:buFont typeface="Wingdings" panose="05000000000000000000" pitchFamily="2" charset="2"/>
              <a:buChar char="Ø"/>
            </a:pPr>
            <a:r>
              <a:rPr lang="hr-HR" sz="1900" dirty="0">
                <a:latin typeface="+mj-lt"/>
                <a:ea typeface="Ebrima" panose="02000000000000000000" pitchFamily="2" charset="0"/>
                <a:cs typeface="Ebrima" panose="02000000000000000000" pitchFamily="2" charset="0"/>
              </a:rPr>
              <a:t>česta nepravilnost je zahtjev da su ugovori koji se dostavljaju kao reference u potpunosti izvršeni</a:t>
            </a:r>
          </a:p>
          <a:p>
            <a:pPr lvl="2">
              <a:buFont typeface="Wingdings" panose="05000000000000000000" pitchFamily="2" charset="2"/>
              <a:buChar char="Ø"/>
            </a:pPr>
            <a:endParaRPr lang="hr-HR" sz="1900" dirty="0">
              <a:latin typeface="Ebrima" panose="02000000000000000000" pitchFamily="2" charset="0"/>
              <a:ea typeface="Ebrima" panose="02000000000000000000" pitchFamily="2" charset="0"/>
              <a:cs typeface="Ebrima" panose="02000000000000000000" pitchFamily="2" charset="0"/>
            </a:endParaRPr>
          </a:p>
          <a:p>
            <a:endParaRPr lang="hr-HR" dirty="0">
              <a:latin typeface="Ebrima" panose="02000000000000000000" pitchFamily="2" charset="0"/>
              <a:ea typeface="Ebrima" panose="02000000000000000000" pitchFamily="2" charset="0"/>
              <a:cs typeface="Ebrima" panose="02000000000000000000" pitchFamily="2" charset="0"/>
            </a:endParaRPr>
          </a:p>
        </p:txBody>
      </p:sp>
    </p:spTree>
    <p:extLst>
      <p:ext uri="{BB962C8B-B14F-4D97-AF65-F5344CB8AC3E}">
        <p14:creationId xmlns:p14="http://schemas.microsoft.com/office/powerpoint/2010/main" val="379715183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4141" y="478172"/>
            <a:ext cx="11785067" cy="790791"/>
          </a:xfrm>
        </p:spPr>
        <p:txBody>
          <a:bodyPr>
            <a:normAutofit fontScale="90000"/>
          </a:bodyPr>
          <a:lstStyle/>
          <a:p>
            <a:pPr algn="ctr"/>
            <a:r>
              <a:rPr lang="hr-HR" sz="3200" dirty="0">
                <a:latin typeface="+mj-lt"/>
              </a:rPr>
              <a:t>Priprema dokumentacije o nabavi</a:t>
            </a:r>
            <a:br>
              <a:rPr lang="hr-HR" sz="3600" dirty="0">
                <a:latin typeface="+mj-lt"/>
              </a:rPr>
            </a:br>
            <a:endParaRPr lang="hr-HR" dirty="0">
              <a:latin typeface="+mj-lt"/>
            </a:endParaRPr>
          </a:p>
        </p:txBody>
      </p:sp>
      <p:sp>
        <p:nvSpPr>
          <p:cNvPr id="3" name="Content Placeholder 2"/>
          <p:cNvSpPr>
            <a:spLocks noGrp="1"/>
          </p:cNvSpPr>
          <p:nvPr>
            <p:ph idx="1"/>
          </p:nvPr>
        </p:nvSpPr>
        <p:spPr>
          <a:xfrm>
            <a:off x="606109" y="1143128"/>
            <a:ext cx="10721130" cy="4777274"/>
          </a:xfrm>
        </p:spPr>
        <p:txBody>
          <a:bodyPr>
            <a:normAutofit/>
          </a:bodyPr>
          <a:lstStyle/>
          <a:p>
            <a:pPr>
              <a:buNone/>
            </a:pPr>
            <a:endParaRPr lang="hr-HR" dirty="0">
              <a:latin typeface="Ebrima" panose="02000000000000000000" pitchFamily="2" charset="0"/>
              <a:ea typeface="Ebrima" panose="02000000000000000000" pitchFamily="2" charset="0"/>
              <a:cs typeface="Ebrima" panose="02000000000000000000" pitchFamily="2" charset="0"/>
            </a:endParaRPr>
          </a:p>
          <a:p>
            <a:pPr lvl="0">
              <a:buNone/>
            </a:pPr>
            <a:r>
              <a:rPr lang="hr-HR" sz="2000" b="1" dirty="0">
                <a:latin typeface="+mj-lt"/>
                <a:ea typeface="Ebrima" panose="02000000000000000000" pitchFamily="2" charset="0"/>
                <a:cs typeface="Ebrima" panose="02000000000000000000" pitchFamily="2" charset="0"/>
              </a:rPr>
              <a:t>ESPD</a:t>
            </a:r>
            <a:endParaRPr lang="hr-HR" sz="2000" dirty="0">
              <a:latin typeface="+mj-lt"/>
              <a:ea typeface="Ebrima" panose="02000000000000000000" pitchFamily="2" charset="0"/>
              <a:cs typeface="Ebrima" panose="02000000000000000000" pitchFamily="2" charset="0"/>
            </a:endParaRPr>
          </a:p>
          <a:p>
            <a:pPr lvl="1" algn="just"/>
            <a:r>
              <a:rPr lang="hr-HR" sz="1600" u="sng" dirty="0">
                <a:latin typeface="+mj-lt"/>
                <a:ea typeface="Ebrima" panose="02000000000000000000" pitchFamily="2" charset="0"/>
                <a:cs typeface="Ebrima" panose="02000000000000000000" pitchFamily="2" charset="0"/>
              </a:rPr>
              <a:t>od 18. travnja 2018. godine </a:t>
            </a:r>
            <a:r>
              <a:rPr lang="pl-PL" sz="1600" dirty="0">
                <a:latin typeface="+mj-lt"/>
                <a:ea typeface="Ebrima" panose="02000000000000000000" pitchFamily="2" charset="0"/>
                <a:cs typeface="Ebrima" panose="02000000000000000000" pitchFamily="2" charset="0"/>
              </a:rPr>
              <a:t>od </a:t>
            </a:r>
            <a:r>
              <a:rPr lang="pl-PL" sz="1600" b="1" dirty="0">
                <a:latin typeface="+mj-lt"/>
                <a:ea typeface="Ebrima" panose="02000000000000000000" pitchFamily="2" charset="0"/>
                <a:cs typeface="Ebrima" panose="02000000000000000000" pitchFamily="2" charset="0"/>
              </a:rPr>
              <a:t>obvezna</a:t>
            </a:r>
            <a:r>
              <a:rPr lang="pl-PL" sz="1600" dirty="0">
                <a:latin typeface="+mj-lt"/>
                <a:ea typeface="Ebrima" panose="02000000000000000000" pitchFamily="2" charset="0"/>
                <a:cs typeface="Ebrima" panose="02000000000000000000" pitchFamily="2" charset="0"/>
              </a:rPr>
              <a:t> je primjena </a:t>
            </a:r>
            <a:r>
              <a:rPr lang="pl-PL" sz="1600" u="sng" dirty="0">
                <a:latin typeface="+mj-lt"/>
                <a:ea typeface="Ebrima" panose="02000000000000000000" pitchFamily="2" charset="0"/>
                <a:cs typeface="Ebrima" panose="02000000000000000000" pitchFamily="2" charset="0"/>
              </a:rPr>
              <a:t>e-ESPD</a:t>
            </a:r>
            <a:r>
              <a:rPr lang="pl-PL" sz="1600" dirty="0">
                <a:latin typeface="+mj-lt"/>
                <a:ea typeface="Ebrima" panose="02000000000000000000" pitchFamily="2" charset="0"/>
                <a:cs typeface="Ebrima" panose="02000000000000000000" pitchFamily="2" charset="0"/>
              </a:rPr>
              <a:t>-a u postupcima javne nabave u RH (</a:t>
            </a:r>
            <a:r>
              <a:rPr lang="pl-PL" sz="1600" dirty="0">
                <a:latin typeface="+mj-lt"/>
                <a:ea typeface="Ebrima" panose="02000000000000000000" pitchFamily="2" charset="0"/>
                <a:cs typeface="Ebrima" panose="02000000000000000000" pitchFamily="2" charset="0"/>
                <a:hlinkClick r:id="rId2"/>
              </a:rPr>
              <a:t>https://help.nn.hr/support/solutions/articles/12000043396-elektroni%C4%8Dka-europska-jedinstvena-dokumentacija-o-nabavi-e-espd</a:t>
            </a:r>
            <a:r>
              <a:rPr lang="pl-PL" sz="1600" dirty="0">
                <a:latin typeface="+mj-lt"/>
                <a:ea typeface="Ebrima" panose="02000000000000000000" pitchFamily="2" charset="0"/>
                <a:cs typeface="Ebrima" panose="02000000000000000000" pitchFamily="2" charset="0"/>
              </a:rPr>
              <a:t>) </a:t>
            </a:r>
          </a:p>
          <a:p>
            <a:pPr lvl="1" algn="just"/>
            <a:r>
              <a:rPr lang="hr-HR" sz="1600" dirty="0">
                <a:latin typeface="+mj-lt"/>
                <a:ea typeface="Ebrima" panose="02000000000000000000" pitchFamily="2" charset="0"/>
                <a:cs typeface="Ebrima" panose="02000000000000000000" pitchFamily="2" charset="0"/>
              </a:rPr>
              <a:t>ne učitavati u EOJN zaseban obrazac uz DON – pripremiti eESPD obrazac prilikom objave nadmetanja</a:t>
            </a:r>
          </a:p>
          <a:p>
            <a:pPr lvl="1" algn="just"/>
            <a:r>
              <a:rPr lang="hr-HR" sz="1600" dirty="0" err="1">
                <a:latin typeface="+mj-lt"/>
                <a:ea typeface="Ebrima" panose="02000000000000000000" pitchFamily="2" charset="0"/>
                <a:cs typeface="Ebrima" panose="02000000000000000000" pitchFamily="2" charset="0"/>
              </a:rPr>
              <a:t>eESPD</a:t>
            </a:r>
            <a:r>
              <a:rPr lang="hr-HR" sz="1600" dirty="0">
                <a:latin typeface="+mj-lt"/>
                <a:ea typeface="Ebrima" panose="02000000000000000000" pitchFamily="2" charset="0"/>
                <a:cs typeface="Ebrima" panose="02000000000000000000" pitchFamily="2" charset="0"/>
              </a:rPr>
              <a:t> kreiran putem EOJN mora biti identičnih zahtjeva iz DoN (osnove za isključenje, kriteriji odabira, oslanjanje na sposobnost) – </a:t>
            </a:r>
            <a:r>
              <a:rPr lang="hr-HR" sz="1600" b="1" dirty="0">
                <a:solidFill>
                  <a:schemeClr val="accent6">
                    <a:lumMod val="75000"/>
                  </a:schemeClr>
                </a:solidFill>
                <a:latin typeface="+mj-lt"/>
                <a:ea typeface="Ebrima" panose="02000000000000000000" pitchFamily="2" charset="0"/>
                <a:cs typeface="Ebrima" panose="02000000000000000000" pitchFamily="2" charset="0"/>
              </a:rPr>
              <a:t>pogreška</a:t>
            </a:r>
            <a:r>
              <a:rPr lang="hr-HR" sz="1600" dirty="0">
                <a:latin typeface="+mj-lt"/>
                <a:ea typeface="Ebrima" panose="02000000000000000000" pitchFamily="2" charset="0"/>
                <a:cs typeface="Ebrima" panose="02000000000000000000" pitchFamily="2" charset="0"/>
              </a:rPr>
              <a:t> je u pregledu i ocjeni ponuda priznati kao valjan ESPD obrazac gdje je popunjen samo </a:t>
            </a:r>
            <a:r>
              <a:rPr lang="hr-HR" sz="1600" b="1" dirty="0">
                <a:solidFill>
                  <a:schemeClr val="accent6">
                    <a:lumMod val="75000"/>
                  </a:schemeClr>
                </a:solidFill>
                <a:latin typeface="+mj-lt"/>
                <a:ea typeface="Ebrima" panose="02000000000000000000" pitchFamily="2" charset="0"/>
                <a:cs typeface="Ebrima" panose="02000000000000000000" pitchFamily="2" charset="0"/>
              </a:rPr>
              <a:t>opći navod </a:t>
            </a:r>
            <a:r>
              <a:rPr lang="hr-HR" sz="1600" dirty="0">
                <a:latin typeface="+mj-lt"/>
                <a:ea typeface="Ebrima" panose="02000000000000000000" pitchFamily="2" charset="0"/>
                <a:cs typeface="Ebrima" panose="02000000000000000000" pitchFamily="2" charset="0"/>
              </a:rPr>
              <a:t>za sve propisane kriterije ako su u DoN propisani dijelovi ESPD obrasca za svaki propisani uvjet – potrebno tražiti pojašnjenje/upotpunjavanje ponude! </a:t>
            </a:r>
            <a:endParaRPr lang="hr-HR" sz="1600" b="1" dirty="0">
              <a:latin typeface="+mj-lt"/>
              <a:ea typeface="Ebrima" panose="02000000000000000000" pitchFamily="2" charset="0"/>
              <a:cs typeface="Ebrima" panose="02000000000000000000" pitchFamily="2" charset="0"/>
            </a:endParaRPr>
          </a:p>
          <a:p>
            <a:pPr lvl="1" algn="just"/>
            <a:r>
              <a:rPr lang="hr-HR" sz="1600" dirty="0">
                <a:latin typeface="+mj-lt"/>
                <a:ea typeface="Ebrima" panose="02000000000000000000" pitchFamily="2" charset="0"/>
                <a:cs typeface="Ebrima" panose="02000000000000000000" pitchFamily="2" charset="0"/>
              </a:rPr>
              <a:t>jasno navesti koji dijelovi obrasca se popunjavaju za svakog </a:t>
            </a:r>
            <a:r>
              <a:rPr lang="hr-HR" sz="1600" b="1" dirty="0">
                <a:latin typeface="+mj-lt"/>
                <a:ea typeface="Ebrima" panose="02000000000000000000" pitchFamily="2" charset="0"/>
                <a:cs typeface="Ebrima" panose="02000000000000000000" pitchFamily="2" charset="0"/>
              </a:rPr>
              <a:t>člana zajednice</a:t>
            </a:r>
            <a:r>
              <a:rPr lang="hr-HR" sz="1600" dirty="0">
                <a:latin typeface="+mj-lt"/>
                <a:ea typeface="Ebrima" panose="02000000000000000000" pitchFamily="2" charset="0"/>
                <a:cs typeface="Ebrima" panose="02000000000000000000" pitchFamily="2" charset="0"/>
              </a:rPr>
              <a:t>, </a:t>
            </a:r>
            <a:r>
              <a:rPr lang="hr-HR" sz="1600" b="1" dirty="0">
                <a:latin typeface="+mj-lt"/>
                <a:ea typeface="Ebrima" panose="02000000000000000000" pitchFamily="2" charset="0"/>
                <a:cs typeface="Ebrima" panose="02000000000000000000" pitchFamily="2" charset="0"/>
              </a:rPr>
              <a:t>podugovaratelje</a:t>
            </a:r>
            <a:r>
              <a:rPr lang="hr-HR" sz="1600" dirty="0">
                <a:latin typeface="+mj-lt"/>
                <a:ea typeface="Ebrima" panose="02000000000000000000" pitchFamily="2" charset="0"/>
                <a:cs typeface="Ebrima" panose="02000000000000000000" pitchFamily="2" charset="0"/>
              </a:rPr>
              <a:t> te u slučaju </a:t>
            </a:r>
            <a:r>
              <a:rPr lang="hr-HR" sz="1600" b="1" dirty="0">
                <a:latin typeface="+mj-lt"/>
                <a:ea typeface="Ebrima" panose="02000000000000000000" pitchFamily="2" charset="0"/>
                <a:cs typeface="Ebrima" panose="02000000000000000000" pitchFamily="2" charset="0"/>
              </a:rPr>
              <a:t>oslanjanja</a:t>
            </a:r>
            <a:r>
              <a:rPr lang="hr-HR" sz="1600" dirty="0">
                <a:latin typeface="+mj-lt"/>
                <a:ea typeface="Ebrima" panose="02000000000000000000" pitchFamily="2" charset="0"/>
                <a:cs typeface="Ebrima" panose="02000000000000000000" pitchFamily="2" charset="0"/>
              </a:rPr>
              <a:t> na sposobnost drugog gospodarskog subjekta </a:t>
            </a:r>
          </a:p>
          <a:p>
            <a:pPr lvl="1" algn="just"/>
            <a:r>
              <a:rPr lang="hr-HR" sz="1600" dirty="0">
                <a:latin typeface="+mj-lt"/>
                <a:ea typeface="Ebrima" panose="02000000000000000000" pitchFamily="2" charset="0"/>
                <a:cs typeface="Ebrima" panose="02000000000000000000" pitchFamily="2" charset="0"/>
              </a:rPr>
              <a:t>U zapisniku o pregledu i ocjeni ponuda mora postojati </a:t>
            </a:r>
            <a:r>
              <a:rPr lang="hr-HR" sz="1600" b="1" dirty="0">
                <a:solidFill>
                  <a:schemeClr val="accent6">
                    <a:lumMod val="75000"/>
                  </a:schemeClr>
                </a:solidFill>
                <a:latin typeface="+mj-lt"/>
                <a:ea typeface="Ebrima" panose="02000000000000000000" pitchFamily="2" charset="0"/>
                <a:cs typeface="Ebrima" panose="02000000000000000000" pitchFamily="2" charset="0"/>
              </a:rPr>
              <a:t>jasan revizijski trag o preliminarnom </a:t>
            </a:r>
            <a:r>
              <a:rPr lang="hr-HR" sz="1600" dirty="0">
                <a:latin typeface="+mj-lt"/>
                <a:ea typeface="Ebrima" panose="02000000000000000000" pitchFamily="2" charset="0"/>
                <a:cs typeface="Ebrima" panose="02000000000000000000" pitchFamily="2" charset="0"/>
              </a:rPr>
              <a:t>ocjenjivanju putem </a:t>
            </a:r>
            <a:r>
              <a:rPr lang="hr-HR" sz="1600" dirty="0" err="1">
                <a:latin typeface="+mj-lt"/>
                <a:ea typeface="Ebrima" panose="02000000000000000000" pitchFamily="2" charset="0"/>
                <a:cs typeface="Ebrima" panose="02000000000000000000" pitchFamily="2" charset="0"/>
              </a:rPr>
              <a:t>eESPD</a:t>
            </a:r>
            <a:r>
              <a:rPr lang="hr-HR" sz="1600" dirty="0">
                <a:latin typeface="+mj-lt"/>
                <a:ea typeface="Ebrima" panose="02000000000000000000" pitchFamily="2" charset="0"/>
                <a:cs typeface="Ebrima" panose="02000000000000000000" pitchFamily="2" charset="0"/>
              </a:rPr>
              <a:t> - </a:t>
            </a:r>
            <a:r>
              <a:rPr lang="hr-HR" sz="1600" b="1" dirty="0">
                <a:latin typeface="+mj-lt"/>
                <a:ea typeface="Ebrima" panose="02000000000000000000" pitchFamily="2" charset="0"/>
                <a:cs typeface="Ebrima" panose="02000000000000000000" pitchFamily="2" charset="0"/>
              </a:rPr>
              <a:t>NE</a:t>
            </a:r>
            <a:r>
              <a:rPr lang="hr-HR" sz="1600" dirty="0">
                <a:latin typeface="+mj-lt"/>
                <a:ea typeface="Ebrima" panose="02000000000000000000" pitchFamily="2" charset="0"/>
                <a:cs typeface="Ebrima" panose="02000000000000000000" pitchFamily="2" charset="0"/>
              </a:rPr>
              <a:t> ocjenjivati ažurirane dokumente umjesto ESPD</a:t>
            </a:r>
          </a:p>
          <a:p>
            <a:pPr marL="457200" lvl="1" indent="0" algn="just">
              <a:buNone/>
            </a:pPr>
            <a:endParaRPr lang="hr-HR" sz="1600" dirty="0">
              <a:latin typeface="+mj-lt"/>
              <a:ea typeface="Ebrima" panose="02000000000000000000" pitchFamily="2" charset="0"/>
              <a:cs typeface="Ebrima" panose="02000000000000000000" pitchFamily="2" charset="0"/>
            </a:endParaRPr>
          </a:p>
          <a:p>
            <a:pPr algn="just">
              <a:buNone/>
            </a:pPr>
            <a:r>
              <a:rPr lang="hr-HR" sz="1600" u="sng" dirty="0">
                <a:latin typeface="+mj-lt"/>
                <a:ea typeface="Ebrima" panose="02000000000000000000" pitchFamily="2" charset="0"/>
                <a:cs typeface="Ebrima" panose="02000000000000000000" pitchFamily="2" charset="0"/>
              </a:rPr>
              <a:t>Važno!</a:t>
            </a:r>
            <a:r>
              <a:rPr lang="hr-HR" sz="1600" dirty="0">
                <a:latin typeface="+mj-lt"/>
                <a:ea typeface="Ebrima" panose="02000000000000000000" pitchFamily="2" charset="0"/>
                <a:cs typeface="Ebrima" panose="02000000000000000000" pitchFamily="2" charset="0"/>
              </a:rPr>
              <a:t> – u ponudi </a:t>
            </a:r>
            <a:r>
              <a:rPr lang="hr-HR" sz="1600" b="1" dirty="0">
                <a:latin typeface="+mj-lt"/>
                <a:ea typeface="Ebrima" panose="02000000000000000000" pitchFamily="2" charset="0"/>
                <a:cs typeface="Ebrima" panose="02000000000000000000" pitchFamily="2" charset="0"/>
              </a:rPr>
              <a:t>ne smiju </a:t>
            </a:r>
            <a:r>
              <a:rPr lang="hr-HR" sz="1600" dirty="0">
                <a:latin typeface="+mj-lt"/>
                <a:ea typeface="Ebrima" panose="02000000000000000000" pitchFamily="2" charset="0"/>
                <a:cs typeface="Ebrima" panose="02000000000000000000" pitchFamily="2" charset="0"/>
              </a:rPr>
              <a:t>se tražiti dokazi jer se svi uvjeti </a:t>
            </a:r>
            <a:r>
              <a:rPr lang="hr-HR" sz="1600" b="1" dirty="0">
                <a:latin typeface="+mj-lt"/>
                <a:ea typeface="Ebrima" panose="02000000000000000000" pitchFamily="2" charset="0"/>
                <a:cs typeface="Ebrima" panose="02000000000000000000" pitchFamily="2" charset="0"/>
              </a:rPr>
              <a:t>preliminarno dokazuju </a:t>
            </a:r>
            <a:r>
              <a:rPr lang="hr-HR" sz="1600" b="1" dirty="0" err="1">
                <a:latin typeface="+mj-lt"/>
                <a:ea typeface="Ebrima" panose="02000000000000000000" pitchFamily="2" charset="0"/>
                <a:cs typeface="Ebrima" panose="02000000000000000000" pitchFamily="2" charset="0"/>
              </a:rPr>
              <a:t>eESPD</a:t>
            </a:r>
            <a:r>
              <a:rPr lang="hr-HR" sz="1600" b="1" dirty="0">
                <a:latin typeface="+mj-lt"/>
                <a:ea typeface="Ebrima" panose="02000000000000000000" pitchFamily="2" charset="0"/>
                <a:cs typeface="Ebrima" panose="02000000000000000000" pitchFamily="2" charset="0"/>
              </a:rPr>
              <a:t>-om</a:t>
            </a:r>
            <a:r>
              <a:rPr lang="hr-HR" sz="1600" dirty="0">
                <a:latin typeface="+mj-lt"/>
                <a:ea typeface="Ebrima" panose="02000000000000000000" pitchFamily="2" charset="0"/>
                <a:cs typeface="Ebrima" panose="02000000000000000000" pitchFamily="2" charset="0"/>
              </a:rPr>
              <a:t>.</a:t>
            </a:r>
          </a:p>
        </p:txBody>
      </p:sp>
    </p:spTree>
    <p:extLst>
      <p:ext uri="{BB962C8B-B14F-4D97-AF65-F5344CB8AC3E}">
        <p14:creationId xmlns:p14="http://schemas.microsoft.com/office/powerpoint/2010/main" val="193696309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8368" y="242596"/>
            <a:ext cx="12287575" cy="1372020"/>
          </a:xfrm>
        </p:spPr>
        <p:txBody>
          <a:bodyPr>
            <a:normAutofit/>
          </a:bodyPr>
          <a:lstStyle/>
          <a:p>
            <a:pPr algn="ctr"/>
            <a:r>
              <a:rPr lang="hr-HR" sz="3200" dirty="0">
                <a:latin typeface="+mj-lt"/>
              </a:rPr>
              <a:t>Priprema dokumentacije o nabavi</a:t>
            </a:r>
            <a:br>
              <a:rPr lang="hr-HR" dirty="0">
                <a:latin typeface="+mj-lt"/>
              </a:rPr>
            </a:br>
            <a:endParaRPr lang="hr-HR" dirty="0">
              <a:latin typeface="+mj-lt"/>
            </a:endParaRPr>
          </a:p>
        </p:txBody>
      </p:sp>
      <p:sp>
        <p:nvSpPr>
          <p:cNvPr id="3" name="Content Placeholder 2"/>
          <p:cNvSpPr>
            <a:spLocks noGrp="1"/>
          </p:cNvSpPr>
          <p:nvPr>
            <p:ph idx="1"/>
          </p:nvPr>
        </p:nvSpPr>
        <p:spPr>
          <a:xfrm>
            <a:off x="0" y="1268963"/>
            <a:ext cx="11582400" cy="4777274"/>
          </a:xfrm>
        </p:spPr>
        <p:txBody>
          <a:bodyPr>
            <a:normAutofit fontScale="70000" lnSpcReduction="20000"/>
          </a:bodyPr>
          <a:lstStyle/>
          <a:p>
            <a:pPr lvl="0">
              <a:buNone/>
            </a:pPr>
            <a:endParaRPr lang="hr-HR" b="1" dirty="0">
              <a:latin typeface="Ebrima" panose="02000000000000000000" pitchFamily="2" charset="0"/>
              <a:ea typeface="Ebrima" panose="02000000000000000000" pitchFamily="2" charset="0"/>
              <a:cs typeface="Ebrima" panose="02000000000000000000" pitchFamily="2" charset="0"/>
            </a:endParaRPr>
          </a:p>
          <a:p>
            <a:pPr lvl="0">
              <a:buNone/>
            </a:pPr>
            <a:r>
              <a:rPr lang="hr-HR" sz="2400" b="1" dirty="0">
                <a:latin typeface="+mj-lt"/>
                <a:ea typeface="Ebrima" panose="02000000000000000000" pitchFamily="2" charset="0"/>
                <a:cs typeface="Ebrima" panose="02000000000000000000" pitchFamily="2" charset="0"/>
              </a:rPr>
              <a:t>Ostale odredbe</a:t>
            </a:r>
            <a:endParaRPr lang="hr-HR" sz="2400" dirty="0">
              <a:latin typeface="+mj-lt"/>
              <a:ea typeface="Ebrima" panose="02000000000000000000" pitchFamily="2" charset="0"/>
              <a:cs typeface="Ebrima" panose="02000000000000000000" pitchFamily="2" charset="0"/>
            </a:endParaRPr>
          </a:p>
          <a:p>
            <a:pPr marL="612775" lvl="0" indent="-342900" algn="just">
              <a:lnSpc>
                <a:spcPct val="120000"/>
              </a:lnSpc>
              <a:buFont typeface="Wingdings" panose="05000000000000000000" pitchFamily="2" charset="2"/>
              <a:buChar char="Ø"/>
            </a:pPr>
            <a:r>
              <a:rPr lang="hr-HR" sz="2000" u="sng" dirty="0">
                <a:latin typeface="+mj-lt"/>
                <a:ea typeface="Ebrima" panose="02000000000000000000" pitchFamily="2" charset="0"/>
                <a:cs typeface="Ebrima" panose="02000000000000000000" pitchFamily="2" charset="0"/>
              </a:rPr>
              <a:t>odredbe koje se odnose na zajednicu gospodarskih subjekata i podugovaratelje</a:t>
            </a:r>
            <a:endParaRPr lang="hr-HR" sz="2000" dirty="0">
              <a:latin typeface="+mj-lt"/>
              <a:ea typeface="Ebrima" panose="02000000000000000000" pitchFamily="2" charset="0"/>
              <a:cs typeface="Ebrima" panose="02000000000000000000" pitchFamily="2" charset="0"/>
            </a:endParaRPr>
          </a:p>
          <a:p>
            <a:pPr lvl="1" algn="just">
              <a:lnSpc>
                <a:spcPct val="120000"/>
              </a:lnSpc>
            </a:pPr>
            <a:r>
              <a:rPr lang="hr-HR" sz="2000" dirty="0">
                <a:latin typeface="+mj-lt"/>
                <a:ea typeface="Ebrima" panose="02000000000000000000" pitchFamily="2" charset="0"/>
                <a:cs typeface="Ebrima" panose="02000000000000000000" pitchFamily="2" charset="0"/>
              </a:rPr>
              <a:t>jasno propisati uvjete sposobnosti i osnove za isključenje za svakog člana zajednice ponuditelja, podugovaratelje i GS na koje se ponuditelj oslanja (termin gospodarski subjekt ne podrazumijeva svakog člana zajednice ponuditelja zasebno!). </a:t>
            </a:r>
            <a:r>
              <a:rPr lang="hr-HR" sz="2000" i="1" dirty="0">
                <a:latin typeface="+mj-lt"/>
                <a:ea typeface="Ebrima" panose="02000000000000000000" pitchFamily="2" charset="0"/>
                <a:cs typeface="Ebrima" panose="02000000000000000000" pitchFamily="2" charset="0"/>
              </a:rPr>
              <a:t>Paziti da se odredbe u ovom dijelu ne razlikuju od odredbi gdje se propisuju osnove isključenja i uvjeti sposobnosti te ne propisivati prekomjerne uvjete za podugovaratelje i GS na koje se ponuditelj oslanja – dovoljno je tražiti samo ispunjavanje uvjeta koje ZJN propisuje (</a:t>
            </a:r>
            <a:r>
              <a:rPr lang="hr-HR" sz="2000" i="1" dirty="0" err="1">
                <a:latin typeface="+mj-lt"/>
                <a:ea typeface="Ebrima" panose="02000000000000000000" pitchFamily="2" charset="0"/>
                <a:cs typeface="Ebrima" panose="02000000000000000000" pitchFamily="2" charset="0"/>
              </a:rPr>
              <a:t>podugovaratelji</a:t>
            </a:r>
            <a:r>
              <a:rPr lang="hr-HR" sz="2000" i="1" dirty="0">
                <a:latin typeface="+mj-lt"/>
                <a:ea typeface="Ebrima" panose="02000000000000000000" pitchFamily="2" charset="0"/>
                <a:cs typeface="Ebrima" panose="02000000000000000000" pitchFamily="2" charset="0"/>
              </a:rPr>
              <a:t> čl.  220. - 226.; GS na koje se oslanja čl.  273. – 278. ZJN 2016)</a:t>
            </a:r>
          </a:p>
          <a:p>
            <a:pPr lvl="1" algn="just">
              <a:lnSpc>
                <a:spcPct val="120000"/>
              </a:lnSpc>
            </a:pPr>
            <a:r>
              <a:rPr lang="hr-HR" sz="2000" dirty="0">
                <a:latin typeface="+mj-lt"/>
                <a:ea typeface="Ebrima" panose="02000000000000000000" pitchFamily="2" charset="0"/>
                <a:cs typeface="Ebrima" panose="02000000000000000000" pitchFamily="2" charset="0"/>
              </a:rPr>
              <a:t>navesti sve potrebne podatke o podugovarateljima sukladno ZJN 2016 i iste te podatke navesti i u ugovoru o javnoj nabavi (čl. 220. – 226. ZJN 2016 )</a:t>
            </a:r>
          </a:p>
          <a:p>
            <a:pPr lvl="1" algn="just">
              <a:lnSpc>
                <a:spcPct val="120000"/>
              </a:lnSpc>
            </a:pPr>
            <a:r>
              <a:rPr lang="hr-HR" sz="2000" dirty="0">
                <a:latin typeface="+mj-lt"/>
                <a:ea typeface="Ebrima" panose="02000000000000000000" pitchFamily="2" charset="0"/>
                <a:cs typeface="Ebrima" panose="02000000000000000000" pitchFamily="2" charset="0"/>
              </a:rPr>
              <a:t>neposredno plaćanje podugovarateljima</a:t>
            </a:r>
          </a:p>
          <a:p>
            <a:pPr lvl="1" algn="just">
              <a:lnSpc>
                <a:spcPct val="120000"/>
              </a:lnSpc>
            </a:pPr>
            <a:r>
              <a:rPr lang="hr-HR" sz="2000" dirty="0">
                <a:latin typeface="+mj-lt"/>
                <a:ea typeface="Ebrima" panose="02000000000000000000" pitchFamily="2" charset="0"/>
                <a:cs typeface="Ebrima" panose="02000000000000000000" pitchFamily="2" charset="0"/>
              </a:rPr>
              <a:t>podugovaratelje navesti u objavi obavijesti o dodjeli ugovora</a:t>
            </a:r>
          </a:p>
          <a:p>
            <a:pPr marL="612775" lvl="0" indent="-342900" algn="just">
              <a:lnSpc>
                <a:spcPct val="120000"/>
              </a:lnSpc>
              <a:buFont typeface="Wingdings" panose="05000000000000000000" pitchFamily="2" charset="2"/>
              <a:buChar char="Ø"/>
            </a:pPr>
            <a:r>
              <a:rPr lang="hr-HR" sz="2000" u="sng" dirty="0">
                <a:latin typeface="+mj-lt"/>
                <a:ea typeface="Ebrima" panose="02000000000000000000" pitchFamily="2" charset="0"/>
                <a:cs typeface="Ebrima" panose="02000000000000000000" pitchFamily="2" charset="0"/>
              </a:rPr>
              <a:t>jezik i pismo</a:t>
            </a:r>
          </a:p>
          <a:p>
            <a:pPr lvl="1" algn="just">
              <a:lnSpc>
                <a:spcPct val="120000"/>
              </a:lnSpc>
            </a:pPr>
            <a:r>
              <a:rPr lang="hr-HR" sz="2000" dirty="0">
                <a:latin typeface="+mj-lt"/>
                <a:ea typeface="Ebrima" panose="02000000000000000000" pitchFamily="2" charset="0"/>
                <a:cs typeface="Ebrima" panose="02000000000000000000" pitchFamily="2" charset="0"/>
              </a:rPr>
              <a:t>zahtjev u </a:t>
            </a:r>
            <a:r>
              <a:rPr lang="hr-HR" sz="2000" dirty="0" err="1">
                <a:latin typeface="+mj-lt"/>
                <a:ea typeface="Ebrima" panose="02000000000000000000" pitchFamily="2" charset="0"/>
                <a:cs typeface="Ebrima" panose="02000000000000000000" pitchFamily="2" charset="0"/>
              </a:rPr>
              <a:t>DoN</a:t>
            </a:r>
            <a:r>
              <a:rPr lang="hr-HR" sz="2000" dirty="0">
                <a:latin typeface="+mj-lt"/>
                <a:ea typeface="Ebrima" panose="02000000000000000000" pitchFamily="2" charset="0"/>
                <a:cs typeface="Ebrima" panose="02000000000000000000" pitchFamily="2" charset="0"/>
              </a:rPr>
              <a:t> da prijevod dokumenata koji se dostavljaju od strane ponuditelja u okviru postupka mora biti osiguran od strane ovlaštenog sudskog tumača ne smatra se prikladnim s obzirom da iz odredbi ZJN 2016 navedeno ne proizlazi, već prema primjenjivom zakonodavnom okviru ponuda treba biti izrađena na hrvatskom jeziku i latiničnom pismu</a:t>
            </a:r>
          </a:p>
          <a:p>
            <a:pPr lvl="1" algn="just">
              <a:lnSpc>
                <a:spcPct val="120000"/>
              </a:lnSpc>
            </a:pPr>
            <a:r>
              <a:rPr lang="hr-HR" sz="2000" dirty="0">
                <a:latin typeface="+mj-lt"/>
                <a:ea typeface="Ebrima" panose="02000000000000000000" pitchFamily="2" charset="0"/>
                <a:cs typeface="Ebrima" panose="02000000000000000000" pitchFamily="2" charset="0"/>
              </a:rPr>
              <a:t>u slučaju dvojbe ili nejasnoća u svezi dostavljenog (neovjerenog) prijevoda preporuka je primjenom čl. 263.  st. 2. ZJN 2016 u svrhu pojašnjenja i nadopune zatražiti dostavu ovjerenog prijevoda isprava i potvrda</a:t>
            </a:r>
          </a:p>
        </p:txBody>
      </p:sp>
    </p:spTree>
    <p:extLst>
      <p:ext uri="{BB962C8B-B14F-4D97-AF65-F5344CB8AC3E}">
        <p14:creationId xmlns:p14="http://schemas.microsoft.com/office/powerpoint/2010/main" val="125804758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7708" y="242596"/>
            <a:ext cx="12056915" cy="811764"/>
          </a:xfrm>
        </p:spPr>
        <p:txBody>
          <a:bodyPr>
            <a:noAutofit/>
          </a:bodyPr>
          <a:lstStyle/>
          <a:p>
            <a:pPr algn="ctr"/>
            <a:r>
              <a:rPr lang="hr-HR" sz="3200" dirty="0">
                <a:latin typeface="+mj-lt"/>
              </a:rPr>
              <a:t>Priprema dokumentacije o nabavi</a:t>
            </a:r>
          </a:p>
        </p:txBody>
      </p:sp>
      <p:sp>
        <p:nvSpPr>
          <p:cNvPr id="3" name="Content Placeholder 2"/>
          <p:cNvSpPr>
            <a:spLocks noGrp="1"/>
          </p:cNvSpPr>
          <p:nvPr>
            <p:ph idx="1"/>
          </p:nvPr>
        </p:nvSpPr>
        <p:spPr>
          <a:xfrm>
            <a:off x="0" y="1268963"/>
            <a:ext cx="11689492" cy="4777274"/>
          </a:xfrm>
        </p:spPr>
        <p:txBody>
          <a:bodyPr>
            <a:normAutofit fontScale="25000" lnSpcReduction="20000"/>
          </a:bodyPr>
          <a:lstStyle/>
          <a:p>
            <a:pPr marL="955675" indent="-685800" algn="just">
              <a:buFont typeface="Wingdings" panose="05000000000000000000" pitchFamily="2" charset="2"/>
              <a:buChar char="v"/>
            </a:pPr>
            <a:endParaRPr lang="hr-HR" sz="4800" u="sng" dirty="0">
              <a:latin typeface="+mj-lt"/>
              <a:ea typeface="Ebrima" panose="02000000000000000000" pitchFamily="2" charset="0"/>
              <a:cs typeface="Ebrima" panose="02000000000000000000" pitchFamily="2" charset="0"/>
            </a:endParaRPr>
          </a:p>
          <a:p>
            <a:pPr marL="955675" indent="-685800" algn="just">
              <a:buFont typeface="Wingdings" panose="05000000000000000000" pitchFamily="2" charset="2"/>
              <a:buChar char="v"/>
            </a:pPr>
            <a:r>
              <a:rPr lang="hr-HR" sz="4800" u="sng" dirty="0">
                <a:latin typeface="+mj-lt"/>
                <a:ea typeface="Ebrima" panose="02000000000000000000" pitchFamily="2" charset="0"/>
                <a:cs typeface="Ebrima" panose="02000000000000000000" pitchFamily="2" charset="0"/>
              </a:rPr>
              <a:t>jamstvo</a:t>
            </a:r>
            <a:endParaRPr lang="hr-HR" sz="4800" dirty="0">
              <a:latin typeface="+mj-lt"/>
              <a:ea typeface="Ebrima" panose="02000000000000000000" pitchFamily="2" charset="0"/>
              <a:cs typeface="Ebrima" panose="02000000000000000000" pitchFamily="2" charset="0"/>
            </a:endParaRPr>
          </a:p>
          <a:p>
            <a:pPr lvl="1" algn="just">
              <a:lnSpc>
                <a:spcPct val="120000"/>
              </a:lnSpc>
              <a:buFont typeface="Wingdings" panose="05000000000000000000" pitchFamily="2" charset="2"/>
              <a:buChar char="Ø"/>
            </a:pPr>
            <a:r>
              <a:rPr lang="hr-HR" sz="4800" dirty="0">
                <a:latin typeface="+mj-lt"/>
                <a:ea typeface="Ebrima" panose="02000000000000000000" pitchFamily="2" charset="0"/>
                <a:cs typeface="Ebrima" panose="02000000000000000000" pitchFamily="2" charset="0"/>
              </a:rPr>
              <a:t>jamstva (za ozbiljnost ponude, za uredno izvršenje ugovora) se određuju u iznosu </a:t>
            </a:r>
            <a:r>
              <a:rPr lang="hr-HR" sz="4800" b="1" dirty="0">
                <a:solidFill>
                  <a:schemeClr val="accent6">
                    <a:lumMod val="75000"/>
                  </a:schemeClr>
                </a:solidFill>
                <a:latin typeface="+mj-lt"/>
                <a:ea typeface="Ebrima" panose="02000000000000000000" pitchFamily="2" charset="0"/>
                <a:cs typeface="Ebrima" panose="02000000000000000000" pitchFamily="2" charset="0"/>
              </a:rPr>
              <a:t>bez PDV-a</a:t>
            </a:r>
          </a:p>
          <a:p>
            <a:pPr lvl="1" algn="just">
              <a:lnSpc>
                <a:spcPct val="120000"/>
              </a:lnSpc>
              <a:buFont typeface="Wingdings" panose="05000000000000000000" pitchFamily="2" charset="2"/>
              <a:buChar char="Ø"/>
            </a:pPr>
            <a:r>
              <a:rPr lang="hr-HR" sz="4800" dirty="0">
                <a:latin typeface="+mj-lt"/>
                <a:ea typeface="Ebrima" panose="02000000000000000000" pitchFamily="2" charset="0"/>
                <a:cs typeface="Ebrima" panose="02000000000000000000" pitchFamily="2" charset="0"/>
              </a:rPr>
              <a:t>dati mogućnost ponuditeljima da umjesto bankarske garancije uplate novčani polog </a:t>
            </a:r>
            <a:r>
              <a:rPr lang="pl-PL" sz="4800" dirty="0">
                <a:latin typeface="+mj-lt"/>
                <a:ea typeface="Ebrima" panose="02000000000000000000" pitchFamily="2" charset="0"/>
                <a:cs typeface="Ebrima" panose="02000000000000000000" pitchFamily="2" charset="0"/>
              </a:rPr>
              <a:t>(ZJN 2016 čl. 214)</a:t>
            </a:r>
            <a:endParaRPr lang="hr-HR" sz="4800" dirty="0">
              <a:latin typeface="+mj-lt"/>
              <a:ea typeface="Ebrima" panose="02000000000000000000" pitchFamily="2" charset="0"/>
              <a:cs typeface="Ebrima" panose="02000000000000000000" pitchFamily="2" charset="0"/>
            </a:endParaRPr>
          </a:p>
          <a:p>
            <a:pPr lvl="1" algn="just">
              <a:lnSpc>
                <a:spcPct val="120000"/>
              </a:lnSpc>
              <a:buFont typeface="Wingdings" panose="05000000000000000000" pitchFamily="2" charset="2"/>
              <a:buChar char="Ø"/>
            </a:pPr>
            <a:r>
              <a:rPr lang="hr-HR" sz="4800" dirty="0">
                <a:latin typeface="+mj-lt"/>
                <a:ea typeface="Ebrima" panose="02000000000000000000" pitchFamily="2" charset="0"/>
                <a:cs typeface="Ebrima" panose="02000000000000000000" pitchFamily="2" charset="0"/>
              </a:rPr>
              <a:t>ne zahtijevati jamstvo za ozbiljnost ponude u iznosu većem od </a:t>
            </a:r>
            <a:r>
              <a:rPr lang="hr-HR" sz="4800" b="1" dirty="0">
                <a:solidFill>
                  <a:schemeClr val="accent6">
                    <a:lumMod val="75000"/>
                  </a:schemeClr>
                </a:solidFill>
                <a:latin typeface="+mj-lt"/>
                <a:ea typeface="Ebrima" panose="02000000000000000000" pitchFamily="2" charset="0"/>
                <a:cs typeface="Ebrima" panose="02000000000000000000" pitchFamily="2" charset="0"/>
              </a:rPr>
              <a:t>3% </a:t>
            </a:r>
            <a:r>
              <a:rPr lang="hr-HR" sz="4800" dirty="0">
                <a:solidFill>
                  <a:schemeClr val="tx1"/>
                </a:solidFill>
                <a:latin typeface="+mj-lt"/>
                <a:ea typeface="Ebrima" panose="02000000000000000000" pitchFamily="2" charset="0"/>
                <a:cs typeface="Ebrima" panose="02000000000000000000" pitchFamily="2" charset="0"/>
              </a:rPr>
              <a:t>procijenjene vrijednosti nabave</a:t>
            </a:r>
          </a:p>
          <a:p>
            <a:pPr lvl="1" algn="just">
              <a:lnSpc>
                <a:spcPct val="120000"/>
              </a:lnSpc>
              <a:buFont typeface="Wingdings" panose="05000000000000000000" pitchFamily="2" charset="2"/>
              <a:buChar char="Ø"/>
            </a:pPr>
            <a:r>
              <a:rPr lang="pl-PL" sz="4800" b="1" dirty="0">
                <a:solidFill>
                  <a:schemeClr val="accent6">
                    <a:lumMod val="75000"/>
                  </a:schemeClr>
                </a:solidFill>
                <a:latin typeface="+mj-lt"/>
                <a:ea typeface="Ebrima" panose="02000000000000000000" pitchFamily="2" charset="0"/>
                <a:cs typeface="Ebrima" panose="02000000000000000000" pitchFamily="2" charset="0"/>
              </a:rPr>
              <a:t>ne</a:t>
            </a:r>
            <a:r>
              <a:rPr lang="pl-PL" sz="4800" dirty="0">
                <a:latin typeface="+mj-lt"/>
                <a:ea typeface="Ebrima" panose="02000000000000000000" pitchFamily="2" charset="0"/>
                <a:cs typeface="Ebrima" panose="02000000000000000000" pitchFamily="2" charset="0"/>
              </a:rPr>
              <a:t> zahtijevati jamstvo za uredno izvršenje ugovora u iznosu većem od </a:t>
            </a:r>
            <a:r>
              <a:rPr lang="pl-PL" sz="4900" b="1" dirty="0">
                <a:solidFill>
                  <a:schemeClr val="accent6">
                    <a:lumMod val="75000"/>
                  </a:schemeClr>
                </a:solidFill>
                <a:latin typeface="+mj-lt"/>
                <a:ea typeface="Ebrima" panose="02000000000000000000" pitchFamily="2" charset="0"/>
                <a:cs typeface="Ebrima" panose="02000000000000000000" pitchFamily="2" charset="0"/>
              </a:rPr>
              <a:t>10%</a:t>
            </a:r>
            <a:r>
              <a:rPr lang="pl-PL" sz="4800" dirty="0">
                <a:latin typeface="+mj-lt"/>
                <a:ea typeface="Ebrima" panose="02000000000000000000" pitchFamily="2" charset="0"/>
                <a:cs typeface="Ebrima" panose="02000000000000000000" pitchFamily="2" charset="0"/>
              </a:rPr>
              <a:t> vrijednosti ugovora bez PDV-a</a:t>
            </a:r>
          </a:p>
          <a:p>
            <a:pPr lvl="1" algn="just">
              <a:lnSpc>
                <a:spcPct val="120000"/>
              </a:lnSpc>
              <a:buFont typeface="Wingdings" panose="05000000000000000000" pitchFamily="2" charset="2"/>
              <a:buChar char="Ø"/>
            </a:pPr>
            <a:r>
              <a:rPr lang="pl-PL" sz="4800" dirty="0">
                <a:latin typeface="+mj-lt"/>
                <a:ea typeface="Ebrima" panose="02000000000000000000" pitchFamily="2" charset="0"/>
                <a:cs typeface="Ebrima" panose="02000000000000000000" pitchFamily="2" charset="0"/>
              </a:rPr>
              <a:t>U slučaju izmjene cijene ugovora potrebno je voditi računa da se povisi iznos jamstva kao i produlji njegovo trajanje u slučaju produljenja roka izvršenja ugovora</a:t>
            </a:r>
          </a:p>
          <a:p>
            <a:pPr lvl="1" algn="just">
              <a:lnSpc>
                <a:spcPct val="120000"/>
              </a:lnSpc>
              <a:buFont typeface="Wingdings" panose="05000000000000000000" pitchFamily="2" charset="2"/>
              <a:buChar char="Ø"/>
            </a:pPr>
            <a:r>
              <a:rPr lang="pl-PL" sz="4800" dirty="0">
                <a:latin typeface="+mj-lt"/>
                <a:ea typeface="Ebrima" panose="02000000000000000000" pitchFamily="2" charset="0"/>
                <a:cs typeface="Ebrima" panose="02000000000000000000" pitchFamily="2" charset="0"/>
              </a:rPr>
              <a:t>Ako je kao ponder ENP propisano jamstvo za jamstveni rok paziti da je propisano realno i adekvatno sredstvo jamstva (samo izjava da će s dati jamstvo nije dokaz jamstva) da je njegovo trajanje je realno i da izdavatelji (banke) mogu odmah izdati jamstvo na propisane rokove trajanja u DON u protivnom je isto osnova za primjenu korekcija jer odabrani ponuditelj nije realizirao ponder temeljem kojeg je odabran</a:t>
            </a:r>
          </a:p>
          <a:p>
            <a:pPr marL="457200" lvl="1" indent="0" algn="just">
              <a:lnSpc>
                <a:spcPct val="120000"/>
              </a:lnSpc>
              <a:buNone/>
            </a:pPr>
            <a:endParaRPr lang="pl-PL" sz="4800" dirty="0">
              <a:latin typeface="+mj-lt"/>
              <a:ea typeface="Ebrima" panose="02000000000000000000" pitchFamily="2" charset="0"/>
              <a:cs typeface="Ebrima" panose="02000000000000000000" pitchFamily="2" charset="0"/>
            </a:endParaRPr>
          </a:p>
          <a:p>
            <a:pPr lvl="1" algn="just">
              <a:lnSpc>
                <a:spcPct val="120000"/>
              </a:lnSpc>
              <a:buFont typeface="Wingdings" panose="05000000000000000000" pitchFamily="2" charset="2"/>
              <a:buChar char="v"/>
            </a:pPr>
            <a:r>
              <a:rPr lang="hr-HR" sz="4800" u="sng" dirty="0">
                <a:latin typeface="+mj-lt"/>
                <a:ea typeface="Ebrima" panose="02000000000000000000" pitchFamily="2" charset="0"/>
                <a:cs typeface="Ebrima" panose="02000000000000000000" pitchFamily="2" charset="0"/>
              </a:rPr>
              <a:t>rok za donošenje odluke o odabiru</a:t>
            </a:r>
            <a:endParaRPr lang="hr-HR" sz="4800" dirty="0">
              <a:latin typeface="+mj-lt"/>
              <a:ea typeface="Ebrima" panose="02000000000000000000" pitchFamily="2" charset="0"/>
              <a:cs typeface="Ebrima" panose="02000000000000000000" pitchFamily="2" charset="0"/>
            </a:endParaRPr>
          </a:p>
          <a:p>
            <a:pPr lvl="1" algn="just">
              <a:lnSpc>
                <a:spcPct val="120000"/>
              </a:lnSpc>
              <a:buFont typeface="Wingdings" panose="05000000000000000000" pitchFamily="2" charset="2"/>
              <a:buChar char="Ø"/>
            </a:pPr>
            <a:r>
              <a:rPr lang="hr-HR" sz="4800" dirty="0">
                <a:latin typeface="+mj-lt"/>
                <a:ea typeface="Ebrima" panose="02000000000000000000" pitchFamily="2" charset="0"/>
                <a:cs typeface="Ebrima" panose="02000000000000000000" pitchFamily="2" charset="0"/>
              </a:rPr>
              <a:t>ako je dulji od 30 dana potrebno kratko obrazložiti u DoN</a:t>
            </a:r>
          </a:p>
          <a:p>
            <a:pPr lvl="1" algn="just">
              <a:lnSpc>
                <a:spcPct val="120000"/>
              </a:lnSpc>
              <a:buFont typeface="Wingdings" panose="05000000000000000000" pitchFamily="2" charset="2"/>
              <a:buChar char="Ø"/>
            </a:pPr>
            <a:r>
              <a:rPr lang="hr-HR" sz="4800" dirty="0">
                <a:latin typeface="+mj-lt"/>
                <a:ea typeface="Ebrima" panose="02000000000000000000" pitchFamily="2" charset="0"/>
                <a:cs typeface="Ebrima" panose="02000000000000000000" pitchFamily="2" charset="0"/>
              </a:rPr>
              <a:t>ponuda i jamstvo moraju vrijediti do sklapanja ugovora u protivnom obavezno tražiti </a:t>
            </a:r>
            <a:r>
              <a:rPr lang="hr-HR" sz="4800" b="1" dirty="0">
                <a:solidFill>
                  <a:schemeClr val="accent6">
                    <a:lumMod val="75000"/>
                  </a:schemeClr>
                </a:solidFill>
                <a:latin typeface="+mj-lt"/>
                <a:ea typeface="Ebrima" panose="02000000000000000000" pitchFamily="2" charset="0"/>
                <a:cs typeface="Ebrima" panose="02000000000000000000" pitchFamily="2" charset="0"/>
              </a:rPr>
              <a:t>produljenje</a:t>
            </a:r>
            <a:r>
              <a:rPr lang="hr-HR" sz="4800" dirty="0">
                <a:latin typeface="+mj-lt"/>
                <a:ea typeface="Ebrima" panose="02000000000000000000" pitchFamily="2" charset="0"/>
                <a:cs typeface="Ebrima" panose="02000000000000000000" pitchFamily="2" charset="0"/>
              </a:rPr>
              <a:t> (ugovor sklopljen temeljem nevažeće ponude osnova je za primjenu financijske korekcije)</a:t>
            </a:r>
          </a:p>
          <a:p>
            <a:pPr marL="841375" indent="-571500" algn="just">
              <a:lnSpc>
                <a:spcPct val="120000"/>
              </a:lnSpc>
            </a:pPr>
            <a:endParaRPr lang="hr-HR" sz="4800" dirty="0">
              <a:latin typeface="Ebrima" panose="02000000000000000000" pitchFamily="2" charset="0"/>
              <a:ea typeface="Ebrima" panose="02000000000000000000" pitchFamily="2" charset="0"/>
              <a:cs typeface="Ebrima" panose="02000000000000000000" pitchFamily="2" charset="0"/>
            </a:endParaRPr>
          </a:p>
        </p:txBody>
      </p:sp>
    </p:spTree>
    <p:extLst>
      <p:ext uri="{BB962C8B-B14F-4D97-AF65-F5344CB8AC3E}">
        <p14:creationId xmlns:p14="http://schemas.microsoft.com/office/powerpoint/2010/main" val="90004571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EAADF6A8-DB81-4C97-93FA-9DA5C6B4D6A7}"/>
              </a:ext>
            </a:extLst>
          </p:cNvPr>
          <p:cNvSpPr>
            <a:spLocks noGrp="1"/>
          </p:cNvSpPr>
          <p:nvPr>
            <p:ph type="title"/>
          </p:nvPr>
        </p:nvSpPr>
        <p:spPr/>
        <p:txBody>
          <a:bodyPr>
            <a:noAutofit/>
          </a:bodyPr>
          <a:lstStyle/>
          <a:p>
            <a:pPr algn="ctr"/>
            <a:r>
              <a:rPr lang="hr-HR" sz="3200" dirty="0">
                <a:latin typeface="+mj-lt"/>
              </a:rPr>
              <a:t>Priprema dokumentacije o nabavi</a:t>
            </a:r>
          </a:p>
        </p:txBody>
      </p:sp>
      <p:sp>
        <p:nvSpPr>
          <p:cNvPr id="3" name="Rezervirano mjesto sadržaja 2">
            <a:extLst>
              <a:ext uri="{FF2B5EF4-FFF2-40B4-BE49-F238E27FC236}">
                <a16:creationId xmlns:a16="http://schemas.microsoft.com/office/drawing/2014/main" id="{AF5708B3-4AA6-406D-909C-FAC61ABD5C21}"/>
              </a:ext>
            </a:extLst>
          </p:cNvPr>
          <p:cNvSpPr>
            <a:spLocks noGrp="1"/>
          </p:cNvSpPr>
          <p:nvPr>
            <p:ph idx="1"/>
          </p:nvPr>
        </p:nvSpPr>
        <p:spPr>
          <a:xfrm>
            <a:off x="-41945" y="1268963"/>
            <a:ext cx="11585196" cy="4777274"/>
          </a:xfrm>
        </p:spPr>
        <p:txBody>
          <a:bodyPr>
            <a:normAutofit fontScale="32500" lnSpcReduction="20000"/>
          </a:bodyPr>
          <a:lstStyle/>
          <a:p>
            <a:pPr marL="955675" indent="-685800" algn="just">
              <a:lnSpc>
                <a:spcPct val="120000"/>
              </a:lnSpc>
              <a:buFont typeface="Wingdings" panose="05000000000000000000" pitchFamily="2" charset="2"/>
              <a:buChar char="v"/>
            </a:pPr>
            <a:endParaRPr lang="hr-HR" sz="4800" b="1" u="sng" dirty="0">
              <a:latin typeface="Ebrima" panose="02000000000000000000" pitchFamily="2" charset="0"/>
              <a:ea typeface="Ebrima" panose="02000000000000000000" pitchFamily="2" charset="0"/>
              <a:cs typeface="Ebrima" panose="02000000000000000000" pitchFamily="2" charset="0"/>
            </a:endParaRPr>
          </a:p>
          <a:p>
            <a:pPr marL="955675" indent="-685800" algn="just">
              <a:lnSpc>
                <a:spcPct val="120000"/>
              </a:lnSpc>
              <a:buFont typeface="Wingdings" panose="05000000000000000000" pitchFamily="2" charset="2"/>
              <a:buChar char="v"/>
            </a:pPr>
            <a:r>
              <a:rPr lang="hr-HR" sz="4800" b="1" u="sng" dirty="0">
                <a:latin typeface="+mj-lt"/>
                <a:ea typeface="Ebrima" panose="02000000000000000000" pitchFamily="2" charset="0"/>
                <a:cs typeface="Ebrima" panose="02000000000000000000" pitchFamily="2" charset="0"/>
              </a:rPr>
              <a:t>uvjeti izvršenja ugovora, posebni propisi, stručna pravila</a:t>
            </a:r>
            <a:endParaRPr lang="hr-HR" sz="4800" b="1" dirty="0">
              <a:latin typeface="+mj-lt"/>
              <a:ea typeface="Ebrima" panose="02000000000000000000" pitchFamily="2" charset="0"/>
              <a:cs typeface="Ebrima" panose="02000000000000000000" pitchFamily="2" charset="0"/>
            </a:endParaRPr>
          </a:p>
          <a:p>
            <a:pPr lvl="1" algn="just">
              <a:lnSpc>
                <a:spcPct val="120000"/>
              </a:lnSpc>
              <a:buFont typeface="Wingdings" panose="05000000000000000000" pitchFamily="2" charset="2"/>
              <a:buChar char="Ø"/>
            </a:pPr>
            <a:r>
              <a:rPr lang="hr-HR" sz="4800" dirty="0">
                <a:latin typeface="+mj-lt"/>
                <a:ea typeface="Ebrima" panose="02000000000000000000" pitchFamily="2" charset="0"/>
                <a:cs typeface="Ebrima" panose="02000000000000000000" pitchFamily="2" charset="0"/>
              </a:rPr>
              <a:t>u slučaju da se ugovor objavljuje uz DON, uvjeti u ugovoru moraju biti identični onima iz DON (rokovi, plaćanja, uvjeti izvršenja, police osiguranja, ugovorna kazna i ostale) te potpisani ugovor mora imati identične odredbe</a:t>
            </a:r>
          </a:p>
          <a:p>
            <a:pPr lvl="1" algn="just">
              <a:lnSpc>
                <a:spcPct val="120000"/>
              </a:lnSpc>
              <a:buFont typeface="Wingdings" panose="05000000000000000000" pitchFamily="2" charset="2"/>
              <a:buChar char="Ø"/>
            </a:pPr>
            <a:r>
              <a:rPr lang="hr-HR" sz="4800" dirty="0">
                <a:latin typeface="+mj-lt"/>
                <a:ea typeface="Ebrima" panose="02000000000000000000" pitchFamily="2" charset="0"/>
                <a:cs typeface="Ebrima" panose="02000000000000000000" pitchFamily="2" charset="0"/>
              </a:rPr>
              <a:t>propisati da se posebni uvjeti za izvršenje ugovora dostavljaju nakon izvršnosti Odluke o odabiru, a prije potpisivanja ugovora o javnoj nabavi ili nakon potpisivanja ugovora o javnoj nabavi te se pritom </a:t>
            </a:r>
            <a:r>
              <a:rPr lang="hr-HR" sz="4800" b="1" dirty="0">
                <a:solidFill>
                  <a:schemeClr val="accent6">
                    <a:lumMod val="75000"/>
                  </a:schemeClr>
                </a:solidFill>
                <a:latin typeface="+mj-lt"/>
                <a:ea typeface="Ebrima" panose="02000000000000000000" pitchFamily="2" charset="0"/>
                <a:cs typeface="Ebrima" panose="02000000000000000000" pitchFamily="2" charset="0"/>
              </a:rPr>
              <a:t>pridržavati</a:t>
            </a:r>
            <a:r>
              <a:rPr lang="hr-HR" sz="4800" dirty="0">
                <a:latin typeface="+mj-lt"/>
                <a:ea typeface="Ebrima" panose="02000000000000000000" pitchFamily="2" charset="0"/>
                <a:cs typeface="Ebrima" panose="02000000000000000000" pitchFamily="2" charset="0"/>
              </a:rPr>
              <a:t> propisanog roka dostave traženih dokaza</a:t>
            </a:r>
          </a:p>
          <a:p>
            <a:pPr lvl="1" algn="just">
              <a:lnSpc>
                <a:spcPct val="120000"/>
              </a:lnSpc>
              <a:buFont typeface="Wingdings" panose="05000000000000000000" pitchFamily="2" charset="2"/>
              <a:buChar char="Ø"/>
            </a:pPr>
            <a:r>
              <a:rPr lang="hr-HR" sz="4800" dirty="0">
                <a:latin typeface="+mj-lt"/>
                <a:ea typeface="Ebrima" panose="02000000000000000000" pitchFamily="2" charset="0"/>
                <a:cs typeface="Ebrima" panose="02000000000000000000" pitchFamily="2" charset="0"/>
              </a:rPr>
              <a:t>odredbe o ugovornoj kazni – u slučaju da će ugovorna kazna biti dijelom ugovora o javnoj nabavi potrebno ju je navesti i u </a:t>
            </a:r>
            <a:r>
              <a:rPr lang="hr-HR" sz="4800" dirty="0" err="1">
                <a:latin typeface="+mj-lt"/>
                <a:ea typeface="Ebrima" panose="02000000000000000000" pitchFamily="2" charset="0"/>
                <a:cs typeface="Ebrima" panose="02000000000000000000" pitchFamily="2" charset="0"/>
              </a:rPr>
              <a:t>DoN</a:t>
            </a:r>
            <a:r>
              <a:rPr lang="hr-HR" sz="4800" dirty="0">
                <a:latin typeface="+mj-lt"/>
                <a:ea typeface="Ebrima" panose="02000000000000000000" pitchFamily="2" charset="0"/>
                <a:cs typeface="Ebrima" panose="02000000000000000000" pitchFamily="2" charset="0"/>
              </a:rPr>
              <a:t> i ne mijenjati u odredbama ugovora</a:t>
            </a:r>
          </a:p>
          <a:p>
            <a:pPr lvl="1" algn="just">
              <a:lnSpc>
                <a:spcPct val="120000"/>
              </a:lnSpc>
              <a:buFont typeface="Wingdings" panose="05000000000000000000" pitchFamily="2" charset="2"/>
              <a:buChar char="Ø"/>
            </a:pPr>
            <a:r>
              <a:rPr lang="hr-HR" sz="4800" dirty="0">
                <a:latin typeface="+mj-lt"/>
                <a:ea typeface="Ebrima" panose="02000000000000000000" pitchFamily="2" charset="0"/>
                <a:cs typeface="Ebrima" panose="02000000000000000000" pitchFamily="2" charset="0"/>
              </a:rPr>
              <a:t>ako je jedan od pondera ENP rok izvršenja, kontradiktorno je i neosnovano propisivati odredbe o ugovornoj kazni za slučaj kašnjenja</a:t>
            </a:r>
          </a:p>
          <a:p>
            <a:pPr lvl="1" algn="just">
              <a:lnSpc>
                <a:spcPct val="120000"/>
              </a:lnSpc>
              <a:buFont typeface="Wingdings" panose="05000000000000000000" pitchFamily="2" charset="2"/>
              <a:buChar char="Ø"/>
            </a:pPr>
            <a:r>
              <a:rPr lang="hr-HR" sz="4800" dirty="0">
                <a:latin typeface="+mj-lt"/>
                <a:ea typeface="Ebrima" panose="02000000000000000000" pitchFamily="2" charset="0"/>
                <a:cs typeface="Ebrima" panose="02000000000000000000" pitchFamily="2" charset="0"/>
              </a:rPr>
              <a:t>posebne odredbe koje nisu navedene u DoN </a:t>
            </a:r>
            <a:r>
              <a:rPr lang="hr-HR" sz="4800" b="1" dirty="0">
                <a:latin typeface="+mj-lt"/>
                <a:ea typeface="Ebrima" panose="02000000000000000000" pitchFamily="2" charset="0"/>
                <a:cs typeface="Ebrima" panose="02000000000000000000" pitchFamily="2" charset="0"/>
              </a:rPr>
              <a:t>ne</a:t>
            </a:r>
            <a:r>
              <a:rPr lang="hr-HR" sz="4800" dirty="0">
                <a:latin typeface="+mj-lt"/>
                <a:ea typeface="Ebrima" panose="02000000000000000000" pitchFamily="2" charset="0"/>
                <a:cs typeface="Ebrima" panose="02000000000000000000" pitchFamily="2" charset="0"/>
              </a:rPr>
              <a:t> mogu biti sastavni dio ugovora o javnoj nabavi</a:t>
            </a:r>
          </a:p>
          <a:p>
            <a:pPr lvl="1" algn="just">
              <a:lnSpc>
                <a:spcPct val="120000"/>
              </a:lnSpc>
              <a:buFont typeface="Wingdings" panose="05000000000000000000" pitchFamily="2" charset="2"/>
              <a:buChar char="Ø"/>
            </a:pPr>
            <a:r>
              <a:rPr lang="hr-HR" sz="4800" dirty="0">
                <a:latin typeface="+mj-lt"/>
                <a:ea typeface="Ebrima" panose="02000000000000000000" pitchFamily="2" charset="0"/>
                <a:cs typeface="Ebrima" panose="02000000000000000000" pitchFamily="2" charset="0"/>
              </a:rPr>
              <a:t>ako se propisuje primjena uzanci (trgovački običaji) potrebno je jasno navesti koje se primjenjuju (brojevi uzanci) te paziti da su iste sukladne odredbama u DoN</a:t>
            </a:r>
          </a:p>
          <a:p>
            <a:pPr lvl="1" algn="just">
              <a:lnSpc>
                <a:spcPct val="120000"/>
              </a:lnSpc>
              <a:buFont typeface="Wingdings" panose="05000000000000000000" pitchFamily="2" charset="2"/>
              <a:buChar char="Ø"/>
            </a:pPr>
            <a:r>
              <a:rPr lang="hr-HR" sz="4800" dirty="0">
                <a:latin typeface="+mj-lt"/>
                <a:ea typeface="Ebrima" panose="02000000000000000000" pitchFamily="2" charset="0"/>
                <a:cs typeface="Ebrima" panose="02000000000000000000" pitchFamily="2" charset="0"/>
              </a:rPr>
              <a:t>ne propisivati razne </a:t>
            </a:r>
            <a:r>
              <a:rPr lang="hr-HR" sz="4800" b="1" dirty="0">
                <a:solidFill>
                  <a:schemeClr val="accent6">
                    <a:lumMod val="75000"/>
                  </a:schemeClr>
                </a:solidFill>
                <a:latin typeface="+mj-lt"/>
                <a:ea typeface="Ebrima" panose="02000000000000000000" pitchFamily="2" charset="0"/>
                <a:cs typeface="Ebrima" panose="02000000000000000000" pitchFamily="2" charset="0"/>
              </a:rPr>
              <a:t>police osiguranja </a:t>
            </a:r>
            <a:r>
              <a:rPr lang="hr-HR" sz="4800" dirty="0">
                <a:latin typeface="+mj-lt"/>
                <a:ea typeface="Ebrima" panose="02000000000000000000" pitchFamily="2" charset="0"/>
                <a:cs typeface="Ebrima" panose="02000000000000000000" pitchFamily="2" charset="0"/>
              </a:rPr>
              <a:t>koje sadržavaju točne iznose i veliki broj osiguranih slučajeva jer police koje ne sadrže takve tražene uvjete nisu istovjetne uvjetima u DoN te mogu biti osnova za primjenu korekcije</a:t>
            </a:r>
          </a:p>
          <a:p>
            <a:pPr lvl="1" algn="just">
              <a:lnSpc>
                <a:spcPct val="120000"/>
              </a:lnSpc>
              <a:buFont typeface="Wingdings" panose="05000000000000000000" pitchFamily="2" charset="2"/>
              <a:buChar char="Ø"/>
            </a:pPr>
            <a:r>
              <a:rPr lang="hr-HR" sz="4800" dirty="0">
                <a:latin typeface="+mj-lt"/>
                <a:ea typeface="Ebrima" panose="02000000000000000000" pitchFamily="2" charset="0"/>
                <a:cs typeface="Ebrima" panose="02000000000000000000" pitchFamily="2" charset="0"/>
              </a:rPr>
              <a:t>predvidjeti mogućnosti izmjene ugovora, ali paziti da izmjene nisu značajne i ne mijenjaju prirodu ugovora i predmet nabave u značajnoj mjeri</a:t>
            </a:r>
          </a:p>
          <a:p>
            <a:pPr>
              <a:buNone/>
            </a:pPr>
            <a:endParaRPr lang="hr-HR" dirty="0">
              <a:latin typeface="Ebrima" panose="02000000000000000000" pitchFamily="2" charset="0"/>
              <a:ea typeface="Ebrima" panose="02000000000000000000" pitchFamily="2" charset="0"/>
              <a:cs typeface="Ebrima" panose="02000000000000000000" pitchFamily="2" charset="0"/>
            </a:endParaRPr>
          </a:p>
        </p:txBody>
      </p:sp>
    </p:spTree>
    <p:extLst>
      <p:ext uri="{BB962C8B-B14F-4D97-AF65-F5344CB8AC3E}">
        <p14:creationId xmlns:p14="http://schemas.microsoft.com/office/powerpoint/2010/main" val="107040613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ctr"/>
            <a:r>
              <a:rPr lang="hr-HR" sz="3200" dirty="0">
                <a:latin typeface="+mj-lt"/>
              </a:rPr>
              <a:t>Priprema dokumentacije o nabavi</a:t>
            </a:r>
          </a:p>
        </p:txBody>
      </p:sp>
      <p:sp>
        <p:nvSpPr>
          <p:cNvPr id="3" name="Content Placeholder 2"/>
          <p:cNvSpPr>
            <a:spLocks noGrp="1"/>
          </p:cNvSpPr>
          <p:nvPr>
            <p:ph idx="1"/>
          </p:nvPr>
        </p:nvSpPr>
        <p:spPr>
          <a:xfrm>
            <a:off x="595618" y="1268963"/>
            <a:ext cx="10813410" cy="4777274"/>
          </a:xfrm>
        </p:spPr>
        <p:txBody>
          <a:bodyPr>
            <a:normAutofit fontScale="92500" lnSpcReduction="20000"/>
          </a:bodyPr>
          <a:lstStyle/>
          <a:p>
            <a:pPr marL="727075" indent="-457200"/>
            <a:endParaRPr lang="hr-HR" sz="1800" dirty="0">
              <a:latin typeface="Ebrima" panose="02000000000000000000" pitchFamily="2" charset="0"/>
              <a:ea typeface="Ebrima" panose="02000000000000000000" pitchFamily="2" charset="0"/>
              <a:cs typeface="Ebrima" panose="02000000000000000000" pitchFamily="2" charset="0"/>
            </a:endParaRPr>
          </a:p>
          <a:p>
            <a:pPr>
              <a:buNone/>
            </a:pPr>
            <a:r>
              <a:rPr lang="hr-HR" sz="1800" u="sng" dirty="0">
                <a:latin typeface="+mj-lt"/>
                <a:ea typeface="Ebrima" panose="02000000000000000000" pitchFamily="2" charset="0"/>
                <a:cs typeface="Ebrima" panose="02000000000000000000" pitchFamily="2" charset="0"/>
              </a:rPr>
              <a:t>Kriterij za odabir ponude (čl. 285. st. 1. ZJN 2016):</a:t>
            </a:r>
          </a:p>
          <a:p>
            <a:pPr marL="784225" indent="-514350">
              <a:buFont typeface="+mj-lt"/>
              <a:buAutoNum type="arabicPeriod"/>
            </a:pPr>
            <a:r>
              <a:rPr lang="hr-HR" sz="1800" b="1" dirty="0">
                <a:latin typeface="+mj-lt"/>
                <a:ea typeface="Ebrima" panose="02000000000000000000" pitchFamily="2" charset="0"/>
                <a:cs typeface="Ebrima" panose="02000000000000000000" pitchFamily="2" charset="0"/>
              </a:rPr>
              <a:t>ne smiju </a:t>
            </a:r>
            <a:r>
              <a:rPr lang="hr-HR" sz="1800" dirty="0">
                <a:latin typeface="+mj-lt"/>
                <a:ea typeface="Ebrima" panose="02000000000000000000" pitchFamily="2" charset="0"/>
                <a:cs typeface="Ebrima" panose="02000000000000000000" pitchFamily="2" charset="0"/>
              </a:rPr>
              <a:t>biti diskriminirajući</a:t>
            </a:r>
          </a:p>
          <a:p>
            <a:pPr marL="784225" indent="-514350">
              <a:buFont typeface="+mj-lt"/>
              <a:buAutoNum type="arabicPeriod"/>
            </a:pPr>
            <a:r>
              <a:rPr lang="hr-HR" sz="1800" b="1" dirty="0">
                <a:latin typeface="+mj-lt"/>
                <a:ea typeface="Ebrima" panose="02000000000000000000" pitchFamily="2" charset="0"/>
                <a:cs typeface="Ebrima" panose="02000000000000000000" pitchFamily="2" charset="0"/>
              </a:rPr>
              <a:t>moraju</a:t>
            </a:r>
            <a:r>
              <a:rPr lang="hr-HR" sz="1800" dirty="0">
                <a:latin typeface="+mj-lt"/>
                <a:ea typeface="Ebrima" panose="02000000000000000000" pitchFamily="2" charset="0"/>
                <a:cs typeface="Ebrima" panose="02000000000000000000" pitchFamily="2" charset="0"/>
              </a:rPr>
              <a:t> biti povezani s predmetom nabave </a:t>
            </a:r>
          </a:p>
          <a:p>
            <a:pPr marL="784225" indent="-514350">
              <a:buFont typeface="+mj-lt"/>
              <a:buAutoNum type="arabicPeriod"/>
            </a:pPr>
            <a:r>
              <a:rPr lang="hr-HR" sz="1800" b="1" dirty="0">
                <a:latin typeface="+mj-lt"/>
                <a:ea typeface="Ebrima" panose="02000000000000000000" pitchFamily="2" charset="0"/>
                <a:cs typeface="Ebrima" panose="02000000000000000000" pitchFamily="2" charset="0"/>
              </a:rPr>
              <a:t>moraju</a:t>
            </a:r>
            <a:r>
              <a:rPr lang="hr-HR" sz="1800" dirty="0">
                <a:latin typeface="+mj-lt"/>
                <a:ea typeface="Ebrima" panose="02000000000000000000" pitchFamily="2" charset="0"/>
                <a:cs typeface="Ebrima" panose="02000000000000000000" pitchFamily="2" charset="0"/>
              </a:rPr>
              <a:t> omogućiti učinkovito nadmetanje</a:t>
            </a:r>
          </a:p>
          <a:p>
            <a:pPr>
              <a:buNone/>
            </a:pPr>
            <a:endParaRPr lang="hr-HR" sz="1800" dirty="0">
              <a:latin typeface="+mj-lt"/>
              <a:ea typeface="Ebrima" panose="02000000000000000000" pitchFamily="2" charset="0"/>
              <a:cs typeface="Ebrima" panose="02000000000000000000" pitchFamily="2" charset="0"/>
            </a:endParaRPr>
          </a:p>
          <a:p>
            <a:pPr>
              <a:lnSpc>
                <a:spcPct val="110000"/>
              </a:lnSpc>
              <a:buNone/>
            </a:pPr>
            <a:r>
              <a:rPr lang="hr-HR" sz="1800" dirty="0">
                <a:latin typeface="+mj-lt"/>
                <a:ea typeface="Ebrima" panose="02000000000000000000" pitchFamily="2" charset="0"/>
                <a:cs typeface="Ebrima" panose="02000000000000000000" pitchFamily="2" charset="0"/>
              </a:rPr>
              <a:t>NAJČEŠĆE GREŠKE:</a:t>
            </a:r>
          </a:p>
          <a:p>
            <a:pPr marL="555625" indent="-285750" algn="just">
              <a:lnSpc>
                <a:spcPct val="110000"/>
              </a:lnSpc>
            </a:pPr>
            <a:r>
              <a:rPr lang="hr-HR" sz="1800" dirty="0">
                <a:latin typeface="+mj-lt"/>
                <a:ea typeface="Ebrima" panose="02000000000000000000" pitchFamily="2" charset="0"/>
                <a:cs typeface="Ebrima" panose="02000000000000000000" pitchFamily="2" charset="0"/>
              </a:rPr>
              <a:t>zapisnik o pregledu i ocjeni ponuda ne sadrži pisano (opisno) obrazloženje načina dodjeljivanja bodova, nema izračuna dodjele bodova prije rangiranja ponuda </a:t>
            </a:r>
          </a:p>
          <a:p>
            <a:pPr marL="555625" indent="-285750" algn="just">
              <a:lnSpc>
                <a:spcPct val="110000"/>
              </a:lnSpc>
            </a:pPr>
            <a:r>
              <a:rPr lang="hr-HR" sz="1800" dirty="0">
                <a:latin typeface="+mj-lt"/>
                <a:ea typeface="Ebrima" panose="02000000000000000000" pitchFamily="2" charset="0"/>
                <a:cs typeface="Ebrima" panose="02000000000000000000" pitchFamily="2" charset="0"/>
              </a:rPr>
              <a:t>dodjeljivanje bodova subjektivnom procjenom te nije razvidno zašto je za iste reference jednom ponuditelju dodijeljeno više bodova ili zašto su neke priznate dok druge nisu niti koje su priznate i zašto</a:t>
            </a:r>
          </a:p>
          <a:p>
            <a:pPr marL="555625" indent="-285750" algn="just">
              <a:lnSpc>
                <a:spcPct val="110000"/>
              </a:lnSpc>
            </a:pPr>
            <a:r>
              <a:rPr lang="hr-HR" sz="1800" dirty="0">
                <a:latin typeface="+mj-lt"/>
                <a:ea typeface="Ebrima" panose="02000000000000000000" pitchFamily="2" charset="0"/>
                <a:cs typeface="Ebrima" panose="02000000000000000000" pitchFamily="2" charset="0"/>
              </a:rPr>
              <a:t>vrednuje se rok izvršenja/isporuke kao kriterij za odabir ENP, a kasnije tijekom izvršenja ugovora dolazi do produljenja rokova, što je promjena uvjeta ugovora koja na kraju može rezultirati </a:t>
            </a:r>
            <a:r>
              <a:rPr lang="hr-HR" sz="1800" b="1" dirty="0">
                <a:solidFill>
                  <a:schemeClr val="accent6">
                    <a:lumMod val="75000"/>
                  </a:schemeClr>
                </a:solidFill>
                <a:latin typeface="+mj-lt"/>
                <a:ea typeface="Ebrima" panose="02000000000000000000" pitchFamily="2" charset="0"/>
                <a:cs typeface="Ebrima" panose="02000000000000000000" pitchFamily="2" charset="0"/>
              </a:rPr>
              <a:t>drugačijim rangiranjem </a:t>
            </a:r>
            <a:r>
              <a:rPr lang="hr-HR" sz="1800" dirty="0">
                <a:latin typeface="+mj-lt"/>
                <a:ea typeface="Ebrima" panose="02000000000000000000" pitchFamily="2" charset="0"/>
                <a:cs typeface="Ebrima" panose="02000000000000000000" pitchFamily="2" charset="0"/>
              </a:rPr>
              <a:t>ponuda</a:t>
            </a:r>
          </a:p>
          <a:p>
            <a:pPr marL="555625" indent="-285750" algn="just">
              <a:lnSpc>
                <a:spcPct val="110000"/>
              </a:lnSpc>
            </a:pPr>
            <a:r>
              <a:rPr lang="hr-HR" sz="1800" dirty="0">
                <a:latin typeface="+mj-lt"/>
                <a:ea typeface="Ebrima" panose="02000000000000000000" pitchFamily="2" charset="0"/>
                <a:cs typeface="Ebrima" panose="02000000000000000000" pitchFamily="2" charset="0"/>
              </a:rPr>
              <a:t>trajanje jamstvenog roka – jamstvo je izdano na manji broj godina, nije adekvatnog iznosa ili postoji kašnjenje u dostavi istoga, različito računanje rokova za dostavu jamstva ili isto nije dostavljeno</a:t>
            </a:r>
          </a:p>
        </p:txBody>
      </p:sp>
    </p:spTree>
    <p:extLst>
      <p:ext uri="{BB962C8B-B14F-4D97-AF65-F5344CB8AC3E}">
        <p14:creationId xmlns:p14="http://schemas.microsoft.com/office/powerpoint/2010/main" val="150008771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hr-HR" sz="3200" dirty="0">
                <a:latin typeface="+mj-lt"/>
              </a:rPr>
              <a:t>Pregled i ocjena ponuda</a:t>
            </a:r>
          </a:p>
        </p:txBody>
      </p:sp>
      <p:sp>
        <p:nvSpPr>
          <p:cNvPr id="3" name="Content Placeholder 2"/>
          <p:cNvSpPr>
            <a:spLocks noGrp="1"/>
          </p:cNvSpPr>
          <p:nvPr>
            <p:ph idx="1"/>
          </p:nvPr>
        </p:nvSpPr>
        <p:spPr>
          <a:xfrm>
            <a:off x="0" y="1268963"/>
            <a:ext cx="11960352" cy="4777274"/>
          </a:xfrm>
        </p:spPr>
        <p:txBody>
          <a:bodyPr>
            <a:noAutofit/>
          </a:bodyPr>
          <a:lstStyle/>
          <a:p>
            <a:pPr>
              <a:buNone/>
            </a:pPr>
            <a:endParaRPr lang="hr-HR" sz="1100" dirty="0">
              <a:latin typeface="Ebrima" panose="02000000000000000000" pitchFamily="2" charset="0"/>
              <a:ea typeface="Ebrima" panose="02000000000000000000" pitchFamily="2" charset="0"/>
              <a:cs typeface="Ebrima" panose="02000000000000000000" pitchFamily="2" charset="0"/>
            </a:endParaRPr>
          </a:p>
          <a:p>
            <a:pPr>
              <a:lnSpc>
                <a:spcPct val="110000"/>
              </a:lnSpc>
              <a:buNone/>
            </a:pPr>
            <a:r>
              <a:rPr lang="hr-HR" sz="1100" b="1" u="sng" dirty="0">
                <a:latin typeface="+mj-lt"/>
                <a:ea typeface="Ebrima" panose="02000000000000000000" pitchFamily="2" charset="0"/>
                <a:cs typeface="Ebrima" panose="02000000000000000000" pitchFamily="2" charset="0"/>
              </a:rPr>
              <a:t>Najčešće nepravilnosti u fazi pregleda i ocjene ponuda: </a:t>
            </a:r>
            <a:endParaRPr lang="hr-HR" sz="1100" b="1" u="sng" dirty="0">
              <a:highlight>
                <a:srgbClr val="00FFFF"/>
              </a:highlight>
              <a:latin typeface="+mj-lt"/>
              <a:ea typeface="Ebrima" panose="02000000000000000000" pitchFamily="2" charset="0"/>
              <a:cs typeface="Ebrima" panose="02000000000000000000" pitchFamily="2" charset="0"/>
            </a:endParaRPr>
          </a:p>
          <a:p>
            <a:pPr marL="727075" indent="-457200" algn="just">
              <a:lnSpc>
                <a:spcPct val="110000"/>
              </a:lnSpc>
              <a:buFont typeface="Wingdings" panose="05000000000000000000" pitchFamily="2" charset="2"/>
              <a:buChar char="Ø"/>
            </a:pPr>
            <a:r>
              <a:rPr lang="hr-HR" sz="1100" dirty="0">
                <a:latin typeface="+mj-lt"/>
                <a:ea typeface="Ebrima" panose="02000000000000000000" pitchFamily="2" charset="0"/>
                <a:cs typeface="Ebrima" panose="02000000000000000000" pitchFamily="2" charset="0"/>
              </a:rPr>
              <a:t>nedostatci ili nejasnoće u </a:t>
            </a:r>
            <a:r>
              <a:rPr lang="hr-HR" sz="1100" dirty="0" err="1">
                <a:latin typeface="+mj-lt"/>
                <a:ea typeface="Ebrima" panose="02000000000000000000" pitchFamily="2" charset="0"/>
                <a:cs typeface="Ebrima" panose="02000000000000000000" pitchFamily="2" charset="0"/>
              </a:rPr>
              <a:t>eESPD</a:t>
            </a:r>
            <a:r>
              <a:rPr lang="hr-HR" sz="1100" dirty="0">
                <a:latin typeface="+mj-lt"/>
                <a:ea typeface="Ebrima" panose="02000000000000000000" pitchFamily="2" charset="0"/>
                <a:cs typeface="Ebrima" panose="02000000000000000000" pitchFamily="2" charset="0"/>
              </a:rPr>
              <a:t> nisu upotpunjene ili razjašnjenje temeljem čl. 293. ZJN 2016 te je pozitivno ocjenjena ponuda s općim navodom o zadovoljenju svih kriterija iako su u </a:t>
            </a:r>
            <a:r>
              <a:rPr lang="hr-HR" sz="1100" dirty="0" err="1">
                <a:latin typeface="+mj-lt"/>
                <a:ea typeface="Ebrima" panose="02000000000000000000" pitchFamily="2" charset="0"/>
                <a:cs typeface="Ebrima" panose="02000000000000000000" pitchFamily="2" charset="0"/>
              </a:rPr>
              <a:t>DoN</a:t>
            </a:r>
            <a:r>
              <a:rPr lang="hr-HR" sz="1100" dirty="0">
                <a:latin typeface="+mj-lt"/>
                <a:ea typeface="Ebrima" panose="02000000000000000000" pitchFamily="2" charset="0"/>
                <a:cs typeface="Ebrima" panose="02000000000000000000" pitchFamily="2" charset="0"/>
              </a:rPr>
              <a:t> za propisane uvjete bili jasno navedeni dijelovi ESPD obrasca koje je bilo potrebno popuniti</a:t>
            </a:r>
          </a:p>
          <a:p>
            <a:pPr marL="727075" indent="-457200" algn="just">
              <a:lnSpc>
                <a:spcPct val="110000"/>
              </a:lnSpc>
              <a:buFont typeface="Wingdings" panose="05000000000000000000" pitchFamily="2" charset="2"/>
              <a:buChar char="Ø"/>
            </a:pPr>
            <a:r>
              <a:rPr lang="hr-HR" sz="1100" dirty="0">
                <a:latin typeface="+mj-lt"/>
                <a:ea typeface="Ebrima" panose="02000000000000000000" pitchFamily="2" charset="0"/>
                <a:cs typeface="Ebrima" panose="02000000000000000000" pitchFamily="2" charset="0"/>
              </a:rPr>
              <a:t>poštivati redoslijed pregleda i ocjene ponuda (čl. 291. ZJN 2016 - jamstvo, isključenje, kriteriji za odabir, tehničke specifikacije i ostali zahtjevi, računska ispravnost) - prilikom pripreme zapisnika sve uvjete koji su bili u DON kopirati/prepisati u tablicu analitičkog prikaza ocjene ponuda za svakog GS zasebno i ponude moraju biti ocjenjene po svim propisanim uvjetima iz DON </a:t>
            </a:r>
          </a:p>
          <a:p>
            <a:pPr marL="727075" indent="-457200" algn="just">
              <a:lnSpc>
                <a:spcPct val="110000"/>
              </a:lnSpc>
              <a:buFont typeface="Wingdings" panose="05000000000000000000" pitchFamily="2" charset="2"/>
              <a:buChar char="Ø"/>
            </a:pPr>
            <a:r>
              <a:rPr lang="hr-HR" sz="1100" dirty="0">
                <a:latin typeface="+mj-lt"/>
                <a:ea typeface="Ebrima" panose="02000000000000000000" pitchFamily="2" charset="0"/>
                <a:cs typeface="Ebrima" panose="02000000000000000000" pitchFamily="2" charset="0"/>
              </a:rPr>
              <a:t>nepravilnost u primjeni čl. 293. ZJN 2016 (npr. upotpunjavanje ponudbenog lista, troškovnika, jamstva za ozbiljnost ponude koji nisu dostavljeni, i/ili pojašnjenje i upotpunjavanje je dovelo do pregovaranja u vezi s kriterijem za odabir ponude ili ponuđenim predmetom nabave, traženje pojašnjenja ili upotpunjavanja od jednog ponuditelja a od drugih ne)</a:t>
            </a:r>
          </a:p>
          <a:p>
            <a:pPr marL="727075" indent="-457200" algn="just">
              <a:lnSpc>
                <a:spcPct val="110000"/>
              </a:lnSpc>
              <a:buFont typeface="Wingdings" panose="05000000000000000000" pitchFamily="2" charset="2"/>
              <a:buChar char="Ø"/>
            </a:pPr>
            <a:r>
              <a:rPr lang="hr-HR" sz="1100" dirty="0">
                <a:latin typeface="+mj-lt"/>
                <a:ea typeface="Ebrima" panose="02000000000000000000" pitchFamily="2" charset="0"/>
                <a:cs typeface="Ebrima" panose="02000000000000000000" pitchFamily="2" charset="0"/>
              </a:rPr>
              <a:t>nepravilnost u primjeni čl. 263. i 293. ZJN 2016 (primjerice: naručitelj ne dohvaća dostupne dokaze iz sustava EOJN već se traže razne izjave, nisu traženi ažurirani popratni dokumenti iako je traženje istih jasno propisano DON-om ili su u istom postupku traženi za ponuditelja a ne i za podugovaratelja, dokazi nisu ažurirani (s</a:t>
            </a:r>
            <a:r>
              <a:rPr lang="pl-PL" sz="1100" dirty="0">
                <a:latin typeface="+mj-lt"/>
                <a:ea typeface="Ebrima" panose="02000000000000000000" pitchFamily="2" charset="0"/>
                <a:cs typeface="Ebrima" panose="02000000000000000000" pitchFamily="2" charset="0"/>
              </a:rPr>
              <a:t>tariji su od datuma sukladno odredbama Praivlnika o DON)</a:t>
            </a:r>
          </a:p>
          <a:p>
            <a:pPr marL="727075" indent="-457200" algn="just">
              <a:lnSpc>
                <a:spcPct val="110000"/>
              </a:lnSpc>
              <a:buFont typeface="Wingdings" panose="05000000000000000000" pitchFamily="2" charset="2"/>
              <a:buChar char="Ø"/>
            </a:pPr>
            <a:r>
              <a:rPr lang="pl-PL" sz="1100" dirty="0">
                <a:latin typeface="+mj-lt"/>
                <a:ea typeface="Ebrima" panose="02000000000000000000" pitchFamily="2" charset="0"/>
                <a:cs typeface="Ebrima" panose="02000000000000000000" pitchFamily="2" charset="0"/>
              </a:rPr>
              <a:t>u tehničkoj i stručnoj te ekonomskoj i financijskoj sposobnost dokazi koji s pribavljaju moraju biti istovjetni traženima u DON (iznosi, broje referenci, popis radova ili iskustvo, životopisi, razni izvatci i slično)  </a:t>
            </a:r>
          </a:p>
          <a:p>
            <a:pPr marL="727075" indent="-457200" algn="just">
              <a:lnSpc>
                <a:spcPct val="110000"/>
              </a:lnSpc>
              <a:buFont typeface="Wingdings" panose="05000000000000000000" pitchFamily="2" charset="2"/>
              <a:buChar char="Ø"/>
            </a:pPr>
            <a:r>
              <a:rPr lang="hr-HR" sz="1100" dirty="0">
                <a:latin typeface="+mj-lt"/>
                <a:ea typeface="Ebrima" panose="02000000000000000000" pitchFamily="2" charset="0"/>
                <a:cs typeface="Ebrima" panose="02000000000000000000" pitchFamily="2" charset="0"/>
              </a:rPr>
              <a:t>nedostatak revizijskog traga u zapisniku o pregledu i ocjeni ponuda (npr. revizijski trag glede bodovanja ponude je nejasan/neopravdan/netransparentan ili ga nema, nema izračuna za ENP, nema rangiranja ponuda, nema dokaza o provjeri računske ispravnosti ponuda, zapisnik ne sadrži sve elemente propisane DON)</a:t>
            </a:r>
          </a:p>
          <a:p>
            <a:pPr marL="727075" indent="-457200" algn="just">
              <a:lnSpc>
                <a:spcPct val="110000"/>
              </a:lnSpc>
              <a:buFont typeface="Wingdings" panose="05000000000000000000" pitchFamily="2" charset="2"/>
              <a:buChar char="Ø"/>
            </a:pPr>
            <a:r>
              <a:rPr lang="hr-HR" sz="1100" dirty="0">
                <a:latin typeface="+mj-lt"/>
                <a:ea typeface="Ebrima" panose="02000000000000000000" pitchFamily="2" charset="0"/>
                <a:cs typeface="Ebrima" panose="02000000000000000000" pitchFamily="2" charset="0"/>
              </a:rPr>
              <a:t>Jasno obrazložiti razloge odbijanja ponuda i/ili isključenja ponuditelja</a:t>
            </a:r>
          </a:p>
          <a:p>
            <a:pPr marL="727075" indent="-457200" algn="just">
              <a:lnSpc>
                <a:spcPct val="110000"/>
              </a:lnSpc>
              <a:buFont typeface="Wingdings" panose="05000000000000000000" pitchFamily="2" charset="2"/>
              <a:buChar char="Ø"/>
            </a:pPr>
            <a:r>
              <a:rPr lang="hr-HR" sz="1100" dirty="0">
                <a:latin typeface="+mj-lt"/>
                <a:ea typeface="Ebrima" panose="02000000000000000000" pitchFamily="2" charset="0"/>
                <a:cs typeface="Ebrima" panose="02000000000000000000" pitchFamily="2" charset="0"/>
              </a:rPr>
              <a:t>zapisnik mora sadržavati popis priloga i sve priloge i isti mora biti </a:t>
            </a:r>
            <a:r>
              <a:rPr lang="hr-HR" sz="1100" b="1" u="sng" dirty="0">
                <a:solidFill>
                  <a:srgbClr val="7030A0"/>
                </a:solidFill>
                <a:latin typeface="+mj-lt"/>
                <a:ea typeface="Ebrima" panose="02000000000000000000" pitchFamily="2" charset="0"/>
                <a:cs typeface="Ebrima" panose="02000000000000000000" pitchFamily="2" charset="0"/>
              </a:rPr>
              <a:t>potpisan</a:t>
            </a:r>
            <a:r>
              <a:rPr lang="hr-HR" sz="1100" dirty="0">
                <a:latin typeface="+mj-lt"/>
                <a:ea typeface="Ebrima" panose="02000000000000000000" pitchFamily="2" charset="0"/>
                <a:cs typeface="Ebrima" panose="02000000000000000000" pitchFamily="2" charset="0"/>
              </a:rPr>
              <a:t> od strane članova stručnog povjerenstva koji sudjeluju u postupku pregleda i ocjene ponuda (najmanje jedan član mora imati važeći certifikat iz područja javne nabave) te takav objavljen u EOJN s </a:t>
            </a:r>
            <a:r>
              <a:rPr lang="hr-HR" sz="1100" b="1" u="sng" dirty="0">
                <a:solidFill>
                  <a:srgbClr val="7030A0"/>
                </a:solidFill>
                <a:latin typeface="+mj-lt"/>
                <a:ea typeface="Ebrima" panose="02000000000000000000" pitchFamily="2" charset="0"/>
                <a:cs typeface="Ebrima" panose="02000000000000000000" pitchFamily="2" charset="0"/>
              </a:rPr>
              <a:t>pripadajućim prilozima</a:t>
            </a:r>
            <a:endParaRPr lang="hr-HR" sz="1100" dirty="0">
              <a:latin typeface="+mj-lt"/>
              <a:ea typeface="Ebrima" panose="02000000000000000000" pitchFamily="2" charset="0"/>
              <a:cs typeface="Ebrima" panose="02000000000000000000" pitchFamily="2" charset="0"/>
            </a:endParaRPr>
          </a:p>
          <a:p>
            <a:pPr>
              <a:buNone/>
            </a:pPr>
            <a:endParaRPr lang="hr-HR" sz="1100" dirty="0">
              <a:latin typeface="Ebrima" panose="02000000000000000000" pitchFamily="2" charset="0"/>
              <a:ea typeface="Ebrima" panose="02000000000000000000" pitchFamily="2" charset="0"/>
              <a:cs typeface="Ebrima" panose="02000000000000000000" pitchFamily="2" charset="0"/>
            </a:endParaRPr>
          </a:p>
        </p:txBody>
      </p:sp>
    </p:spTree>
    <p:extLst>
      <p:ext uri="{BB962C8B-B14F-4D97-AF65-F5344CB8AC3E}">
        <p14:creationId xmlns:p14="http://schemas.microsoft.com/office/powerpoint/2010/main" val="198651527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5FB734-3347-407B-A264-67B67148DE07}"/>
              </a:ext>
            </a:extLst>
          </p:cNvPr>
          <p:cNvSpPr>
            <a:spLocks noGrp="1"/>
          </p:cNvSpPr>
          <p:nvPr>
            <p:ph type="title"/>
          </p:nvPr>
        </p:nvSpPr>
        <p:spPr/>
        <p:txBody>
          <a:bodyPr>
            <a:normAutofit/>
          </a:bodyPr>
          <a:lstStyle/>
          <a:p>
            <a:pPr algn="ctr"/>
            <a:r>
              <a:rPr lang="hr-HR" sz="3200" dirty="0"/>
              <a:t>Provedba (izvršenje) ugovora o (javnoj) nabavi</a:t>
            </a:r>
          </a:p>
        </p:txBody>
      </p:sp>
      <p:sp>
        <p:nvSpPr>
          <p:cNvPr id="3" name="Content Placeholder 2">
            <a:extLst>
              <a:ext uri="{FF2B5EF4-FFF2-40B4-BE49-F238E27FC236}">
                <a16:creationId xmlns:a16="http://schemas.microsoft.com/office/drawing/2014/main" id="{855255DB-E5B5-483D-B8E9-8BFF7C43B7A1}"/>
              </a:ext>
            </a:extLst>
          </p:cNvPr>
          <p:cNvSpPr>
            <a:spLocks noGrp="1"/>
          </p:cNvSpPr>
          <p:nvPr>
            <p:ph idx="1"/>
          </p:nvPr>
        </p:nvSpPr>
        <p:spPr>
          <a:xfrm>
            <a:off x="109056" y="1384183"/>
            <a:ext cx="11820089" cy="4662054"/>
          </a:xfrm>
        </p:spPr>
        <p:txBody>
          <a:bodyPr>
            <a:normAutofit/>
          </a:bodyPr>
          <a:lstStyle/>
          <a:p>
            <a:pPr marL="727075" indent="-457200" algn="just"/>
            <a:r>
              <a:rPr lang="hr-HR" sz="1500" dirty="0">
                <a:latin typeface="+mj-lt"/>
              </a:rPr>
              <a:t>Ugovorne strane izvršavaju ugovor o javnoj nabavi </a:t>
            </a:r>
            <a:r>
              <a:rPr lang="hr-HR" sz="1500" b="1" dirty="0">
                <a:solidFill>
                  <a:schemeClr val="accent6">
                    <a:lumMod val="75000"/>
                  </a:schemeClr>
                </a:solidFill>
                <a:latin typeface="+mj-lt"/>
              </a:rPr>
              <a:t>u skladu s uvjetima</a:t>
            </a:r>
            <a:r>
              <a:rPr lang="hr-HR" sz="1500" dirty="0">
                <a:latin typeface="+mj-lt"/>
              </a:rPr>
              <a:t> određenima u dokumentaciji o nabavi i odabranom ponudom.</a:t>
            </a:r>
          </a:p>
          <a:p>
            <a:pPr marL="727075" indent="-457200" algn="just"/>
            <a:r>
              <a:rPr lang="hr-HR" sz="1500" dirty="0">
                <a:latin typeface="+mj-lt"/>
              </a:rPr>
              <a:t>Naručitelj je </a:t>
            </a:r>
            <a:r>
              <a:rPr lang="hr-HR" sz="1500" b="1" dirty="0">
                <a:solidFill>
                  <a:schemeClr val="accent6">
                    <a:lumMod val="75000"/>
                  </a:schemeClr>
                </a:solidFill>
                <a:latin typeface="+mj-lt"/>
              </a:rPr>
              <a:t>obvezan</a:t>
            </a:r>
            <a:r>
              <a:rPr lang="hr-HR" sz="1500" dirty="0">
                <a:latin typeface="+mj-lt"/>
              </a:rPr>
              <a:t> kontrolirati je li izvršenje ugovora o javnoj nabavi u skladu s uvjetima određenima u dokumentaciji o nabavi i odabranom ponudom.</a:t>
            </a:r>
          </a:p>
          <a:p>
            <a:pPr marL="727075" indent="-457200" algn="just"/>
            <a:r>
              <a:rPr lang="hr-HR" sz="1500" dirty="0">
                <a:latin typeface="+mj-lt"/>
              </a:rPr>
              <a:t>Naručitelj smije izmijeniti ugovor o javnoj nabavi tijekom njegova trajanja bez provođenja novog postupka javne nabave samo u skladu s odredbama članaka 315. – 320. ZJN 2016. te izmjene ne smiju biti bitne da mijenjaju cjelokupnu prirodu (predmet) ugovora.</a:t>
            </a:r>
          </a:p>
          <a:p>
            <a:pPr marL="727075" indent="-457200" algn="just"/>
            <a:r>
              <a:rPr lang="hr-HR" sz="1500" dirty="0">
                <a:latin typeface="+mj-lt"/>
              </a:rPr>
              <a:t>Izmjene ugovora koje se temelje na čl. 316. i 317. ZJN 2016 zahtijevaju objavu u EOJN-u.</a:t>
            </a:r>
          </a:p>
          <a:p>
            <a:pPr marL="727075" indent="-457200" algn="just"/>
            <a:r>
              <a:rPr lang="hr-HR" sz="1500" b="1" dirty="0">
                <a:solidFill>
                  <a:schemeClr val="accent6">
                    <a:lumMod val="75000"/>
                  </a:schemeClr>
                </a:solidFill>
                <a:latin typeface="+mj-lt"/>
              </a:rPr>
              <a:t>Nepredvidive okolnosti </a:t>
            </a:r>
            <a:r>
              <a:rPr lang="hr-HR" sz="1500" dirty="0">
                <a:latin typeface="+mj-lt"/>
              </a:rPr>
              <a:t>kao razlog za izmjenu ugovora </a:t>
            </a:r>
            <a:r>
              <a:rPr lang="pl-PL" sz="1500" dirty="0">
                <a:latin typeface="+mj-lt"/>
              </a:rPr>
              <a:t>treba procjenjivati od slučaja do slučaja (usko tumačiti), a u neke od njih može se ubrojiti donošenje novih zakona i propisa (ovisno o slučaju), štrajk, prirodne katastrofe i vremenske neprilike, epidemiološke mjere i dr. </a:t>
            </a:r>
          </a:p>
          <a:p>
            <a:pPr marL="727075" indent="-457200" algn="just"/>
            <a:r>
              <a:rPr lang="pl-PL" sz="1500" dirty="0">
                <a:latin typeface="+mj-lt"/>
              </a:rPr>
              <a:t>Tijekom administrativne kontrole </a:t>
            </a:r>
            <a:r>
              <a:rPr lang="pl-PL" sz="1500" b="1" dirty="0">
                <a:solidFill>
                  <a:schemeClr val="accent6">
                    <a:lumMod val="75000"/>
                  </a:schemeClr>
                </a:solidFill>
                <a:latin typeface="+mj-lt"/>
              </a:rPr>
              <a:t>teret dokazivanja </a:t>
            </a:r>
            <a:r>
              <a:rPr lang="pl-PL" sz="1500" dirty="0">
                <a:latin typeface="+mj-lt"/>
              </a:rPr>
              <a:t>je na Korisniku!</a:t>
            </a:r>
            <a:endParaRPr lang="hr-HR" sz="1500" dirty="0">
              <a:latin typeface="+mj-lt"/>
            </a:endParaRPr>
          </a:p>
          <a:p>
            <a:pPr marL="727075" indent="-457200" algn="just"/>
            <a:r>
              <a:rPr lang="hr-HR" sz="1500" dirty="0">
                <a:latin typeface="+mj-lt"/>
              </a:rPr>
              <a:t>Paziti da izmjena nije značajna (čl. 321. ZJN 2016)! Najčešće takvi slučajevi uključuju izmjene uvjeta plaćanja, postavljaju se dulji rokovi za izvršenje ugovora, a rok je bio dio ENP-a i sl. </a:t>
            </a:r>
          </a:p>
          <a:p>
            <a:pPr marL="727075" indent="-457200" algn="just"/>
            <a:r>
              <a:rPr lang="hr-HR" sz="1500" dirty="0">
                <a:latin typeface="+mj-lt"/>
              </a:rPr>
              <a:t>Kod izmjene ugovora važno je obratiti pozornost na jamstva. Ukoliko se radi o produljenju ugovora ili povećanju ugovorne cijene, potrebno je, sukladno tome, tražiti i produljenje jamstva, odnosno povećanje iznosa jamstva za uredno ispunjenje ugovora.</a:t>
            </a:r>
          </a:p>
          <a:p>
            <a:pPr marL="727075" indent="-457200" algn="just"/>
            <a:r>
              <a:rPr lang="hr-HR" sz="1500" dirty="0">
                <a:latin typeface="+mj-lt"/>
              </a:rPr>
              <a:t>Obratiti pozornost da isporučena roba ima iste tehničke specifikacije koje su propisane odredbama </a:t>
            </a:r>
            <a:r>
              <a:rPr lang="hr-HR" sz="1500" dirty="0" err="1">
                <a:latin typeface="+mj-lt"/>
              </a:rPr>
              <a:t>DoN</a:t>
            </a:r>
            <a:r>
              <a:rPr lang="hr-HR" sz="1500" dirty="0">
                <a:latin typeface="+mj-lt"/>
              </a:rPr>
              <a:t> i ponuđene te da posjeduje odgovarajuća jamstva (proizvođačevo i sl.), certifikate, ateste. Navedeno će biti predmetom administrativne kontrole prilikom podnošenja zahtjeva za isplatu. </a:t>
            </a:r>
          </a:p>
        </p:txBody>
      </p:sp>
    </p:spTree>
    <p:extLst>
      <p:ext uri="{BB962C8B-B14F-4D97-AF65-F5344CB8AC3E}">
        <p14:creationId xmlns:p14="http://schemas.microsoft.com/office/powerpoint/2010/main" val="381780887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217D0C-2953-4B62-ADD3-9259D676B84E}"/>
              </a:ext>
            </a:extLst>
          </p:cNvPr>
          <p:cNvSpPr>
            <a:spLocks noGrp="1"/>
          </p:cNvSpPr>
          <p:nvPr>
            <p:ph type="title"/>
          </p:nvPr>
        </p:nvSpPr>
        <p:spPr/>
        <p:txBody>
          <a:bodyPr>
            <a:normAutofit/>
          </a:bodyPr>
          <a:lstStyle/>
          <a:p>
            <a:pPr algn="ctr"/>
            <a:r>
              <a:rPr lang="hr-HR" sz="3200" dirty="0">
                <a:latin typeface="+mj-lt"/>
              </a:rPr>
              <a:t>Pravila za provođenje postupka jednostavne nabave</a:t>
            </a:r>
          </a:p>
        </p:txBody>
      </p:sp>
      <p:sp>
        <p:nvSpPr>
          <p:cNvPr id="3" name="Content Placeholder 2">
            <a:extLst>
              <a:ext uri="{FF2B5EF4-FFF2-40B4-BE49-F238E27FC236}">
                <a16:creationId xmlns:a16="http://schemas.microsoft.com/office/drawing/2014/main" id="{2B1F6914-3ADB-4812-9B46-E893B82E7184}"/>
              </a:ext>
            </a:extLst>
          </p:cNvPr>
          <p:cNvSpPr>
            <a:spLocks noGrp="1"/>
          </p:cNvSpPr>
          <p:nvPr>
            <p:ph idx="1"/>
          </p:nvPr>
        </p:nvSpPr>
        <p:spPr>
          <a:xfrm>
            <a:off x="0" y="1403187"/>
            <a:ext cx="11752976" cy="4777274"/>
          </a:xfrm>
        </p:spPr>
        <p:txBody>
          <a:bodyPr>
            <a:normAutofit/>
          </a:bodyPr>
          <a:lstStyle/>
          <a:p>
            <a:pPr marL="727075" indent="-457200" algn="just">
              <a:buFont typeface="Wingdings" panose="05000000000000000000" pitchFamily="2" charset="2"/>
              <a:buChar char="Ø"/>
            </a:pPr>
            <a:r>
              <a:rPr lang="hr-HR" sz="1500" b="1" dirty="0">
                <a:solidFill>
                  <a:schemeClr val="accent6">
                    <a:lumMod val="75000"/>
                  </a:schemeClr>
                </a:solidFill>
                <a:latin typeface="+mj-lt"/>
              </a:rPr>
              <a:t>obveza</a:t>
            </a:r>
            <a:r>
              <a:rPr lang="hr-HR" sz="1500" dirty="0">
                <a:latin typeface="+mj-lt"/>
              </a:rPr>
              <a:t> pridržavanja temeljnih načela nabave (članak 4. ZJN 2016) prilikom provođenja postupaka nabave</a:t>
            </a:r>
          </a:p>
          <a:p>
            <a:pPr marL="727075" indent="-457200" algn="just">
              <a:buFont typeface="Wingdings" panose="05000000000000000000" pitchFamily="2" charset="2"/>
              <a:buChar char="Ø"/>
            </a:pPr>
            <a:r>
              <a:rPr lang="hr-HR" sz="1500" b="1" dirty="0">
                <a:solidFill>
                  <a:schemeClr val="accent6">
                    <a:lumMod val="75000"/>
                  </a:schemeClr>
                </a:solidFill>
                <a:latin typeface="+mj-lt"/>
              </a:rPr>
              <a:t>obveza</a:t>
            </a:r>
            <a:r>
              <a:rPr lang="hr-HR" sz="1500" dirty="0">
                <a:latin typeface="+mj-lt"/>
              </a:rPr>
              <a:t> poštivanja odredbi vezanih uz postojanje ili nepostojanje sukoba interesa u smislu odredbi članaka 75. do 83. ZJN 2016 (potrebno je pribaviti Izjave za sve predstavnike naručitelja koji su uključeni u provedbu postupka nabave i osobe koje su sudjelovale u izradi tehničkih specifikacija)</a:t>
            </a:r>
          </a:p>
          <a:p>
            <a:pPr marL="727075" indent="-457200" algn="just">
              <a:buFont typeface="Wingdings" panose="05000000000000000000" pitchFamily="2" charset="2"/>
              <a:buChar char="Ø"/>
            </a:pPr>
            <a:r>
              <a:rPr lang="pl-PL" sz="1500" dirty="0">
                <a:latin typeface="+mj-lt"/>
              </a:rPr>
              <a:t>postupci nabave se provode u skladu s podtočkama 2.11.1. i 2.11.2. Natječaja te Prilogom 10</a:t>
            </a:r>
          </a:p>
          <a:p>
            <a:pPr marL="727075" indent="-457200" algn="just">
              <a:buFont typeface="Wingdings" panose="05000000000000000000" pitchFamily="2" charset="2"/>
              <a:buChar char="Ø"/>
            </a:pPr>
            <a:r>
              <a:rPr lang="hr-HR" sz="1500" dirty="0">
                <a:latin typeface="+mj-lt"/>
              </a:rPr>
              <a:t>postupak nabave provodi se javnom objavom poziva na dostavu ponuda i/ili objavom dokumentacije o nabavi na mrežnim stranicama korisnika ili na Elektroničkom oglasniku javne nabave (EOJN)</a:t>
            </a:r>
          </a:p>
          <a:p>
            <a:pPr marL="727075" indent="-457200" algn="just">
              <a:buFont typeface="Wingdings" panose="05000000000000000000" pitchFamily="2" charset="2"/>
              <a:buChar char="Ø"/>
            </a:pPr>
            <a:r>
              <a:rPr lang="hr-HR" sz="1500" b="1" dirty="0">
                <a:solidFill>
                  <a:schemeClr val="accent6">
                    <a:lumMod val="75000"/>
                  </a:schemeClr>
                </a:solidFill>
                <a:latin typeface="+mj-lt"/>
              </a:rPr>
              <a:t>obveza</a:t>
            </a:r>
            <a:r>
              <a:rPr lang="hr-HR" sz="1500" dirty="0">
                <a:latin typeface="+mj-lt"/>
              </a:rPr>
              <a:t> čuvanja i omogućavanja pristupa dokazima o objavi postupaka jednostavne nabave i svoj ostaloj popratnoj dokumentaciji 5 godina od datuma konačne isplate</a:t>
            </a:r>
          </a:p>
          <a:p>
            <a:pPr marL="727075" indent="-457200" algn="just">
              <a:buFont typeface="Wingdings" panose="05000000000000000000" pitchFamily="2" charset="2"/>
              <a:buChar char="Ø"/>
            </a:pPr>
            <a:r>
              <a:rPr lang="hr-HR" sz="1500" dirty="0">
                <a:latin typeface="+mj-lt"/>
              </a:rPr>
              <a:t>prilogom 10 Natječaja propisan je minimalan sadržaj </a:t>
            </a:r>
            <a:r>
              <a:rPr lang="pl-PL" sz="1500" dirty="0">
                <a:latin typeface="+mj-lt"/>
              </a:rPr>
              <a:t>Poziva na dostavu ponude/dokumentacija o nabavi (DoN)</a:t>
            </a:r>
          </a:p>
          <a:p>
            <a:pPr marL="727075" indent="-457200" algn="just">
              <a:buFont typeface="Wingdings" panose="05000000000000000000" pitchFamily="2" charset="2"/>
              <a:buChar char="Ø"/>
            </a:pPr>
            <a:r>
              <a:rPr lang="pl-PL" sz="1500" dirty="0">
                <a:latin typeface="+mj-lt"/>
              </a:rPr>
              <a:t>potrebno je sastaviti zapisnik o zaprimanju ponuda, a pregled i ocjena ponuda moraju se izvršiti temeljem uvjeta koji su bili propisani u Pozivu/DON</a:t>
            </a:r>
          </a:p>
          <a:p>
            <a:pPr marL="727075" indent="-457200" algn="just">
              <a:buFont typeface="Wingdings" panose="05000000000000000000" pitchFamily="2" charset="2"/>
              <a:buChar char="Ø"/>
            </a:pPr>
            <a:r>
              <a:rPr lang="hr-HR" sz="1500" dirty="0">
                <a:latin typeface="+mj-lt"/>
              </a:rPr>
              <a:t>ugovor/narudžbenica </a:t>
            </a:r>
            <a:r>
              <a:rPr lang="hr-HR" sz="1500" b="1" dirty="0">
                <a:solidFill>
                  <a:schemeClr val="accent6">
                    <a:lumMod val="75000"/>
                  </a:schemeClr>
                </a:solidFill>
                <a:latin typeface="+mj-lt"/>
              </a:rPr>
              <a:t>moraju</a:t>
            </a:r>
            <a:r>
              <a:rPr lang="hr-HR" sz="1500" dirty="0">
                <a:latin typeface="+mj-lt"/>
              </a:rPr>
              <a:t> sadržavati sve bitne elemente propisane u pozivu/</a:t>
            </a:r>
            <a:r>
              <a:rPr lang="hr-HR" sz="1500" dirty="0" err="1">
                <a:latin typeface="+mj-lt"/>
              </a:rPr>
              <a:t>DoN</a:t>
            </a:r>
            <a:r>
              <a:rPr lang="hr-HR" sz="1500" dirty="0">
                <a:latin typeface="+mj-lt"/>
              </a:rPr>
              <a:t> kako bi isto bilo moguće i pratiti tijekom izvršenja (provedbe) ugovora/projekta</a:t>
            </a:r>
          </a:p>
          <a:p>
            <a:pPr marL="727075" indent="-457200" algn="just">
              <a:buFont typeface="Wingdings" panose="05000000000000000000" pitchFamily="2" charset="2"/>
              <a:buChar char="Ø"/>
            </a:pPr>
            <a:r>
              <a:rPr lang="hr-HR" sz="1500" dirty="0">
                <a:latin typeface="+mj-lt"/>
              </a:rPr>
              <a:t>ugovor/narudžbenica se izvršavaju sukladno uvjetima propisanim u Pozivu/</a:t>
            </a:r>
            <a:r>
              <a:rPr lang="hr-HR" sz="1500" dirty="0" err="1">
                <a:latin typeface="+mj-lt"/>
              </a:rPr>
              <a:t>DoN</a:t>
            </a:r>
            <a:r>
              <a:rPr lang="hr-HR" sz="1500" dirty="0">
                <a:latin typeface="+mj-lt"/>
              </a:rPr>
              <a:t> i u skladu s odabranom ponudom</a:t>
            </a:r>
          </a:p>
          <a:p>
            <a:pPr marL="727075" indent="-457200" algn="just">
              <a:buFont typeface="Wingdings" panose="05000000000000000000" pitchFamily="2" charset="2"/>
              <a:buChar char="Ø"/>
            </a:pPr>
            <a:r>
              <a:rPr lang="hr-HR" sz="1500" dirty="0">
                <a:latin typeface="+mj-lt"/>
              </a:rPr>
              <a:t>obratiti pozornost da isporučena oprema ima iste tehničke specifikacije koje su propisane odredbama </a:t>
            </a:r>
            <a:r>
              <a:rPr lang="hr-HR" sz="1500" dirty="0" err="1">
                <a:latin typeface="+mj-lt"/>
              </a:rPr>
              <a:t>DoN</a:t>
            </a:r>
            <a:r>
              <a:rPr lang="hr-HR" sz="1500" dirty="0">
                <a:latin typeface="+mj-lt"/>
              </a:rPr>
              <a:t> i ponuđene te da posjeduje odgovarajuća jamstva (proizvođačevo i sl.), certifikate, ateste (</a:t>
            </a:r>
            <a:r>
              <a:rPr lang="hr-HR" sz="1500" i="1" dirty="0">
                <a:latin typeface="+mj-lt"/>
              </a:rPr>
              <a:t>ako je primjenjivo</a:t>
            </a:r>
            <a:r>
              <a:rPr lang="hr-HR" sz="1500" dirty="0">
                <a:latin typeface="+mj-lt"/>
              </a:rPr>
              <a:t>)</a:t>
            </a:r>
          </a:p>
          <a:p>
            <a:pPr marL="727075" indent="-457200">
              <a:buFont typeface="Wingdings" panose="05000000000000000000" pitchFamily="2" charset="2"/>
              <a:buChar char="Ø"/>
            </a:pPr>
            <a:endParaRPr lang="hr-HR" sz="1900" dirty="0">
              <a:latin typeface="+mj-lt"/>
            </a:endParaRPr>
          </a:p>
          <a:p>
            <a:endParaRPr lang="hr-HR" dirty="0"/>
          </a:p>
        </p:txBody>
      </p:sp>
    </p:spTree>
    <p:extLst>
      <p:ext uri="{BB962C8B-B14F-4D97-AF65-F5344CB8AC3E}">
        <p14:creationId xmlns:p14="http://schemas.microsoft.com/office/powerpoint/2010/main" val="290656325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C017C1-2CD9-45C3-98D8-632AFE56C3F6}"/>
              </a:ext>
            </a:extLst>
          </p:cNvPr>
          <p:cNvSpPr>
            <a:spLocks noGrp="1"/>
          </p:cNvSpPr>
          <p:nvPr>
            <p:ph type="title"/>
          </p:nvPr>
        </p:nvSpPr>
        <p:spPr/>
        <p:txBody>
          <a:bodyPr/>
          <a:lstStyle/>
          <a:p>
            <a:pPr algn="ctr"/>
            <a:r>
              <a:rPr lang="hr-HR" dirty="0">
                <a:latin typeface="+mj-lt"/>
                <a:ea typeface="Ebrima" panose="02000000000000000000" pitchFamily="2" charset="0"/>
                <a:cs typeface="Ebrima" panose="02000000000000000000" pitchFamily="2" charset="0"/>
              </a:rPr>
              <a:t>U V O D</a:t>
            </a:r>
          </a:p>
        </p:txBody>
      </p:sp>
      <p:sp>
        <p:nvSpPr>
          <p:cNvPr id="3" name="Content Placeholder 2">
            <a:extLst>
              <a:ext uri="{FF2B5EF4-FFF2-40B4-BE49-F238E27FC236}">
                <a16:creationId xmlns:a16="http://schemas.microsoft.com/office/drawing/2014/main" id="{85C5F392-13E9-4960-9D5B-51B0B7068C83}"/>
              </a:ext>
            </a:extLst>
          </p:cNvPr>
          <p:cNvSpPr>
            <a:spLocks noGrp="1"/>
          </p:cNvSpPr>
          <p:nvPr>
            <p:ph idx="1"/>
          </p:nvPr>
        </p:nvSpPr>
        <p:spPr>
          <a:xfrm>
            <a:off x="998290" y="866291"/>
            <a:ext cx="9404060" cy="4777274"/>
          </a:xfrm>
        </p:spPr>
        <p:txBody>
          <a:bodyPr>
            <a:normAutofit fontScale="92500" lnSpcReduction="20000"/>
          </a:bodyPr>
          <a:lstStyle/>
          <a:p>
            <a:pPr>
              <a:buNone/>
            </a:pPr>
            <a:endParaRPr lang="hr-HR" dirty="0"/>
          </a:p>
          <a:p>
            <a:pPr algn="just">
              <a:buNone/>
            </a:pPr>
            <a:endParaRPr lang="hr-HR" dirty="0"/>
          </a:p>
          <a:p>
            <a:pPr marL="727075" indent="-457200" algn="just">
              <a:buFont typeface="Wingdings" panose="05000000000000000000" pitchFamily="2" charset="2"/>
              <a:buChar char="ü"/>
            </a:pPr>
            <a:r>
              <a:rPr lang="hr-HR" sz="2000" dirty="0">
                <a:latin typeface="+mj-lt"/>
                <a:ea typeface="Ebrima" panose="02000000000000000000" pitchFamily="2" charset="0"/>
                <a:cs typeface="Ebrima" panose="02000000000000000000" pitchFamily="2" charset="0"/>
              </a:rPr>
              <a:t>Napomene za korisnike u svrhu izbjegavanja pogrešaka i nepravilnosti u pripremi i provedbi postupaka nabave koji su se pojavljivali u prethodnim natječajima</a:t>
            </a:r>
          </a:p>
          <a:p>
            <a:pPr marL="727075" indent="-457200" algn="just">
              <a:buFont typeface="Wingdings" panose="05000000000000000000" pitchFamily="2" charset="2"/>
              <a:buChar char="ü"/>
            </a:pPr>
            <a:r>
              <a:rPr lang="hr-HR" sz="2000" dirty="0">
                <a:latin typeface="+mj-lt"/>
                <a:ea typeface="Ebrima" panose="02000000000000000000" pitchFamily="2" charset="0"/>
                <a:cs typeface="Ebrima" panose="02000000000000000000" pitchFamily="2" charset="0"/>
              </a:rPr>
              <a:t>Napomenama na prezentaciji APPRRR ne daje unaprijed ocjenu prihvatljivosti određenog postupanja korisnika</a:t>
            </a:r>
          </a:p>
          <a:p>
            <a:pPr marL="727075" indent="-457200" algn="just">
              <a:buFont typeface="Wingdings" panose="05000000000000000000" pitchFamily="2" charset="2"/>
              <a:buChar char="ü"/>
            </a:pPr>
            <a:r>
              <a:rPr lang="hr-HR" sz="2000" dirty="0">
                <a:latin typeface="+mj-lt"/>
                <a:ea typeface="Ebrima" panose="02000000000000000000" pitchFamily="2" charset="0"/>
                <a:cs typeface="Ebrima" panose="02000000000000000000" pitchFamily="2" charset="0"/>
              </a:rPr>
              <a:t>Provedba postupka javne nabave je isključiva odgovornost Korisnika koji je sukladno ZJN 2016 Naručitelj</a:t>
            </a:r>
          </a:p>
          <a:p>
            <a:pPr marL="727075" indent="-457200" algn="just">
              <a:buFont typeface="Wingdings" panose="05000000000000000000" pitchFamily="2" charset="2"/>
              <a:buChar char="ü"/>
            </a:pPr>
            <a:r>
              <a:rPr lang="hr-HR" sz="2000" dirty="0">
                <a:latin typeface="+mj-lt"/>
                <a:ea typeface="Ebrima" panose="02000000000000000000" pitchFamily="2" charset="0"/>
                <a:cs typeface="Ebrima" panose="02000000000000000000" pitchFamily="2" charset="0"/>
              </a:rPr>
              <a:t>Potrebno je poštivati odredbe natječaja, primjenjivog pravilnika i ugovora o financiranju</a:t>
            </a:r>
          </a:p>
          <a:p>
            <a:pPr marL="727075" indent="-457200" algn="just">
              <a:buFont typeface="Wingdings" panose="05000000000000000000" pitchFamily="2" charset="2"/>
              <a:buChar char="ü"/>
            </a:pPr>
            <a:r>
              <a:rPr lang="hr-HR" sz="2000" dirty="0">
                <a:latin typeface="+mj-lt"/>
                <a:ea typeface="Ebrima" panose="02000000000000000000" pitchFamily="2" charset="0"/>
                <a:cs typeface="Ebrima" panose="02000000000000000000" pitchFamily="2" charset="0"/>
              </a:rPr>
              <a:t>Odgovornost za zakonitu i pravilnu pripremu i provedbu postupaka javne nabave je isključivo na Korisniku.</a:t>
            </a:r>
          </a:p>
          <a:p>
            <a:pPr algn="just">
              <a:buNone/>
            </a:pPr>
            <a:endParaRPr lang="hr-HR" dirty="0">
              <a:latin typeface="+mj-lt"/>
              <a:ea typeface="Ebrima" panose="02000000000000000000" pitchFamily="2" charset="0"/>
              <a:cs typeface="Ebrima" panose="02000000000000000000" pitchFamily="2" charset="0"/>
            </a:endParaRPr>
          </a:p>
          <a:p>
            <a:pPr algn="just">
              <a:buNone/>
            </a:pPr>
            <a:r>
              <a:rPr lang="hr-HR" sz="1800" dirty="0">
                <a:latin typeface="+mj-lt"/>
                <a:ea typeface="Ebrima" panose="02000000000000000000" pitchFamily="2" charset="0"/>
                <a:cs typeface="Ebrima" panose="02000000000000000000" pitchFamily="2" charset="0"/>
              </a:rPr>
              <a:t>KORISNIK – Naručitelj sukladno ZJN 2016</a:t>
            </a:r>
          </a:p>
          <a:p>
            <a:pPr algn="just">
              <a:buNone/>
            </a:pPr>
            <a:r>
              <a:rPr lang="hr-HR" sz="1800" dirty="0">
                <a:latin typeface="+mj-lt"/>
                <a:ea typeface="Ebrima" panose="02000000000000000000" pitchFamily="2" charset="0"/>
                <a:cs typeface="Ebrima" panose="02000000000000000000" pitchFamily="2" charset="0"/>
              </a:rPr>
              <a:t>AGENCIJA (APPRRR) – administrativna kontrola provedenog postupka javne nabave i provedbe (izvršenja) ugovora </a:t>
            </a:r>
          </a:p>
          <a:p>
            <a:pPr marL="727075" indent="-457200"/>
            <a:endParaRPr lang="hr-HR" dirty="0">
              <a:latin typeface="Ebrima" panose="02000000000000000000" pitchFamily="2" charset="0"/>
              <a:ea typeface="Ebrima" panose="02000000000000000000" pitchFamily="2" charset="0"/>
              <a:cs typeface="Ebrima" panose="02000000000000000000" pitchFamily="2" charset="0"/>
            </a:endParaRPr>
          </a:p>
          <a:p>
            <a:pPr marL="727075" indent="-457200"/>
            <a:endParaRPr lang="hr-HR" dirty="0"/>
          </a:p>
        </p:txBody>
      </p:sp>
    </p:spTree>
    <p:extLst>
      <p:ext uri="{BB962C8B-B14F-4D97-AF65-F5344CB8AC3E}">
        <p14:creationId xmlns:p14="http://schemas.microsoft.com/office/powerpoint/2010/main" val="310873732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79157" y="242595"/>
            <a:ext cx="10780050" cy="1446161"/>
          </a:xfrm>
        </p:spPr>
        <p:txBody>
          <a:bodyPr>
            <a:normAutofit fontScale="90000"/>
          </a:bodyPr>
          <a:lstStyle/>
          <a:p>
            <a:pPr algn="ctr"/>
            <a:r>
              <a:rPr lang="hr-HR" sz="3600" dirty="0">
                <a:latin typeface="+mj-lt"/>
              </a:rPr>
              <a:t>Najčešće uočene pogreške prilikom administrativne kontrole</a:t>
            </a:r>
            <a:br>
              <a:rPr lang="hr-HR" dirty="0">
                <a:latin typeface="+mj-lt"/>
              </a:rPr>
            </a:br>
            <a:endParaRPr lang="hr-HR" dirty="0">
              <a:latin typeface="+mj-lt"/>
            </a:endParaRPr>
          </a:p>
        </p:txBody>
      </p:sp>
      <p:sp>
        <p:nvSpPr>
          <p:cNvPr id="3" name="Content Placeholder 2"/>
          <p:cNvSpPr>
            <a:spLocks noGrp="1"/>
          </p:cNvSpPr>
          <p:nvPr>
            <p:ph idx="1"/>
          </p:nvPr>
        </p:nvSpPr>
        <p:spPr>
          <a:xfrm>
            <a:off x="201336" y="1434517"/>
            <a:ext cx="11568418" cy="4611720"/>
          </a:xfrm>
        </p:spPr>
        <p:txBody>
          <a:bodyPr>
            <a:noAutofit/>
          </a:bodyPr>
          <a:lstStyle/>
          <a:p>
            <a:pPr marL="555625" indent="-285750" algn="just">
              <a:lnSpc>
                <a:spcPct val="100000"/>
              </a:lnSpc>
              <a:buFont typeface="Wingdings" panose="05000000000000000000" pitchFamily="2" charset="2"/>
              <a:buChar char="v"/>
            </a:pPr>
            <a:r>
              <a:rPr lang="hr-HR" sz="1300" dirty="0">
                <a:latin typeface="+mj-lt"/>
                <a:ea typeface="Ebrima" panose="02000000000000000000" pitchFamily="2" charset="0"/>
                <a:cs typeface="Ebrima" panose="02000000000000000000" pitchFamily="2" charset="0"/>
              </a:rPr>
              <a:t>Nisu dostavljene sve izjave o postojanju ili nepostojanju sukoba interesa osoba koje sudjeluju u postupku nabave – nemoguće je provjeriti sukob interesa, nema naznaka o osobama koje su izrađivale tehnički dio dokumentacije (</a:t>
            </a:r>
            <a:r>
              <a:rPr lang="hr-HR" sz="1300" dirty="0" err="1">
                <a:latin typeface="+mj-lt"/>
                <a:ea typeface="Ebrima" panose="02000000000000000000" pitchFamily="2" charset="0"/>
                <a:cs typeface="Ebrima" panose="02000000000000000000" pitchFamily="2" charset="0"/>
              </a:rPr>
              <a:t>Public</a:t>
            </a:r>
            <a:r>
              <a:rPr lang="hr-HR" sz="1300" dirty="0">
                <a:latin typeface="+mj-lt"/>
                <a:ea typeface="Ebrima" panose="02000000000000000000" pitchFamily="2" charset="0"/>
                <a:cs typeface="Ebrima" panose="02000000000000000000" pitchFamily="2" charset="0"/>
              </a:rPr>
              <a:t> </a:t>
            </a:r>
            <a:r>
              <a:rPr lang="hr-HR" sz="1300" dirty="0" err="1">
                <a:latin typeface="+mj-lt"/>
                <a:ea typeface="Ebrima" panose="02000000000000000000" pitchFamily="2" charset="0"/>
                <a:cs typeface="Ebrima" panose="02000000000000000000" pitchFamily="2" charset="0"/>
              </a:rPr>
              <a:t>procurement</a:t>
            </a:r>
            <a:r>
              <a:rPr lang="hr-HR" sz="1300" dirty="0">
                <a:latin typeface="+mj-lt"/>
                <a:ea typeface="Ebrima" panose="02000000000000000000" pitchFamily="2" charset="0"/>
                <a:cs typeface="Ebrima" panose="02000000000000000000" pitchFamily="2" charset="0"/>
              </a:rPr>
              <a:t> </a:t>
            </a:r>
            <a:r>
              <a:rPr lang="hr-HR" sz="1300" dirty="0" err="1">
                <a:latin typeface="+mj-lt"/>
                <a:ea typeface="Ebrima" panose="02000000000000000000" pitchFamily="2" charset="0"/>
                <a:cs typeface="Ebrima" panose="02000000000000000000" pitchFamily="2" charset="0"/>
              </a:rPr>
              <a:t>guide</a:t>
            </a:r>
            <a:r>
              <a:rPr lang="hr-HR" sz="1300" dirty="0">
                <a:latin typeface="+mj-lt"/>
                <a:ea typeface="Ebrima" panose="02000000000000000000" pitchFamily="2" charset="0"/>
                <a:cs typeface="Ebrima" panose="02000000000000000000" pitchFamily="2" charset="0"/>
              </a:rPr>
              <a:t> for </a:t>
            </a:r>
            <a:r>
              <a:rPr lang="hr-HR" sz="1300" dirty="0" err="1">
                <a:latin typeface="+mj-lt"/>
                <a:ea typeface="Ebrima" panose="02000000000000000000" pitchFamily="2" charset="0"/>
                <a:cs typeface="Ebrima" panose="02000000000000000000" pitchFamily="2" charset="0"/>
              </a:rPr>
              <a:t>practitioners</a:t>
            </a:r>
            <a:r>
              <a:rPr lang="hr-HR" sz="1300" dirty="0">
                <a:latin typeface="+mj-lt"/>
                <a:ea typeface="Ebrima" panose="02000000000000000000" pitchFamily="2" charset="0"/>
                <a:cs typeface="Ebrima" panose="02000000000000000000" pitchFamily="2" charset="0"/>
              </a:rPr>
              <a:t>; </a:t>
            </a:r>
            <a:r>
              <a:rPr lang="hr-HR" sz="1300" dirty="0" err="1">
                <a:latin typeface="+mj-lt"/>
                <a:ea typeface="Ebrima" panose="02000000000000000000" pitchFamily="2" charset="0"/>
                <a:cs typeface="Ebrima" panose="02000000000000000000" pitchFamily="2" charset="0"/>
              </a:rPr>
              <a:t>February</a:t>
            </a:r>
            <a:r>
              <a:rPr lang="hr-HR" sz="1300" dirty="0">
                <a:latin typeface="+mj-lt"/>
                <a:ea typeface="Ebrima" panose="02000000000000000000" pitchFamily="2" charset="0"/>
                <a:cs typeface="Ebrima" panose="02000000000000000000" pitchFamily="2" charset="0"/>
              </a:rPr>
              <a:t> 2018 (dostupan i na hrvatskom jeziku)</a:t>
            </a:r>
          </a:p>
          <a:p>
            <a:pPr marL="555625" lvl="0" indent="-285750" algn="just">
              <a:lnSpc>
                <a:spcPct val="100000"/>
              </a:lnSpc>
              <a:buFont typeface="Wingdings" panose="05000000000000000000" pitchFamily="2" charset="2"/>
              <a:buChar char="v"/>
            </a:pPr>
            <a:r>
              <a:rPr lang="hr-HR" sz="1300" dirty="0">
                <a:latin typeface="+mj-lt"/>
                <a:ea typeface="Ebrima" panose="02000000000000000000" pitchFamily="2" charset="0"/>
                <a:cs typeface="Ebrima" panose="02000000000000000000" pitchFamily="2" charset="0"/>
              </a:rPr>
              <a:t>Korisnik je izmijenio DoN temeljem upita zainteresiranih gospodarskih subjekata, ali upiti i dana pojašnjenja nisu dostavljeni, nisu javno objavljeni ili su odgovori dani samo GS koji su upit postavili, nije dan odgovor na sve postavljene upite, nije produljen rok za dostavu ponude u slučaju značajnije izmjene ili je korisnik izmijenio DON bez da je javno objavljeno da je postojao upit GS te taj upit (bez navođenja GS koji je upit postavio) nije objavljen</a:t>
            </a:r>
          </a:p>
          <a:p>
            <a:pPr marL="555625" lvl="0" indent="-285750" algn="just">
              <a:lnSpc>
                <a:spcPct val="100000"/>
              </a:lnSpc>
              <a:buFont typeface="Wingdings" panose="05000000000000000000" pitchFamily="2" charset="2"/>
              <a:buChar char="v"/>
            </a:pPr>
            <a:r>
              <a:rPr lang="hr-HR" sz="1300" dirty="0">
                <a:latin typeface="+mj-lt"/>
                <a:ea typeface="Ebrima" panose="02000000000000000000" pitchFamily="2" charset="0"/>
                <a:cs typeface="Ebrima" panose="02000000000000000000" pitchFamily="2" charset="0"/>
              </a:rPr>
              <a:t>Nezakoniti uvjeti sposobnosti (naručitelj traži da gospodarski subjekti budu registrirani za obavljanje točno određene djelatnosti ili da svi članovi zajednice budu registrirani za takvu djelatnost)</a:t>
            </a:r>
          </a:p>
          <a:p>
            <a:pPr marL="555625" indent="-285750" algn="just">
              <a:lnSpc>
                <a:spcPct val="100000"/>
              </a:lnSpc>
              <a:buFont typeface="Wingdings" panose="05000000000000000000" pitchFamily="2" charset="2"/>
              <a:buChar char="v"/>
            </a:pPr>
            <a:r>
              <a:rPr lang="hr-HR" sz="1300" dirty="0">
                <a:latin typeface="+mj-lt"/>
                <a:ea typeface="Ebrima" panose="02000000000000000000" pitchFamily="2" charset="0"/>
                <a:cs typeface="Ebrima" panose="02000000000000000000" pitchFamily="2" charset="0"/>
              </a:rPr>
              <a:t>Uvjeti tehničke i stručne sposobnosti strogo propisani – članak 268. ZJN 2016 – minimalne razine</a:t>
            </a:r>
          </a:p>
          <a:p>
            <a:pPr marL="555625" indent="-285750" algn="just">
              <a:lnSpc>
                <a:spcPct val="100000"/>
              </a:lnSpc>
              <a:buFont typeface="Wingdings" panose="05000000000000000000" pitchFamily="2" charset="2"/>
              <a:buChar char="v"/>
            </a:pPr>
            <a:r>
              <a:rPr lang="hr-HR" sz="1300" dirty="0">
                <a:latin typeface="+mj-lt"/>
                <a:ea typeface="Ebrima" panose="02000000000000000000" pitchFamily="2" charset="0"/>
                <a:cs typeface="Ebrima" panose="02000000000000000000" pitchFamily="2" charset="0"/>
              </a:rPr>
              <a:t>Ponderi ENP nisu razmjerni predmetu nabave – u </a:t>
            </a:r>
            <a:r>
              <a:rPr lang="hr-HR" sz="1300" dirty="0" err="1">
                <a:latin typeface="+mj-lt"/>
                <a:ea typeface="Ebrima" panose="02000000000000000000" pitchFamily="2" charset="0"/>
                <a:cs typeface="Ebrima" panose="02000000000000000000" pitchFamily="2" charset="0"/>
              </a:rPr>
              <a:t>DoN</a:t>
            </a:r>
            <a:r>
              <a:rPr lang="hr-HR" sz="1300" dirty="0">
                <a:latin typeface="+mj-lt"/>
                <a:ea typeface="Ebrima" panose="02000000000000000000" pitchFamily="2" charset="0"/>
                <a:cs typeface="Ebrima" panose="02000000000000000000" pitchFamily="2" charset="0"/>
              </a:rPr>
              <a:t> moraju biti propisani minimumi za koje se dodjeljuje 0 bodova a sve iznad minimuma se dodatno boduje (ako je trajanje jamstvenog roka minimalno 24 mjeseca 0 bodova ne može se dodijeliti za trajanje jamstva od 24 do 36 mjeseci obzirom da je 24 mjeseca propisani minimum)</a:t>
            </a:r>
          </a:p>
          <a:p>
            <a:pPr marL="555625" indent="-285750" algn="just">
              <a:lnSpc>
                <a:spcPct val="100000"/>
              </a:lnSpc>
              <a:buFont typeface="Wingdings" panose="05000000000000000000" pitchFamily="2" charset="2"/>
              <a:buChar char="v"/>
            </a:pPr>
            <a:r>
              <a:rPr lang="hr-HR" sz="1300" dirty="0">
                <a:latin typeface="+mj-lt"/>
                <a:ea typeface="Ebrima" panose="02000000000000000000" pitchFamily="2" charset="0"/>
                <a:cs typeface="Ebrima" panose="02000000000000000000" pitchFamily="2" charset="0"/>
              </a:rPr>
              <a:t>Traženo jamstvo za ozbiljnost ponude više od 3% procijenjene vrijednosti predmeta nabave odnosno grupe predmeta nabave ako je predmet podijeljen na grupe</a:t>
            </a:r>
          </a:p>
          <a:p>
            <a:pPr marL="555625" indent="-285750" algn="just">
              <a:lnSpc>
                <a:spcPct val="100000"/>
              </a:lnSpc>
              <a:buFont typeface="Wingdings" panose="05000000000000000000" pitchFamily="2" charset="2"/>
              <a:buChar char="v"/>
            </a:pPr>
            <a:r>
              <a:rPr lang="hr-HR" sz="1300" dirty="0">
                <a:latin typeface="+mj-lt"/>
                <a:ea typeface="Ebrima" panose="02000000000000000000" pitchFamily="2" charset="0"/>
                <a:cs typeface="Ebrima" panose="02000000000000000000" pitchFamily="2" charset="0"/>
              </a:rPr>
              <a:t>Diskriminirajuće tehničke specifikacije</a:t>
            </a:r>
          </a:p>
          <a:p>
            <a:pPr marL="555625" indent="-285750" algn="just">
              <a:lnSpc>
                <a:spcPct val="100000"/>
              </a:lnSpc>
              <a:buFont typeface="Wingdings" panose="05000000000000000000" pitchFamily="2" charset="2"/>
              <a:buChar char="v"/>
            </a:pPr>
            <a:r>
              <a:rPr lang="hr-HR" sz="1300" dirty="0">
                <a:latin typeface="+mj-lt"/>
                <a:ea typeface="Ebrima" panose="02000000000000000000" pitchFamily="2" charset="0"/>
                <a:cs typeface="Ebrima" panose="02000000000000000000" pitchFamily="2" charset="0"/>
              </a:rPr>
              <a:t>Traženje dostave dokaza odmah u ponudi</a:t>
            </a:r>
          </a:p>
          <a:p>
            <a:pPr marL="555625" lvl="0" indent="-285750" algn="just">
              <a:lnSpc>
                <a:spcPct val="100000"/>
              </a:lnSpc>
              <a:buFont typeface="Wingdings" panose="05000000000000000000" pitchFamily="2" charset="2"/>
              <a:buChar char="v"/>
            </a:pPr>
            <a:r>
              <a:rPr lang="hr-HR" sz="1300" dirty="0">
                <a:latin typeface="+mj-lt"/>
                <a:ea typeface="Ebrima" panose="02000000000000000000" pitchFamily="2" charset="0"/>
                <a:cs typeface="Ebrima" panose="02000000000000000000" pitchFamily="2" charset="0"/>
              </a:rPr>
              <a:t>Ponude nisu pregledane i ocijenjene u skladu s uvjetima propisanim u </a:t>
            </a:r>
            <a:r>
              <a:rPr lang="hr-HR" sz="1300" dirty="0" err="1">
                <a:latin typeface="+mj-lt"/>
                <a:ea typeface="Ebrima" panose="02000000000000000000" pitchFamily="2" charset="0"/>
                <a:cs typeface="Ebrima" panose="02000000000000000000" pitchFamily="2" charset="0"/>
              </a:rPr>
              <a:t>DoN</a:t>
            </a:r>
            <a:r>
              <a:rPr lang="hr-HR" sz="1300" dirty="0">
                <a:latin typeface="+mj-lt"/>
                <a:ea typeface="Ebrima" panose="02000000000000000000" pitchFamily="2" charset="0"/>
                <a:cs typeface="Ebrima" panose="02000000000000000000" pitchFamily="2" charset="0"/>
              </a:rPr>
              <a:t> – ne postoji pisani trag o provjeri traženih uvjeta (često kod provjere ostalih neobveznih razloga isključenja, dostavljanja terminskog plana po potpisivanju ugovora, nisu dostavljena razna tražena jamstva proizvođača (</a:t>
            </a:r>
            <a:r>
              <a:rPr lang="hr-HR" sz="1300" i="1" dirty="0">
                <a:latin typeface="+mj-lt"/>
                <a:ea typeface="Ebrima" panose="02000000000000000000" pitchFamily="2" charset="0"/>
                <a:cs typeface="Ebrima" panose="02000000000000000000" pitchFamily="2" charset="0"/>
              </a:rPr>
              <a:t>preporuka je isto ne tražiti i ne propisivati</a:t>
            </a:r>
            <a:r>
              <a:rPr lang="hr-HR" sz="1300" dirty="0">
                <a:latin typeface="+mj-lt"/>
                <a:ea typeface="Ebrima" panose="02000000000000000000" pitchFamily="2" charset="0"/>
                <a:cs typeface="Ebrima" panose="02000000000000000000" pitchFamily="2" charset="0"/>
              </a:rPr>
              <a:t>) propisana u </a:t>
            </a:r>
            <a:r>
              <a:rPr lang="hr-HR" sz="1300" dirty="0" err="1">
                <a:latin typeface="+mj-lt"/>
                <a:ea typeface="Ebrima" panose="02000000000000000000" pitchFamily="2" charset="0"/>
                <a:cs typeface="Ebrima" panose="02000000000000000000" pitchFamily="2" charset="0"/>
              </a:rPr>
              <a:t>DoN</a:t>
            </a:r>
            <a:r>
              <a:rPr lang="hr-HR" sz="1300" dirty="0">
                <a:latin typeface="+mj-lt"/>
                <a:ea typeface="Ebrima" panose="02000000000000000000" pitchFamily="2" charset="0"/>
                <a:cs typeface="Ebrima" panose="02000000000000000000" pitchFamily="2" charset="0"/>
              </a:rPr>
              <a:t>)</a:t>
            </a:r>
          </a:p>
          <a:p>
            <a:pPr lvl="0" algn="just">
              <a:lnSpc>
                <a:spcPct val="100000"/>
              </a:lnSpc>
              <a:buNone/>
            </a:pPr>
            <a:endParaRPr lang="hr-HR" sz="1300" dirty="0">
              <a:latin typeface="+mj-lt"/>
              <a:ea typeface="Ebrima" panose="02000000000000000000" pitchFamily="2" charset="0"/>
              <a:cs typeface="Ebrima" panose="02000000000000000000" pitchFamily="2" charset="0"/>
            </a:endParaRPr>
          </a:p>
        </p:txBody>
      </p:sp>
    </p:spTree>
    <p:extLst>
      <p:ext uri="{BB962C8B-B14F-4D97-AF65-F5344CB8AC3E}">
        <p14:creationId xmlns:p14="http://schemas.microsoft.com/office/powerpoint/2010/main" val="406984529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35902" y="1417739"/>
            <a:ext cx="11291581" cy="4435551"/>
          </a:xfrm>
        </p:spPr>
        <p:txBody>
          <a:bodyPr>
            <a:noAutofit/>
          </a:bodyPr>
          <a:lstStyle/>
          <a:p>
            <a:pPr marL="555625" lvl="0" indent="-285750" algn="just">
              <a:lnSpc>
                <a:spcPct val="100000"/>
              </a:lnSpc>
              <a:buFont typeface="Wingdings" panose="05000000000000000000" pitchFamily="2" charset="2"/>
              <a:buChar char="v"/>
            </a:pPr>
            <a:r>
              <a:rPr lang="hr-HR" sz="1300" dirty="0">
                <a:latin typeface="+mj-lt"/>
                <a:ea typeface="Ebrima" panose="02000000000000000000" pitchFamily="2" charset="0"/>
                <a:cs typeface="Ebrima" panose="02000000000000000000" pitchFamily="2" charset="0"/>
              </a:rPr>
              <a:t>Ne poštuje se redoslijed pregleda i ocjene ponuda (jamstvo za ozbiljnost ponude i valjanost jamstva, osnove za isključenje, kriteriji za odabir, ostali uvjeti iz DON, računska ispravnost)</a:t>
            </a:r>
          </a:p>
          <a:p>
            <a:pPr marL="555625" lvl="0" indent="-285750" algn="just">
              <a:lnSpc>
                <a:spcPct val="100000"/>
              </a:lnSpc>
              <a:buFont typeface="Wingdings" panose="05000000000000000000" pitchFamily="2" charset="2"/>
              <a:buChar char="v"/>
            </a:pPr>
            <a:r>
              <a:rPr lang="hr-HR" sz="1300" dirty="0">
                <a:latin typeface="+mj-lt"/>
                <a:ea typeface="Ebrima" panose="02000000000000000000" pitchFamily="2" charset="0"/>
                <a:cs typeface="Ebrima" panose="02000000000000000000" pitchFamily="2" charset="0"/>
              </a:rPr>
              <a:t>U zapisniku o pregledu i ocjeni ponuda nema pisanog traga o provjeri računske ispravnosti ponude u slučajevima kada je postojala računska greška (nedostaje naznaka stavaka koje se ispravljaju)</a:t>
            </a:r>
          </a:p>
          <a:p>
            <a:pPr marL="555625" lvl="0" indent="-285750" algn="just">
              <a:lnSpc>
                <a:spcPct val="100000"/>
              </a:lnSpc>
              <a:buFont typeface="Wingdings" panose="05000000000000000000" pitchFamily="2" charset="2"/>
              <a:buChar char="v"/>
            </a:pPr>
            <a:r>
              <a:rPr lang="hr-HR" sz="1300" dirty="0">
                <a:latin typeface="+mj-lt"/>
                <a:ea typeface="Ebrima" panose="02000000000000000000" pitchFamily="2" charset="0"/>
                <a:cs typeface="Ebrima" panose="02000000000000000000" pitchFamily="2" charset="0"/>
              </a:rPr>
              <a:t>Nema pisanog traga o izračunu ekonomski najpovoljnije ponude (nedostaje formula ili drugi sličan pisani trag izračuna) – izračun mora biti dio zapisnika o pregledu i ocjeni ponuda</a:t>
            </a:r>
          </a:p>
          <a:p>
            <a:pPr marL="555625" lvl="0" indent="-285750" algn="just">
              <a:lnSpc>
                <a:spcPct val="100000"/>
              </a:lnSpc>
              <a:buFont typeface="Wingdings" panose="05000000000000000000" pitchFamily="2" charset="2"/>
              <a:buChar char="v"/>
            </a:pPr>
            <a:r>
              <a:rPr lang="hr-HR" sz="1300" dirty="0">
                <a:latin typeface="+mj-lt"/>
                <a:ea typeface="Ebrima" panose="02000000000000000000" pitchFamily="2" charset="0"/>
                <a:cs typeface="Ebrima" panose="02000000000000000000" pitchFamily="2" charset="0"/>
              </a:rPr>
              <a:t>Nisu pribavljeni ažurirani popratni dokumenti, a postojala je obveza (javna nabava velike vrijednosti ili je odredbama DON propisano da će se tražiti)</a:t>
            </a:r>
          </a:p>
          <a:p>
            <a:pPr marL="555625" lvl="0" indent="-285750" algn="just">
              <a:lnSpc>
                <a:spcPct val="100000"/>
              </a:lnSpc>
              <a:buFont typeface="Wingdings" panose="05000000000000000000" pitchFamily="2" charset="2"/>
              <a:buChar char="v"/>
            </a:pPr>
            <a:r>
              <a:rPr lang="hr-HR" sz="1300" dirty="0">
                <a:latin typeface="+mj-lt"/>
                <a:ea typeface="Ebrima" panose="02000000000000000000" pitchFamily="2" charset="0"/>
                <a:cs typeface="Ebrima" panose="02000000000000000000" pitchFamily="2" charset="0"/>
              </a:rPr>
              <a:t>Djelomično dokazano nepostojanje osnova za isključenje iz čl. 251. ZJN 2016 u odnosu na strane državljane ili gospodarske subjekte sa poslovnim </a:t>
            </a:r>
            <a:r>
              <a:rPr lang="hr-HR" sz="1300" dirty="0" err="1">
                <a:latin typeface="+mj-lt"/>
                <a:ea typeface="Ebrima" panose="02000000000000000000" pitchFamily="2" charset="0"/>
                <a:cs typeface="Ebrima" panose="02000000000000000000" pitchFamily="2" charset="0"/>
              </a:rPr>
              <a:t>nastanom</a:t>
            </a:r>
            <a:r>
              <a:rPr lang="hr-HR" sz="1300" dirty="0">
                <a:latin typeface="+mj-lt"/>
                <a:ea typeface="Ebrima" panose="02000000000000000000" pitchFamily="2" charset="0"/>
                <a:cs typeface="Ebrima" panose="02000000000000000000" pitchFamily="2" charset="0"/>
              </a:rPr>
              <a:t> izvan RH</a:t>
            </a:r>
          </a:p>
          <a:p>
            <a:pPr marL="555625" lvl="0" indent="-285750" algn="just">
              <a:lnSpc>
                <a:spcPct val="100000"/>
              </a:lnSpc>
              <a:buFont typeface="Wingdings" panose="05000000000000000000" pitchFamily="2" charset="2"/>
              <a:buChar char="v"/>
            </a:pPr>
            <a:r>
              <a:rPr lang="hr-HR" sz="1300" dirty="0">
                <a:latin typeface="+mj-lt"/>
                <a:ea typeface="Ebrima" panose="02000000000000000000" pitchFamily="2" charset="0"/>
                <a:cs typeface="Ebrima" panose="02000000000000000000" pitchFamily="2" charset="0"/>
              </a:rPr>
              <a:t>Prilozi nisu priloženi niti objavljeni uz Zapisnik o pregledu i ocjeni ponuda na EOJN RH </a:t>
            </a:r>
          </a:p>
          <a:p>
            <a:pPr marL="555625" lvl="0" indent="-285750" algn="just">
              <a:lnSpc>
                <a:spcPct val="100000"/>
              </a:lnSpc>
              <a:buFont typeface="Wingdings" panose="05000000000000000000" pitchFamily="2" charset="2"/>
              <a:buChar char="v"/>
            </a:pPr>
            <a:r>
              <a:rPr lang="hr-HR" sz="1300" dirty="0">
                <a:latin typeface="+mj-lt"/>
                <a:ea typeface="Ebrima" panose="02000000000000000000" pitchFamily="2" charset="0"/>
                <a:cs typeface="Ebrima" panose="02000000000000000000" pitchFamily="2" charset="0"/>
              </a:rPr>
              <a:t>Jamstvo za uredno izvršenje ugovora mora biti na iznos koji je propisan u DON (bez PDV-a) i predano unutar roka propisanog u DoN (dokazi zaprimljene koverte s prijamnim pečatom)</a:t>
            </a:r>
          </a:p>
          <a:p>
            <a:pPr marL="555625" lvl="0" indent="-285750" algn="just">
              <a:lnSpc>
                <a:spcPct val="100000"/>
              </a:lnSpc>
              <a:buFont typeface="Wingdings" panose="05000000000000000000" pitchFamily="2" charset="2"/>
              <a:buChar char="v"/>
            </a:pPr>
            <a:r>
              <a:rPr lang="hr-HR" sz="1300" dirty="0">
                <a:latin typeface="+mj-lt"/>
                <a:ea typeface="Ebrima" panose="02000000000000000000" pitchFamily="2" charset="0"/>
                <a:cs typeface="Ebrima" panose="02000000000000000000" pitchFamily="2" charset="0"/>
              </a:rPr>
              <a:t>Jamstvo za otklanjanje nedostataka u jamstvenom roku koji je bio jedan od pondera ENP nije dostavljeno, nije izdano na traženi iznos ili je neodgovarajućeg trajanja</a:t>
            </a:r>
          </a:p>
          <a:p>
            <a:pPr marL="555625" lvl="0" indent="-285750" algn="just">
              <a:lnSpc>
                <a:spcPct val="100000"/>
              </a:lnSpc>
              <a:buFont typeface="Wingdings" panose="05000000000000000000" pitchFamily="2" charset="2"/>
              <a:buChar char="v"/>
            </a:pPr>
            <a:r>
              <a:rPr lang="hr-HR" sz="1300" dirty="0">
                <a:latin typeface="+mj-lt"/>
                <a:ea typeface="Ebrima" panose="02000000000000000000" pitchFamily="2" charset="0"/>
                <a:cs typeface="Ebrima" panose="02000000000000000000" pitchFamily="2" charset="0"/>
              </a:rPr>
              <a:t>Police osiguranja koje su tražene kao uvjet izvršenja ugovora ne obuhvaćaju osigurane slučajeve koji su traženi u </a:t>
            </a:r>
            <a:r>
              <a:rPr lang="hr-HR" sz="1300" dirty="0" err="1">
                <a:latin typeface="+mj-lt"/>
                <a:ea typeface="Ebrima" panose="02000000000000000000" pitchFamily="2" charset="0"/>
                <a:cs typeface="Ebrima" panose="02000000000000000000" pitchFamily="2" charset="0"/>
              </a:rPr>
              <a:t>DoN</a:t>
            </a:r>
            <a:r>
              <a:rPr lang="hr-HR" sz="1300" dirty="0">
                <a:latin typeface="+mj-lt"/>
                <a:ea typeface="Ebrima" panose="02000000000000000000" pitchFamily="2" charset="0"/>
                <a:cs typeface="Ebrima" panose="02000000000000000000" pitchFamily="2" charset="0"/>
              </a:rPr>
              <a:t> ili iste nisu izdane na traženi vremenski period</a:t>
            </a:r>
          </a:p>
          <a:p>
            <a:endParaRPr lang="hr-HR" sz="1400" dirty="0">
              <a:latin typeface="Ebrima" panose="02000000000000000000" pitchFamily="2" charset="0"/>
              <a:ea typeface="Ebrima" panose="02000000000000000000" pitchFamily="2" charset="0"/>
              <a:cs typeface="Ebrima" panose="02000000000000000000" pitchFamily="2" charset="0"/>
            </a:endParaRPr>
          </a:p>
        </p:txBody>
      </p:sp>
      <p:sp>
        <p:nvSpPr>
          <p:cNvPr id="4" name="Title 1"/>
          <p:cNvSpPr>
            <a:spLocks noGrp="1"/>
          </p:cNvSpPr>
          <p:nvPr>
            <p:ph type="title"/>
          </p:nvPr>
        </p:nvSpPr>
        <p:spPr/>
        <p:txBody>
          <a:bodyPr>
            <a:normAutofit fontScale="90000"/>
          </a:bodyPr>
          <a:lstStyle/>
          <a:p>
            <a:pPr algn="ctr"/>
            <a:br>
              <a:rPr lang="hr-HR" sz="3600" b="1" dirty="0"/>
            </a:br>
            <a:r>
              <a:rPr lang="hr-HR" sz="3600" dirty="0">
                <a:latin typeface="+mj-lt"/>
              </a:rPr>
              <a:t>            Najčešće uočene pogreške prilikom administrativne kontrole</a:t>
            </a:r>
            <a:br>
              <a:rPr lang="hr-HR" dirty="0"/>
            </a:br>
            <a:endParaRPr lang="hr-HR" dirty="0"/>
          </a:p>
        </p:txBody>
      </p:sp>
    </p:spTree>
    <p:extLst>
      <p:ext uri="{BB962C8B-B14F-4D97-AF65-F5344CB8AC3E}">
        <p14:creationId xmlns:p14="http://schemas.microsoft.com/office/powerpoint/2010/main" val="91349895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43D65C98-02BB-443B-A1E8-69C955C58C64}"/>
              </a:ext>
            </a:extLst>
          </p:cNvPr>
          <p:cNvSpPr>
            <a:spLocks noGrp="1"/>
          </p:cNvSpPr>
          <p:nvPr>
            <p:ph type="title"/>
          </p:nvPr>
        </p:nvSpPr>
        <p:spPr/>
        <p:txBody>
          <a:bodyPr>
            <a:normAutofit/>
          </a:bodyPr>
          <a:lstStyle/>
          <a:p>
            <a:pPr algn="ctr"/>
            <a:r>
              <a:rPr lang="hr-HR" sz="3600" dirty="0">
                <a:latin typeface="+mj-lt"/>
              </a:rPr>
              <a:t>Najčešće uočene pogreške prilikom administrativne kontrole</a:t>
            </a:r>
          </a:p>
        </p:txBody>
      </p:sp>
      <p:sp>
        <p:nvSpPr>
          <p:cNvPr id="3" name="Rezervirano mjesto sadržaja 2">
            <a:extLst>
              <a:ext uri="{FF2B5EF4-FFF2-40B4-BE49-F238E27FC236}">
                <a16:creationId xmlns:a16="http://schemas.microsoft.com/office/drawing/2014/main" id="{D5BDD006-E93C-43B7-8893-E69D97AE0752}"/>
              </a:ext>
            </a:extLst>
          </p:cNvPr>
          <p:cNvSpPr>
            <a:spLocks noGrp="1"/>
          </p:cNvSpPr>
          <p:nvPr>
            <p:ph idx="1"/>
          </p:nvPr>
        </p:nvSpPr>
        <p:spPr>
          <a:xfrm>
            <a:off x="268448" y="1384183"/>
            <a:ext cx="11392249" cy="4479722"/>
          </a:xfrm>
        </p:spPr>
        <p:txBody>
          <a:bodyPr>
            <a:normAutofit fontScale="85000" lnSpcReduction="10000"/>
          </a:bodyPr>
          <a:lstStyle/>
          <a:p>
            <a:pPr marL="727075" indent="-457200" algn="just">
              <a:lnSpc>
                <a:spcPct val="110000"/>
              </a:lnSpc>
              <a:buFont typeface="Wingdings" panose="05000000000000000000" pitchFamily="2" charset="2"/>
              <a:buChar char="v"/>
            </a:pPr>
            <a:r>
              <a:rPr lang="pl-PL" sz="1800" dirty="0">
                <a:latin typeface="+mj-lt"/>
                <a:ea typeface="Ebrima" panose="02000000000000000000" pitchFamily="2" charset="0"/>
                <a:cs typeface="Ebrima" panose="02000000000000000000" pitchFamily="2" charset="0"/>
              </a:rPr>
              <a:t>Izostanak objave obavijesti o </a:t>
            </a:r>
            <a:r>
              <a:rPr lang="hr-HR" sz="1800" dirty="0">
                <a:latin typeface="+mj-lt"/>
                <a:ea typeface="Ebrima" panose="02000000000000000000" pitchFamily="2" charset="0"/>
                <a:cs typeface="Ebrima" panose="02000000000000000000" pitchFamily="2" charset="0"/>
              </a:rPr>
              <a:t>nadmetanju</a:t>
            </a:r>
          </a:p>
          <a:p>
            <a:pPr marL="727075" indent="-457200" algn="just">
              <a:lnSpc>
                <a:spcPct val="110000"/>
              </a:lnSpc>
              <a:buFont typeface="Wingdings" panose="05000000000000000000" pitchFamily="2" charset="2"/>
              <a:buChar char="v"/>
            </a:pPr>
            <a:r>
              <a:rPr lang="hr-HR" sz="1800" dirty="0">
                <a:latin typeface="+mj-lt"/>
                <a:ea typeface="Ebrima" panose="02000000000000000000" pitchFamily="2" charset="0"/>
                <a:cs typeface="Ebrima" panose="02000000000000000000" pitchFamily="2" charset="0"/>
              </a:rPr>
              <a:t>Umjetna podjela ugovora o javnoj nabavi (opremanje vanjsko i unutarnje je potrebno podijeliti u grupe i provesti jedinstveni postupak nabave, ne dva postupka jednostavne nabave)</a:t>
            </a:r>
          </a:p>
          <a:p>
            <a:pPr marL="727075" indent="-457200" algn="just">
              <a:lnSpc>
                <a:spcPct val="110000"/>
              </a:lnSpc>
              <a:buFont typeface="Wingdings" panose="05000000000000000000" pitchFamily="2" charset="2"/>
              <a:buChar char="v"/>
            </a:pPr>
            <a:r>
              <a:rPr lang="hr-HR" sz="1800" dirty="0">
                <a:latin typeface="+mj-lt"/>
                <a:ea typeface="Ebrima" panose="02000000000000000000" pitchFamily="2" charset="0"/>
                <a:cs typeface="Ebrima" panose="02000000000000000000" pitchFamily="2" charset="0"/>
              </a:rPr>
              <a:t>Pregovarački postupci nisu adekvatni obzirom na načelo transparentnosti</a:t>
            </a:r>
          </a:p>
          <a:p>
            <a:pPr marL="727075" indent="-457200" algn="just">
              <a:lnSpc>
                <a:spcPct val="110000"/>
              </a:lnSpc>
              <a:buFont typeface="Wingdings" panose="05000000000000000000" pitchFamily="2" charset="2"/>
              <a:buChar char="v"/>
            </a:pPr>
            <a:r>
              <a:rPr lang="hr-HR" sz="1800" dirty="0">
                <a:latin typeface="+mj-lt"/>
                <a:ea typeface="Ebrima" panose="02000000000000000000" pitchFamily="2" charset="0"/>
                <a:cs typeface="Ebrima" panose="02000000000000000000" pitchFamily="2" charset="0"/>
              </a:rPr>
              <a:t>Sklapanje aneksa ugovora kojima se produljuje rok isporuke, smanjuje ugovorna kazna, smanjuju tražene police osiguranja, omogućava plaćanje predujma, a isto je sukladno DON i sklopljenom ugovoru bio bitan sastojak ugovora</a:t>
            </a:r>
          </a:p>
          <a:p>
            <a:pPr marL="727075" indent="-457200" algn="just">
              <a:lnSpc>
                <a:spcPct val="110000"/>
              </a:lnSpc>
              <a:buFont typeface="Wingdings" panose="05000000000000000000" pitchFamily="2" charset="2"/>
              <a:buChar char="v"/>
            </a:pPr>
            <a:r>
              <a:rPr lang="hr-HR" sz="1800" dirty="0">
                <a:latin typeface="+mj-lt"/>
                <a:ea typeface="Ebrima" panose="02000000000000000000" pitchFamily="2" charset="0"/>
                <a:cs typeface="Ebrima" panose="02000000000000000000" pitchFamily="2" charset="0"/>
              </a:rPr>
              <a:t>Sklopljeni su dodatci (aneksi) ugovoru iako isti nisu bili predviđeni u </a:t>
            </a:r>
            <a:r>
              <a:rPr lang="hr-HR" sz="1800" dirty="0" err="1">
                <a:latin typeface="+mj-lt"/>
                <a:ea typeface="Ebrima" panose="02000000000000000000" pitchFamily="2" charset="0"/>
                <a:cs typeface="Ebrima" panose="02000000000000000000" pitchFamily="2" charset="0"/>
              </a:rPr>
              <a:t>DoN</a:t>
            </a:r>
            <a:r>
              <a:rPr lang="hr-HR" sz="1800" dirty="0">
                <a:latin typeface="+mj-lt"/>
                <a:ea typeface="Ebrima" panose="02000000000000000000" pitchFamily="2" charset="0"/>
                <a:cs typeface="Ebrima" panose="02000000000000000000" pitchFamily="2" charset="0"/>
              </a:rPr>
              <a:t> ili se istima mijenjaju kriteriji za odabir ponude te se na taj način utječe i na rangiranje ponuda</a:t>
            </a:r>
          </a:p>
          <a:p>
            <a:pPr marL="727075" indent="-457200" algn="just">
              <a:lnSpc>
                <a:spcPct val="110000"/>
              </a:lnSpc>
              <a:buFont typeface="Wingdings" panose="05000000000000000000" pitchFamily="2" charset="2"/>
              <a:buChar char="v"/>
            </a:pPr>
            <a:r>
              <a:rPr lang="hr-HR" sz="1800" dirty="0">
                <a:latin typeface="+mj-lt"/>
                <a:ea typeface="Ebrima" panose="02000000000000000000" pitchFamily="2" charset="0"/>
                <a:cs typeface="Ebrima" panose="02000000000000000000" pitchFamily="2" charset="0"/>
              </a:rPr>
              <a:t>Nema objave aneksa ugovora iako se aneksom mijenja cijena ugovora</a:t>
            </a:r>
          </a:p>
          <a:p>
            <a:pPr marL="727075" indent="-457200" algn="just">
              <a:lnSpc>
                <a:spcPct val="110000"/>
              </a:lnSpc>
              <a:buFont typeface="Wingdings" panose="05000000000000000000" pitchFamily="2" charset="2"/>
              <a:buChar char="v"/>
            </a:pPr>
            <a:r>
              <a:rPr lang="hr-HR" sz="1800" dirty="0">
                <a:latin typeface="+mj-lt"/>
                <a:ea typeface="Ebrima" panose="02000000000000000000" pitchFamily="2" charset="0"/>
                <a:cs typeface="Ebrima" panose="02000000000000000000" pitchFamily="2" charset="0"/>
              </a:rPr>
              <a:t>Troškovi koji nisu bili u inicijalnom ugovoru su odrađeni i plaćeni bez zakonskog obrazloženja, opravdanosti izmjene i aneksa ugovora</a:t>
            </a:r>
          </a:p>
          <a:p>
            <a:pPr marL="727075" indent="-457200" algn="just">
              <a:lnSpc>
                <a:spcPct val="110000"/>
              </a:lnSpc>
              <a:buFont typeface="Wingdings" panose="05000000000000000000" pitchFamily="2" charset="2"/>
              <a:buChar char="v"/>
            </a:pPr>
            <a:r>
              <a:rPr lang="hr-HR" sz="1800" dirty="0">
                <a:latin typeface="+mj-lt"/>
                <a:ea typeface="Ebrima" panose="02000000000000000000" pitchFamily="2" charset="0"/>
                <a:cs typeface="Ebrima" panose="02000000000000000000" pitchFamily="2" charset="0"/>
              </a:rPr>
              <a:t>Izvršitelj krši odredbe ugovora a naručitelj ne koristi mehanizam ugovorne kazne ili aktiviranja garancije za uredno izvršenje ugovora</a:t>
            </a:r>
          </a:p>
          <a:p>
            <a:pPr marL="727075" indent="-457200" algn="just">
              <a:lnSpc>
                <a:spcPct val="110000"/>
              </a:lnSpc>
              <a:buFont typeface="Wingdings" panose="05000000000000000000" pitchFamily="2" charset="2"/>
              <a:buChar char="v"/>
            </a:pPr>
            <a:r>
              <a:rPr lang="hr-HR" sz="1800" dirty="0">
                <a:latin typeface="+mj-lt"/>
                <a:ea typeface="Ebrima" panose="02000000000000000000" pitchFamily="2" charset="0"/>
                <a:cs typeface="Ebrima" panose="02000000000000000000" pitchFamily="2" charset="0"/>
              </a:rPr>
              <a:t>Sklopljeni ugovor nema odredbi o podugovarateljima kao niti obavijest o dodjeli ugovora ili su podugovaratelji naknadno uvedeni, a isti nisu provjereni sukladno odredbama ZJN 2016 i </a:t>
            </a:r>
            <a:r>
              <a:rPr lang="hr-HR" sz="1800" dirty="0" err="1">
                <a:latin typeface="+mj-lt"/>
                <a:ea typeface="Ebrima" panose="02000000000000000000" pitchFamily="2" charset="0"/>
                <a:cs typeface="Ebrima" panose="02000000000000000000" pitchFamily="2" charset="0"/>
              </a:rPr>
              <a:t>DoN</a:t>
            </a:r>
            <a:r>
              <a:rPr lang="hr-HR" sz="1800" dirty="0">
                <a:latin typeface="+mj-lt"/>
                <a:ea typeface="Ebrima" panose="02000000000000000000" pitchFamily="2" charset="0"/>
                <a:cs typeface="Ebrima" panose="02000000000000000000" pitchFamily="2" charset="0"/>
              </a:rPr>
              <a:t>, u izvršenju radova sudjeluju GS koji nisu niti izvođači niti </a:t>
            </a:r>
            <a:r>
              <a:rPr lang="hr-HR" sz="1800" dirty="0" err="1">
                <a:latin typeface="+mj-lt"/>
                <a:ea typeface="Ebrima" panose="02000000000000000000" pitchFamily="2" charset="0"/>
                <a:cs typeface="Ebrima" panose="02000000000000000000" pitchFamily="2" charset="0"/>
              </a:rPr>
              <a:t>podugovaratelji</a:t>
            </a:r>
            <a:endParaRPr lang="hr-HR" sz="1800" dirty="0">
              <a:latin typeface="+mj-lt"/>
              <a:ea typeface="Ebrima" panose="02000000000000000000" pitchFamily="2" charset="0"/>
              <a:cs typeface="Ebrima" panose="02000000000000000000" pitchFamily="2" charset="0"/>
            </a:endParaRPr>
          </a:p>
          <a:p>
            <a:pPr algn="just">
              <a:lnSpc>
                <a:spcPct val="110000"/>
              </a:lnSpc>
              <a:buNone/>
            </a:pPr>
            <a:r>
              <a:rPr lang="hr-HR" sz="1800" i="1" u="sng" dirty="0">
                <a:latin typeface="+mj-lt"/>
                <a:ea typeface="Ebrima" panose="02000000000000000000" pitchFamily="2" charset="0"/>
                <a:cs typeface="Ebrima" panose="02000000000000000000" pitchFamily="2" charset="0"/>
              </a:rPr>
              <a:t>NAPOMENA</a:t>
            </a:r>
            <a:r>
              <a:rPr lang="hr-HR" sz="1800" i="1" dirty="0">
                <a:latin typeface="+mj-lt"/>
                <a:ea typeface="Ebrima" panose="02000000000000000000" pitchFamily="2" charset="0"/>
                <a:cs typeface="Ebrima" panose="02000000000000000000" pitchFamily="2" charset="0"/>
              </a:rPr>
              <a:t>: prilikom učitavanja dokumenata uz ZP2, ne </a:t>
            </a:r>
            <a:r>
              <a:rPr lang="hr-HR" sz="1800" i="1" dirty="0" err="1">
                <a:latin typeface="+mj-lt"/>
                <a:ea typeface="Ebrima" panose="02000000000000000000" pitchFamily="2" charset="0"/>
                <a:cs typeface="Ebrima" panose="02000000000000000000" pitchFamily="2" charset="0"/>
              </a:rPr>
              <a:t>zip-ati</a:t>
            </a:r>
            <a:r>
              <a:rPr lang="hr-HR" sz="1800" i="1" dirty="0">
                <a:latin typeface="+mj-lt"/>
                <a:ea typeface="Ebrima" panose="02000000000000000000" pitchFamily="2" charset="0"/>
                <a:cs typeface="Ebrima" panose="02000000000000000000" pitchFamily="2" charset="0"/>
              </a:rPr>
              <a:t> dokumente u nekoliko navrata te ne pisati dugačka imena dokumenata</a:t>
            </a:r>
          </a:p>
          <a:p>
            <a:endParaRPr lang="hr-HR" dirty="0">
              <a:latin typeface="Ebrima" panose="02000000000000000000" pitchFamily="2" charset="0"/>
              <a:ea typeface="Ebrima" panose="02000000000000000000" pitchFamily="2" charset="0"/>
              <a:cs typeface="Ebrima" panose="02000000000000000000" pitchFamily="2" charset="0"/>
            </a:endParaRPr>
          </a:p>
        </p:txBody>
      </p:sp>
    </p:spTree>
    <p:extLst>
      <p:ext uri="{BB962C8B-B14F-4D97-AF65-F5344CB8AC3E}">
        <p14:creationId xmlns:p14="http://schemas.microsoft.com/office/powerpoint/2010/main" val="2311278299"/>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45708" y="704676"/>
            <a:ext cx="8613500" cy="465098"/>
          </a:xfrm>
        </p:spPr>
        <p:txBody>
          <a:bodyPr>
            <a:normAutofit fontScale="90000"/>
          </a:bodyPr>
          <a:lstStyle/>
          <a:p>
            <a:r>
              <a:rPr lang="hr-HR" sz="3600" dirty="0">
                <a:latin typeface="+mj-lt"/>
              </a:rPr>
              <a:t>Zaključne napomene</a:t>
            </a:r>
            <a:br>
              <a:rPr lang="hr-HR" dirty="0"/>
            </a:br>
            <a:endParaRPr lang="hr-HR" dirty="0"/>
          </a:p>
        </p:txBody>
      </p:sp>
      <p:sp>
        <p:nvSpPr>
          <p:cNvPr id="3" name="Content Placeholder 2"/>
          <p:cNvSpPr>
            <a:spLocks noGrp="1"/>
          </p:cNvSpPr>
          <p:nvPr>
            <p:ph idx="1"/>
          </p:nvPr>
        </p:nvSpPr>
        <p:spPr>
          <a:xfrm>
            <a:off x="671119" y="1268963"/>
            <a:ext cx="10746298" cy="4777274"/>
          </a:xfrm>
        </p:spPr>
        <p:txBody>
          <a:bodyPr>
            <a:normAutofit/>
          </a:bodyPr>
          <a:lstStyle/>
          <a:p>
            <a:pPr algn="just">
              <a:buNone/>
            </a:pPr>
            <a:endParaRPr lang="hr-HR" sz="1600" dirty="0">
              <a:latin typeface="Ebrima" panose="02000000000000000000" pitchFamily="2" charset="0"/>
              <a:ea typeface="Ebrima" panose="02000000000000000000" pitchFamily="2" charset="0"/>
              <a:cs typeface="Ebrima" panose="02000000000000000000" pitchFamily="2" charset="0"/>
            </a:endParaRPr>
          </a:p>
          <a:p>
            <a:pPr marL="612775" indent="-342900" algn="just">
              <a:lnSpc>
                <a:spcPct val="100000"/>
              </a:lnSpc>
              <a:buFont typeface="Wingdings" panose="05000000000000000000" pitchFamily="2" charset="2"/>
              <a:buChar char="ü"/>
            </a:pPr>
            <a:r>
              <a:rPr lang="hr-HR" sz="1600" dirty="0">
                <a:latin typeface="+mj-lt"/>
                <a:ea typeface="Ebrima" panose="02000000000000000000" pitchFamily="2" charset="0"/>
                <a:cs typeface="Ebrima" panose="02000000000000000000" pitchFamily="2" charset="0"/>
              </a:rPr>
              <a:t>Dokumentaciju izrađivati sukladno važećim propisima koji uređuju područje javne nabave</a:t>
            </a:r>
          </a:p>
          <a:p>
            <a:pPr marL="612775" indent="-342900" algn="just">
              <a:lnSpc>
                <a:spcPct val="100000"/>
              </a:lnSpc>
              <a:buFont typeface="Wingdings" panose="05000000000000000000" pitchFamily="2" charset="2"/>
              <a:buChar char="ü"/>
            </a:pPr>
            <a:r>
              <a:rPr lang="hr-HR" sz="1600" dirty="0">
                <a:latin typeface="+mj-lt"/>
                <a:ea typeface="Ebrima" panose="02000000000000000000" pitchFamily="2" charset="0"/>
                <a:cs typeface="Ebrima" panose="02000000000000000000" pitchFamily="2" charset="0"/>
              </a:rPr>
              <a:t>Ne koristiti predloške dokumentacije nevažećeg (starog) ZJN ili dokumentacije iz drugih projekata ili drugih ESI fondova - svako nadmetanje je </a:t>
            </a:r>
            <a:r>
              <a:rPr lang="hr-HR" sz="1600" u="sng" dirty="0">
                <a:latin typeface="+mj-lt"/>
                <a:ea typeface="Ebrima" panose="02000000000000000000" pitchFamily="2" charset="0"/>
                <a:cs typeface="Ebrima" panose="02000000000000000000" pitchFamily="2" charset="0"/>
              </a:rPr>
              <a:t>zaseban</a:t>
            </a:r>
            <a:r>
              <a:rPr lang="hr-HR" sz="1600" dirty="0">
                <a:latin typeface="+mj-lt"/>
                <a:ea typeface="Ebrima" panose="02000000000000000000" pitchFamily="2" charset="0"/>
                <a:cs typeface="Ebrima" panose="02000000000000000000" pitchFamily="2" charset="0"/>
              </a:rPr>
              <a:t> postupak javne nabave</a:t>
            </a:r>
          </a:p>
          <a:p>
            <a:pPr marL="612775" indent="-342900" algn="just">
              <a:lnSpc>
                <a:spcPct val="100000"/>
              </a:lnSpc>
              <a:buFont typeface="Wingdings" panose="05000000000000000000" pitchFamily="2" charset="2"/>
              <a:buChar char="ü"/>
            </a:pPr>
            <a:r>
              <a:rPr lang="hr-HR" sz="1600" dirty="0">
                <a:latin typeface="+mj-lt"/>
                <a:ea typeface="Ebrima" panose="02000000000000000000" pitchFamily="2" charset="0"/>
                <a:cs typeface="Ebrima" panose="02000000000000000000" pitchFamily="2" charset="0"/>
              </a:rPr>
              <a:t>Pokušati propisati obvezne uvjete te izostaviti fakultativne ako uistinu nisu nužni obzirom na predmet nabave te propisivati minimalne razine sposobnosti prema ZJN 2016</a:t>
            </a:r>
          </a:p>
          <a:p>
            <a:pPr marL="612775" indent="-342900" algn="just">
              <a:lnSpc>
                <a:spcPct val="100000"/>
              </a:lnSpc>
              <a:buFont typeface="Wingdings" panose="05000000000000000000" pitchFamily="2" charset="2"/>
              <a:buChar char="ü"/>
            </a:pPr>
            <a:r>
              <a:rPr lang="hr-HR" sz="1600" dirty="0">
                <a:latin typeface="+mj-lt"/>
                <a:ea typeface="Ebrima" panose="02000000000000000000" pitchFamily="2" charset="0"/>
                <a:cs typeface="Ebrima" panose="02000000000000000000" pitchFamily="2" charset="0"/>
              </a:rPr>
              <a:t>Kontrolni mehanizmi koje provodi APPRRR nisu kontrolni mehanizmi u smislu propisa koji uređuju područje javne nabave (žalbeni postupak, nadzorne aktivnosti Ministarstva gospodarstva)</a:t>
            </a:r>
          </a:p>
          <a:p>
            <a:pPr marL="612775" indent="-342900" algn="just">
              <a:lnSpc>
                <a:spcPct val="100000"/>
              </a:lnSpc>
              <a:buFont typeface="Wingdings" panose="05000000000000000000" pitchFamily="2" charset="2"/>
              <a:buChar char="ü"/>
            </a:pPr>
            <a:r>
              <a:rPr lang="hr-HR" sz="1600" dirty="0">
                <a:latin typeface="+mj-lt"/>
                <a:ea typeface="Ebrima" panose="02000000000000000000" pitchFamily="2" charset="0"/>
                <a:cs typeface="Ebrima" panose="02000000000000000000" pitchFamily="2" charset="0"/>
              </a:rPr>
              <a:t>APRRR ima ovlast uskratiti sufinanciranje projekata za koje utvrdi da postoje pogreške ili nepravilnosti ili primijeniti financijsku korekciju</a:t>
            </a:r>
          </a:p>
          <a:p>
            <a:pPr marL="612775" indent="-342900" algn="just">
              <a:lnSpc>
                <a:spcPct val="100000"/>
              </a:lnSpc>
              <a:buFont typeface="Wingdings" panose="05000000000000000000" pitchFamily="2" charset="2"/>
              <a:buChar char="ü"/>
            </a:pPr>
            <a:r>
              <a:rPr lang="hr-HR" sz="1600" dirty="0">
                <a:latin typeface="+mj-lt"/>
                <a:ea typeface="Ebrima" panose="02000000000000000000" pitchFamily="2" charset="0"/>
                <a:cs typeface="Ebrima" panose="02000000000000000000" pitchFamily="2" charset="0"/>
              </a:rPr>
              <a:t>Navod u DON o mogućnosti sklapanja aneksa ugovora ne znači da je aneks opravdan</a:t>
            </a:r>
          </a:p>
          <a:p>
            <a:pPr marL="612775" indent="-342900" algn="just">
              <a:lnSpc>
                <a:spcPct val="100000"/>
              </a:lnSpc>
              <a:buFont typeface="Wingdings" panose="05000000000000000000" pitchFamily="2" charset="2"/>
              <a:buChar char="ü"/>
            </a:pPr>
            <a:r>
              <a:rPr lang="hr-HR" sz="1600" dirty="0">
                <a:latin typeface="+mj-lt"/>
                <a:ea typeface="Ebrima" panose="02000000000000000000" pitchFamily="2" charset="0"/>
                <a:cs typeface="Ebrima" panose="02000000000000000000" pitchFamily="2" charset="0"/>
              </a:rPr>
              <a:t>Uvijek poštivati načelo jednakog tretmana (tražiti pojašnjenja ili upotpunjavanja ili APD od svih GS koji sudjeluju u nadmetanju) i transparentnosti (javna objava dostupna svim GS)</a:t>
            </a:r>
          </a:p>
          <a:p>
            <a:pPr marL="612775" indent="-342900" algn="just">
              <a:lnSpc>
                <a:spcPct val="100000"/>
              </a:lnSpc>
              <a:buFont typeface="Wingdings" panose="05000000000000000000" pitchFamily="2" charset="2"/>
              <a:buChar char="ü"/>
            </a:pPr>
            <a:r>
              <a:rPr lang="hr-HR" sz="1600" dirty="0">
                <a:latin typeface="+mj-lt"/>
                <a:ea typeface="Ebrima" panose="02000000000000000000" pitchFamily="2" charset="0"/>
                <a:cs typeface="Ebrima" panose="02000000000000000000" pitchFamily="2" charset="0"/>
              </a:rPr>
              <a:t>Odsutnost žalbe u postupku javne nabave ne znači da je postupak pravilno proveden</a:t>
            </a:r>
          </a:p>
          <a:p>
            <a:pPr>
              <a:buNone/>
            </a:pPr>
            <a:endParaRPr lang="hr-HR" dirty="0">
              <a:latin typeface="Ebrima" panose="02000000000000000000" pitchFamily="2" charset="0"/>
              <a:ea typeface="Ebrima" panose="02000000000000000000" pitchFamily="2" charset="0"/>
              <a:cs typeface="Ebrima" panose="02000000000000000000" pitchFamily="2" charset="0"/>
            </a:endParaRPr>
          </a:p>
        </p:txBody>
      </p:sp>
    </p:spTree>
    <p:extLst>
      <p:ext uri="{BB962C8B-B14F-4D97-AF65-F5344CB8AC3E}">
        <p14:creationId xmlns:p14="http://schemas.microsoft.com/office/powerpoint/2010/main" val="162973955"/>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hr-HR"/>
          </a:p>
        </p:txBody>
      </p:sp>
    </p:spTree>
    <p:extLst>
      <p:ext uri="{BB962C8B-B14F-4D97-AF65-F5344CB8AC3E}">
        <p14:creationId xmlns:p14="http://schemas.microsoft.com/office/powerpoint/2010/main" val="33630899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D092046A-F937-4FE5-A8FB-6586B2D19405}"/>
              </a:ext>
            </a:extLst>
          </p:cNvPr>
          <p:cNvSpPr>
            <a:spLocks noGrp="1"/>
          </p:cNvSpPr>
          <p:nvPr>
            <p:ph type="title"/>
          </p:nvPr>
        </p:nvSpPr>
        <p:spPr/>
        <p:txBody>
          <a:bodyPr>
            <a:noAutofit/>
          </a:bodyPr>
          <a:lstStyle/>
          <a:p>
            <a:pPr algn="ctr"/>
            <a:r>
              <a:rPr lang="pl-PL" sz="3200" dirty="0">
                <a:latin typeface="+mj-lt"/>
                <a:ea typeface="Ebrima" panose="02000000000000000000" pitchFamily="2" charset="0"/>
                <a:cs typeface="Ebrima" panose="02000000000000000000" pitchFamily="2" charset="0"/>
              </a:rPr>
              <a:t>Rokovi za provedbu nabave i dostavu dokumentacije</a:t>
            </a:r>
            <a:endParaRPr lang="hr-HR" sz="3200" dirty="0">
              <a:latin typeface="+mj-lt"/>
              <a:ea typeface="Ebrima" panose="02000000000000000000" pitchFamily="2" charset="0"/>
              <a:cs typeface="Ebrima" panose="02000000000000000000" pitchFamily="2" charset="0"/>
            </a:endParaRPr>
          </a:p>
        </p:txBody>
      </p:sp>
      <p:sp>
        <p:nvSpPr>
          <p:cNvPr id="3" name="Rezervirano mjesto sadržaja 2">
            <a:extLst>
              <a:ext uri="{FF2B5EF4-FFF2-40B4-BE49-F238E27FC236}">
                <a16:creationId xmlns:a16="http://schemas.microsoft.com/office/drawing/2014/main" id="{E08E6F84-2032-499F-BA0F-54F644F796AB}"/>
              </a:ext>
            </a:extLst>
          </p:cNvPr>
          <p:cNvSpPr>
            <a:spLocks noGrp="1"/>
          </p:cNvSpPr>
          <p:nvPr>
            <p:ph idx="1"/>
          </p:nvPr>
        </p:nvSpPr>
        <p:spPr>
          <a:xfrm>
            <a:off x="216937" y="1273629"/>
            <a:ext cx="11523306" cy="4686299"/>
          </a:xfrm>
        </p:spPr>
        <p:txBody>
          <a:bodyPr anchor="ctr">
            <a:normAutofit fontScale="47500" lnSpcReduction="20000"/>
          </a:bodyPr>
          <a:lstStyle/>
          <a:p>
            <a:pPr fontAlgn="base">
              <a:buNone/>
            </a:pPr>
            <a:endParaRPr lang="hr-HR" sz="2000" b="1" dirty="0"/>
          </a:p>
          <a:p>
            <a:pPr marL="727075" indent="-457200" algn="just">
              <a:lnSpc>
                <a:spcPct val="120000"/>
              </a:lnSpc>
            </a:pPr>
            <a:r>
              <a:rPr lang="hr-HR" sz="3500" dirty="0">
                <a:latin typeface="+mj-lt"/>
                <a:ea typeface="Ebrima" panose="02000000000000000000" pitchFamily="2" charset="0"/>
                <a:cs typeface="Ebrima" panose="02000000000000000000" pitchFamily="2" charset="0"/>
              </a:rPr>
              <a:t>Postupak javne i jednostavne nabave </a:t>
            </a:r>
            <a:r>
              <a:rPr lang="hr-HR" sz="3500" b="1" dirty="0">
                <a:latin typeface="+mj-lt"/>
                <a:ea typeface="Ebrima" panose="02000000000000000000" pitchFamily="2" charset="0"/>
                <a:cs typeface="Ebrima" panose="02000000000000000000" pitchFamily="2" charset="0"/>
              </a:rPr>
              <a:t>ne smije biti pokrenut </a:t>
            </a:r>
            <a:r>
              <a:rPr lang="hr-HR" sz="3500" dirty="0">
                <a:latin typeface="+mj-lt"/>
                <a:ea typeface="Ebrima" panose="02000000000000000000" pitchFamily="2" charset="0"/>
                <a:cs typeface="Ebrima" panose="02000000000000000000" pitchFamily="2" charset="0"/>
              </a:rPr>
              <a:t>prije objave Natječaja, a odluka o odabiru </a:t>
            </a:r>
            <a:r>
              <a:rPr lang="hr-HR" sz="3500" b="1" dirty="0">
                <a:latin typeface="+mj-lt"/>
                <a:ea typeface="Ebrima" panose="02000000000000000000" pitchFamily="2" charset="0"/>
                <a:cs typeface="Ebrima" panose="02000000000000000000" pitchFamily="2" charset="0"/>
              </a:rPr>
              <a:t>ne smije biti izvršna</a:t>
            </a:r>
            <a:r>
              <a:rPr lang="hr-HR" sz="3500" dirty="0">
                <a:latin typeface="+mj-lt"/>
                <a:ea typeface="Ebrima" panose="02000000000000000000" pitchFamily="2" charset="0"/>
                <a:cs typeface="Ebrima" panose="02000000000000000000" pitchFamily="2" charset="0"/>
              </a:rPr>
              <a:t> (ugovor o javnoj nabavi sklopljen/izdana narudžbenica) </a:t>
            </a:r>
            <a:r>
              <a:rPr lang="hr-HR" sz="3500" u="sng" dirty="0">
                <a:latin typeface="+mj-lt"/>
                <a:ea typeface="Ebrima" panose="02000000000000000000" pitchFamily="2" charset="0"/>
                <a:cs typeface="Ebrima" panose="02000000000000000000" pitchFamily="2" charset="0"/>
              </a:rPr>
              <a:t>prije podnošenja prvog dijela </a:t>
            </a:r>
            <a:r>
              <a:rPr lang="hr-HR" sz="3500" dirty="0">
                <a:latin typeface="+mj-lt"/>
                <a:ea typeface="Ebrima" panose="02000000000000000000" pitchFamily="2" charset="0"/>
                <a:cs typeface="Ebrima" panose="02000000000000000000" pitchFamily="2" charset="0"/>
              </a:rPr>
              <a:t>zahtjeva za potporu (31.03.2022 krajnji rok za podnošenje ZP1).</a:t>
            </a:r>
          </a:p>
          <a:p>
            <a:pPr marL="727075" indent="-457200" algn="just">
              <a:lnSpc>
                <a:spcPct val="120000"/>
              </a:lnSpc>
            </a:pPr>
            <a:r>
              <a:rPr lang="hr-HR" sz="3500" dirty="0">
                <a:latin typeface="+mj-lt"/>
                <a:ea typeface="Ebrima" panose="02000000000000000000" pitchFamily="2" charset="0"/>
                <a:cs typeface="Ebrima" panose="02000000000000000000" pitchFamily="2" charset="0"/>
              </a:rPr>
              <a:t>Korisnik je </a:t>
            </a:r>
            <a:r>
              <a:rPr lang="hr-HR" sz="3500" b="1" dirty="0">
                <a:latin typeface="+mj-lt"/>
                <a:ea typeface="Ebrima" panose="02000000000000000000" pitchFamily="2" charset="0"/>
                <a:cs typeface="Ebrima" panose="02000000000000000000" pitchFamily="2" charset="0"/>
              </a:rPr>
              <a:t>obvezan provesti nabavu i dostaviti dokumentaciju </a:t>
            </a:r>
            <a:r>
              <a:rPr lang="hr-HR" sz="3500" dirty="0">
                <a:latin typeface="+mj-lt"/>
                <a:ea typeface="Ebrima" panose="02000000000000000000" pitchFamily="2" charset="0"/>
                <a:cs typeface="Ebrima" panose="02000000000000000000" pitchFamily="2" charset="0"/>
              </a:rPr>
              <a:t>o provedenoj nabavi (javna i jednostavna)</a:t>
            </a:r>
            <a:r>
              <a:rPr lang="hr-HR" sz="3500" u="sng" dirty="0">
                <a:latin typeface="+mj-lt"/>
                <a:ea typeface="Ebrima" panose="02000000000000000000" pitchFamily="2" charset="0"/>
                <a:cs typeface="Ebrima" panose="02000000000000000000" pitchFamily="2" charset="0"/>
              </a:rPr>
              <a:t>prilikom podnošenja drugog dijela </a:t>
            </a:r>
            <a:r>
              <a:rPr lang="hr-HR" sz="3500" dirty="0">
                <a:latin typeface="+mj-lt"/>
                <a:ea typeface="Ebrima" panose="02000000000000000000" pitchFamily="2" charset="0"/>
                <a:cs typeface="Ebrima" panose="02000000000000000000" pitchFamily="2" charset="0"/>
              </a:rPr>
              <a:t>zahtjeva za potporu.</a:t>
            </a:r>
          </a:p>
          <a:p>
            <a:pPr marL="727075" indent="-457200" algn="just">
              <a:lnSpc>
                <a:spcPct val="120000"/>
              </a:lnSpc>
            </a:pPr>
            <a:r>
              <a:rPr lang="hr-HR" sz="3500" dirty="0">
                <a:latin typeface="+mj-lt"/>
                <a:ea typeface="Ebrima" panose="02000000000000000000" pitchFamily="2" charset="0"/>
                <a:cs typeface="Ebrima" panose="02000000000000000000" pitchFamily="2" charset="0"/>
              </a:rPr>
              <a:t>Kontrola postupka javne nabave koju provodi APPRRR ne smatra se kontrolnim mehanizmom u smislu posebnih propisa koji uređuju postupak javne nabave.</a:t>
            </a:r>
          </a:p>
          <a:p>
            <a:pPr marL="727075" indent="-457200" algn="just">
              <a:lnSpc>
                <a:spcPct val="120000"/>
              </a:lnSpc>
            </a:pPr>
            <a:r>
              <a:rPr lang="hr-HR" sz="3500" dirty="0">
                <a:latin typeface="+mj-lt"/>
                <a:ea typeface="Ebrima" panose="02000000000000000000" pitchFamily="2" charset="0"/>
                <a:cs typeface="Ebrima" panose="02000000000000000000" pitchFamily="2" charset="0"/>
              </a:rPr>
              <a:t>U slučaju da se prilikom kontrole dokumentacije utvrdi da Korisnik nije poštivao propise koji uređuju postupak javne i/ili jednostavne nabave, APPRRR može primijeniti financijske korekcije u skladu sa </a:t>
            </a:r>
            <a:r>
              <a:rPr lang="hr-HR" sz="3500" b="1" dirty="0">
                <a:latin typeface="+mj-lt"/>
                <a:ea typeface="Ebrima" panose="02000000000000000000" pitchFamily="2" charset="0"/>
                <a:cs typeface="Ebrima" panose="02000000000000000000" pitchFamily="2" charset="0"/>
              </a:rPr>
              <a:t>Smjernicama za utvrđivanje financijskih ispravaka koje se primjenjuju na temelju Odluke Europske komisije C(2019) 3452 od 14.5.2019</a:t>
            </a:r>
            <a:r>
              <a:rPr lang="hr-HR" sz="3500" dirty="0">
                <a:latin typeface="+mj-lt"/>
                <a:ea typeface="Ebrima" panose="02000000000000000000" pitchFamily="2" charset="0"/>
                <a:cs typeface="Ebrima" panose="02000000000000000000" pitchFamily="2" charset="0"/>
              </a:rPr>
              <a:t>. o određivanju i odobrenju smjernica za utvrđivanje financijskih ispravaka koje u slučaju nepoštivanja pravila o javnoj nabavi Komisija primjenjuje na izdatke koje financira Unija – Prilog 8 Natječaja</a:t>
            </a:r>
          </a:p>
          <a:p>
            <a:pPr algn="just">
              <a:buNone/>
            </a:pPr>
            <a:endParaRPr lang="hr-HR" sz="3500" dirty="0">
              <a:latin typeface="+mj-lt"/>
              <a:ea typeface="Ebrima" panose="02000000000000000000" pitchFamily="2" charset="0"/>
              <a:cs typeface="Ebrima" panose="02000000000000000000" pitchFamily="2" charset="0"/>
            </a:endParaRPr>
          </a:p>
          <a:p>
            <a:pPr algn="just">
              <a:buNone/>
            </a:pPr>
            <a:r>
              <a:rPr lang="hr-HR" sz="3500" dirty="0">
                <a:latin typeface="+mj-lt"/>
                <a:ea typeface="Ebrima" panose="02000000000000000000" pitchFamily="2" charset="0"/>
                <a:cs typeface="Ebrima" panose="02000000000000000000" pitchFamily="2" charset="0"/>
              </a:rPr>
              <a:t>Link: </a:t>
            </a:r>
            <a:r>
              <a:rPr lang="hr-HR" sz="3500" dirty="0">
                <a:latin typeface="+mj-lt"/>
                <a:ea typeface="Ebrima" panose="02000000000000000000" pitchFamily="2" charset="0"/>
                <a:cs typeface="Ebrima" panose="02000000000000000000" pitchFamily="2" charset="0"/>
                <a:hlinkClick r:id="rId2"/>
              </a:rPr>
              <a:t>https://www.apprrr.hr/mjera-10-2-potpora-za-ocuvanje-odrzivo-koristenje-i-razvoj-genetskih-resursa-u-poljoprivredi/</a:t>
            </a:r>
            <a:r>
              <a:rPr lang="hr-HR" sz="3500" dirty="0">
                <a:latin typeface="+mj-lt"/>
                <a:ea typeface="Ebrima" panose="02000000000000000000" pitchFamily="2" charset="0"/>
                <a:cs typeface="Ebrima" panose="02000000000000000000" pitchFamily="2" charset="0"/>
              </a:rPr>
              <a:t> </a:t>
            </a:r>
            <a:r>
              <a:rPr lang="hr-HR" sz="7000" dirty="0">
                <a:latin typeface="Ebrima" panose="02000000000000000000" pitchFamily="2" charset="0"/>
                <a:ea typeface="Ebrima" panose="02000000000000000000" pitchFamily="2" charset="0"/>
                <a:cs typeface="Ebrima" panose="02000000000000000000" pitchFamily="2" charset="0"/>
              </a:rPr>
              <a:t> </a:t>
            </a:r>
          </a:p>
        </p:txBody>
      </p:sp>
    </p:spTree>
    <p:extLst>
      <p:ext uri="{BB962C8B-B14F-4D97-AF65-F5344CB8AC3E}">
        <p14:creationId xmlns:p14="http://schemas.microsoft.com/office/powerpoint/2010/main" val="33766651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32792" y="1198467"/>
            <a:ext cx="11327905" cy="4908419"/>
          </a:xfrm>
        </p:spPr>
        <p:txBody>
          <a:bodyPr>
            <a:normAutofit fontScale="85000" lnSpcReduction="10000"/>
          </a:bodyPr>
          <a:lstStyle/>
          <a:p>
            <a:pPr lvl="0">
              <a:buNone/>
            </a:pPr>
            <a:endParaRPr lang="hr-HR" sz="1800" dirty="0">
              <a:latin typeface="+mj-lt"/>
              <a:ea typeface="Ebrima" panose="02000000000000000000" pitchFamily="2" charset="0"/>
              <a:cs typeface="Ebrima" panose="02000000000000000000" pitchFamily="2" charset="0"/>
            </a:endParaRPr>
          </a:p>
          <a:p>
            <a:pPr lvl="0" algn="just">
              <a:lnSpc>
                <a:spcPct val="120000"/>
              </a:lnSpc>
              <a:buNone/>
            </a:pPr>
            <a:r>
              <a:rPr lang="hr-HR" sz="1800" b="1" u="sng" dirty="0">
                <a:solidFill>
                  <a:schemeClr val="accent6">
                    <a:lumMod val="75000"/>
                  </a:schemeClr>
                </a:solidFill>
                <a:ea typeface="Ebrima" panose="02000000000000000000" pitchFamily="2" charset="0"/>
                <a:cs typeface="Ebrima" panose="02000000000000000000" pitchFamily="2" charset="0"/>
              </a:rPr>
              <a:t>1) ex post faza (ZP 2): cjelokupna dokumentacije iz provedenog postupka (javne) nabave</a:t>
            </a:r>
            <a:endParaRPr lang="hr-HR" sz="1800" b="1" dirty="0">
              <a:solidFill>
                <a:schemeClr val="accent6">
                  <a:lumMod val="75000"/>
                </a:schemeClr>
              </a:solidFill>
              <a:ea typeface="Ebrima" panose="02000000000000000000" pitchFamily="2" charset="0"/>
              <a:cs typeface="Ebrima" panose="02000000000000000000" pitchFamily="2" charset="0"/>
            </a:endParaRPr>
          </a:p>
          <a:p>
            <a:pPr lvl="2" algn="just">
              <a:lnSpc>
                <a:spcPct val="120000"/>
              </a:lnSpc>
              <a:buFont typeface="Wingdings" panose="05000000000000000000" pitchFamily="2" charset="2"/>
              <a:buChar char="q"/>
            </a:pPr>
            <a:r>
              <a:rPr lang="hr-HR" sz="1800" dirty="0">
                <a:ea typeface="Ebrima" panose="02000000000000000000" pitchFamily="2" charset="0"/>
                <a:cs typeface="Ebrima" panose="02000000000000000000" pitchFamily="2" charset="0"/>
              </a:rPr>
              <a:t>obveza korisnika (rok sukladno propisanome u natječaju za dostavu ZP2)</a:t>
            </a:r>
          </a:p>
          <a:p>
            <a:pPr lvl="2" algn="just">
              <a:lnSpc>
                <a:spcPct val="120000"/>
              </a:lnSpc>
              <a:buFont typeface="Wingdings" panose="05000000000000000000" pitchFamily="2" charset="2"/>
              <a:buChar char="q"/>
            </a:pPr>
            <a:r>
              <a:rPr lang="hr-HR" sz="1800" dirty="0">
                <a:ea typeface="Ebrima" panose="02000000000000000000" pitchFamily="2" charset="0"/>
                <a:cs typeface="Ebrima" panose="02000000000000000000" pitchFamily="2" charset="0"/>
              </a:rPr>
              <a:t>dostavlja se putem AGRONET-a </a:t>
            </a:r>
            <a:r>
              <a:rPr lang="hr-HR" sz="1800" b="1" u="sng" dirty="0">
                <a:solidFill>
                  <a:schemeClr val="accent6">
                    <a:lumMod val="50000"/>
                  </a:schemeClr>
                </a:solidFill>
                <a:ea typeface="Ebrima" panose="02000000000000000000" pitchFamily="2" charset="0"/>
                <a:cs typeface="Ebrima" panose="02000000000000000000" pitchFamily="2" charset="0"/>
              </a:rPr>
              <a:t>NE</a:t>
            </a:r>
            <a:r>
              <a:rPr lang="hr-HR" sz="1800" dirty="0">
                <a:ea typeface="Ebrima" panose="02000000000000000000" pitchFamily="2" charset="0"/>
                <a:cs typeface="Ebrima" panose="02000000000000000000" pitchFamily="2" charset="0"/>
              </a:rPr>
              <a:t> putem e-maila ili poštom (CD/DVD)</a:t>
            </a:r>
          </a:p>
          <a:p>
            <a:pPr lvl="2" algn="just">
              <a:lnSpc>
                <a:spcPct val="120000"/>
              </a:lnSpc>
              <a:buFont typeface="Wingdings" panose="05000000000000000000" pitchFamily="2" charset="2"/>
              <a:buChar char="q"/>
            </a:pPr>
            <a:r>
              <a:rPr lang="hr-HR" sz="1800" dirty="0">
                <a:ea typeface="Ebrima" panose="02000000000000000000" pitchFamily="2" charset="0"/>
                <a:cs typeface="Ebrima" panose="02000000000000000000" pitchFamily="2" charset="0"/>
              </a:rPr>
              <a:t>nepodnošenje drugog dijela zahtjeva za potporu u za to propisanom roku rezultira Odlukom o odbijanju</a:t>
            </a:r>
          </a:p>
          <a:p>
            <a:pPr lvl="0" algn="just">
              <a:lnSpc>
                <a:spcPct val="120000"/>
              </a:lnSpc>
              <a:buNone/>
            </a:pPr>
            <a:r>
              <a:rPr lang="hr-HR" sz="1800" b="1" u="sng" dirty="0">
                <a:solidFill>
                  <a:schemeClr val="accent6">
                    <a:lumMod val="75000"/>
                  </a:schemeClr>
                </a:solidFill>
                <a:ea typeface="Ebrima" panose="02000000000000000000" pitchFamily="2" charset="0"/>
                <a:cs typeface="Ebrima" panose="02000000000000000000" pitchFamily="2" charset="0"/>
              </a:rPr>
              <a:t>2) kontrola dokumentacije prilikom podnošenja Zahtjeva za isplatu</a:t>
            </a:r>
            <a:endParaRPr lang="hr-HR" sz="1800" b="1" dirty="0">
              <a:solidFill>
                <a:schemeClr val="accent6">
                  <a:lumMod val="75000"/>
                </a:schemeClr>
              </a:solidFill>
              <a:ea typeface="Ebrima" panose="02000000000000000000" pitchFamily="2" charset="0"/>
              <a:cs typeface="Ebrima" panose="02000000000000000000" pitchFamily="2" charset="0"/>
            </a:endParaRPr>
          </a:p>
          <a:p>
            <a:pPr lvl="2" algn="just">
              <a:lnSpc>
                <a:spcPct val="120000"/>
              </a:lnSpc>
              <a:buFont typeface="Wingdings" panose="05000000000000000000" pitchFamily="2" charset="2"/>
              <a:buChar char="q"/>
            </a:pPr>
            <a:r>
              <a:rPr lang="hr-HR" sz="1800" dirty="0">
                <a:ea typeface="Ebrima" panose="02000000000000000000" pitchFamily="2" charset="0"/>
                <a:cs typeface="Ebrima" panose="02000000000000000000" pitchFamily="2" charset="0"/>
              </a:rPr>
              <a:t>obveza korisnika dostaviti dokumentaciju koja s odnosi na provedbu, odnosno izvršenje ugovora</a:t>
            </a:r>
          </a:p>
          <a:p>
            <a:pPr lvl="2" algn="just">
              <a:lnSpc>
                <a:spcPct val="120000"/>
              </a:lnSpc>
              <a:buFont typeface="Wingdings" panose="05000000000000000000" pitchFamily="2" charset="2"/>
              <a:buChar char="q"/>
            </a:pPr>
            <a:r>
              <a:rPr lang="hr-HR" sz="1800" dirty="0">
                <a:ea typeface="Ebrima" panose="02000000000000000000" pitchFamily="2" charset="0"/>
                <a:cs typeface="Ebrima" panose="02000000000000000000" pitchFamily="2" charset="0"/>
              </a:rPr>
              <a:t>eventualne dodatke (anekse) ugovoru i općenito svu dokumentaciju koja se odnosi na izvršenje ugovora i izmjene tijekom provedbe ugovora kao i dokaze i dokumente koji su u DON i sklopljenom ugovoru propisani da se dostavljaju nakon sklapanja ugovora</a:t>
            </a:r>
          </a:p>
          <a:p>
            <a:pPr lvl="2" algn="just">
              <a:lnSpc>
                <a:spcPct val="120000"/>
              </a:lnSpc>
              <a:buFont typeface="Wingdings" panose="05000000000000000000" pitchFamily="2" charset="2"/>
              <a:buChar char="q"/>
            </a:pPr>
            <a:r>
              <a:rPr lang="hr-HR" sz="1800" dirty="0">
                <a:ea typeface="Ebrima" panose="02000000000000000000" pitchFamily="2" charset="0"/>
                <a:cs typeface="Ebrima" panose="02000000000000000000" pitchFamily="2" charset="0"/>
              </a:rPr>
              <a:t>dostavlja se uz ZZI putem AGRONET-a </a:t>
            </a:r>
            <a:r>
              <a:rPr lang="hr-HR" sz="1800" b="1" u="sng" dirty="0">
                <a:solidFill>
                  <a:schemeClr val="accent6">
                    <a:lumMod val="50000"/>
                  </a:schemeClr>
                </a:solidFill>
                <a:ea typeface="Ebrima" panose="02000000000000000000" pitchFamily="2" charset="0"/>
                <a:cs typeface="Ebrima" panose="02000000000000000000" pitchFamily="2" charset="0"/>
              </a:rPr>
              <a:t>NE</a:t>
            </a:r>
            <a:r>
              <a:rPr lang="hr-HR" sz="1800" dirty="0">
                <a:ea typeface="Ebrima" panose="02000000000000000000" pitchFamily="2" charset="0"/>
                <a:cs typeface="Ebrima" panose="02000000000000000000" pitchFamily="2" charset="0"/>
              </a:rPr>
              <a:t> putem e-maila ili poštom (CD/DVD)</a:t>
            </a:r>
          </a:p>
          <a:p>
            <a:pPr marL="914400" lvl="2" indent="0">
              <a:lnSpc>
                <a:spcPct val="120000"/>
              </a:lnSpc>
              <a:buNone/>
            </a:pPr>
            <a:endParaRPr lang="hr-HR" sz="1800" b="1" u="sng" dirty="0">
              <a:solidFill>
                <a:schemeClr val="accent6">
                  <a:lumMod val="75000"/>
                </a:schemeClr>
              </a:solidFill>
              <a:ea typeface="Ebrima" panose="02000000000000000000" pitchFamily="2" charset="0"/>
              <a:cs typeface="Ebrima" panose="02000000000000000000" pitchFamily="2" charset="0"/>
            </a:endParaRPr>
          </a:p>
          <a:p>
            <a:pPr marL="41275" algn="just">
              <a:lnSpc>
                <a:spcPct val="120000"/>
              </a:lnSpc>
              <a:buNone/>
            </a:pPr>
            <a:r>
              <a:rPr lang="hr-HR" sz="1800" b="1" u="sng" dirty="0">
                <a:solidFill>
                  <a:schemeClr val="accent6">
                    <a:lumMod val="75000"/>
                  </a:schemeClr>
                </a:solidFill>
                <a:ea typeface="Ebrima" panose="02000000000000000000" pitchFamily="2" charset="0"/>
                <a:cs typeface="Ebrima" panose="02000000000000000000" pitchFamily="2" charset="0"/>
              </a:rPr>
              <a:t>VAŽNO!</a:t>
            </a:r>
            <a:r>
              <a:rPr lang="hr-HR" sz="1800" dirty="0">
                <a:ea typeface="Ebrima" panose="02000000000000000000" pitchFamily="2" charset="0"/>
                <a:cs typeface="Ebrima" panose="02000000000000000000" pitchFamily="2" charset="0"/>
              </a:rPr>
              <a:t> – poštivati rok za dostavu odgovora temeljem zahtjeva za D/O/I koji </a:t>
            </a:r>
            <a:r>
              <a:rPr lang="hr-HR" sz="1800" b="1" dirty="0">
                <a:ea typeface="Ebrima" panose="02000000000000000000" pitchFamily="2" charset="0"/>
                <a:cs typeface="Ebrima" panose="02000000000000000000" pitchFamily="2" charset="0"/>
              </a:rPr>
              <a:t>iznosi 7 dana od dana slanja zahtjeva </a:t>
            </a:r>
            <a:r>
              <a:rPr lang="hr-HR" sz="1800" dirty="0">
                <a:ea typeface="Ebrima" panose="02000000000000000000" pitchFamily="2" charset="0"/>
                <a:cs typeface="Ebrima" panose="02000000000000000000" pitchFamily="2" charset="0"/>
              </a:rPr>
              <a:t>(</a:t>
            </a:r>
            <a:r>
              <a:rPr lang="hr-HR" sz="1800" u="sng" dirty="0">
                <a:ea typeface="Ebrima" panose="02000000000000000000" pitchFamily="2" charset="0"/>
                <a:cs typeface="Ebrima" panose="02000000000000000000" pitchFamily="2" charset="0"/>
              </a:rPr>
              <a:t>primjena financijske korekcije </a:t>
            </a:r>
            <a:r>
              <a:rPr lang="hr-HR" sz="1800" dirty="0">
                <a:ea typeface="Ebrima" panose="02000000000000000000" pitchFamily="2" charset="0"/>
                <a:cs typeface="Ebrima" panose="02000000000000000000" pitchFamily="2" charset="0"/>
              </a:rPr>
              <a:t>za kašnjenje. Više od 30 dana kašnjenja rezultira Odlukom o odbijanju u </a:t>
            </a:r>
            <a:r>
              <a:rPr lang="pl-PL" sz="1800" dirty="0">
                <a:ea typeface="Ebrima" panose="02000000000000000000" pitchFamily="2" charset="0"/>
                <a:cs typeface="Ebrima" panose="02000000000000000000" pitchFamily="2" charset="0"/>
              </a:rPr>
              <a:t>skladu s Natječajem </a:t>
            </a:r>
            <a:r>
              <a:rPr lang="hr-HR" sz="1800" dirty="0">
                <a:ea typeface="Ebrima" panose="02000000000000000000" pitchFamily="2" charset="0"/>
                <a:cs typeface="Ebrima" panose="02000000000000000000" pitchFamily="2" charset="0"/>
              </a:rPr>
              <a:t>(točka 2.11. i 3.6.) i </a:t>
            </a:r>
            <a:r>
              <a:rPr lang="pl-PL" sz="1800" dirty="0">
                <a:ea typeface="Ebrima" panose="02000000000000000000" pitchFamily="2" charset="0"/>
                <a:cs typeface="Ebrima" panose="02000000000000000000" pitchFamily="2" charset="0"/>
              </a:rPr>
              <a:t>Prilogom III Pravilnika - Pravila o financijskim korekcijama</a:t>
            </a:r>
            <a:endParaRPr lang="hr-HR" sz="1800" dirty="0">
              <a:latin typeface="Ebrima" panose="02000000000000000000" pitchFamily="2" charset="0"/>
              <a:ea typeface="Ebrima" panose="02000000000000000000" pitchFamily="2" charset="0"/>
              <a:cs typeface="Ebrima" panose="02000000000000000000" pitchFamily="2" charset="0"/>
            </a:endParaRPr>
          </a:p>
        </p:txBody>
      </p:sp>
      <p:sp>
        <p:nvSpPr>
          <p:cNvPr id="6" name="Title 1">
            <a:extLst>
              <a:ext uri="{FF2B5EF4-FFF2-40B4-BE49-F238E27FC236}">
                <a16:creationId xmlns:a16="http://schemas.microsoft.com/office/drawing/2014/main" id="{93D4B9F5-F498-4840-94C5-AD78D038D5D7}"/>
              </a:ext>
            </a:extLst>
          </p:cNvPr>
          <p:cNvSpPr>
            <a:spLocks noGrp="1"/>
          </p:cNvSpPr>
          <p:nvPr>
            <p:ph type="title"/>
          </p:nvPr>
        </p:nvSpPr>
        <p:spPr>
          <a:xfrm>
            <a:off x="336550" y="242888"/>
            <a:ext cx="11522075" cy="811212"/>
          </a:xfrm>
        </p:spPr>
        <p:txBody>
          <a:bodyPr>
            <a:normAutofit fontScale="90000"/>
          </a:bodyPr>
          <a:lstStyle/>
          <a:p>
            <a:br>
              <a:rPr lang="hr-HR" sz="3600" dirty="0">
                <a:latin typeface="+mj-lt"/>
                <a:ea typeface="Ebrima" panose="02000000000000000000" pitchFamily="2" charset="0"/>
                <a:cs typeface="Ebrima" panose="02000000000000000000" pitchFamily="2" charset="0"/>
              </a:rPr>
            </a:br>
            <a:br>
              <a:rPr lang="hr-HR" sz="3600" dirty="0">
                <a:latin typeface="+mj-lt"/>
                <a:ea typeface="Ebrima" panose="02000000000000000000" pitchFamily="2" charset="0"/>
                <a:cs typeface="Ebrima" panose="02000000000000000000" pitchFamily="2" charset="0"/>
              </a:rPr>
            </a:br>
            <a:br>
              <a:rPr lang="hr-HR" dirty="0"/>
            </a:br>
            <a:endParaRPr lang="hr-HR" dirty="0"/>
          </a:p>
        </p:txBody>
      </p:sp>
      <p:sp>
        <p:nvSpPr>
          <p:cNvPr id="7" name="Title 1">
            <a:extLst>
              <a:ext uri="{FF2B5EF4-FFF2-40B4-BE49-F238E27FC236}">
                <a16:creationId xmlns:a16="http://schemas.microsoft.com/office/drawing/2014/main" id="{A32ACD25-F3CF-42C5-ABB4-D78F513B7A1E}"/>
              </a:ext>
            </a:extLst>
          </p:cNvPr>
          <p:cNvSpPr txBox="1">
            <a:spLocks/>
          </p:cNvSpPr>
          <p:nvPr/>
        </p:nvSpPr>
        <p:spPr>
          <a:xfrm>
            <a:off x="332792" y="583163"/>
            <a:ext cx="11510291" cy="457200"/>
          </a:xfrm>
          <a:prstGeom prst="rect">
            <a:avLst/>
          </a:prstGeom>
        </p:spPr>
        <p:txBody>
          <a:bodyPr vert="horz" lIns="91440" tIns="45720" rIns="91440" bIns="45720" rtlCol="0" anchor="ctr">
            <a:normAutofit fontScale="25000" lnSpcReduction="20000"/>
          </a:bodyPr>
          <a:lstStyle>
            <a:lvl1pPr algn="l" defTabSz="914400" rtl="0" eaLnBrk="1" latinLnBrk="0" hangingPunct="1">
              <a:lnSpc>
                <a:spcPct val="90000"/>
              </a:lnSpc>
              <a:spcBef>
                <a:spcPct val="0"/>
              </a:spcBef>
              <a:buNone/>
              <a:defRPr sz="4400" kern="1200">
                <a:solidFill>
                  <a:schemeClr val="bg1"/>
                </a:solidFill>
                <a:latin typeface="Open Sans Light" panose="020B0306030504020204" pitchFamily="34" charset="0"/>
                <a:ea typeface="Open Sans Light" panose="020B0306030504020204" pitchFamily="34" charset="0"/>
                <a:cs typeface="Open Sans Light" panose="020B0306030504020204" pitchFamily="34" charset="0"/>
              </a:defRPr>
            </a:lvl1pPr>
          </a:lstStyle>
          <a:p>
            <a:pPr algn="ctr"/>
            <a:r>
              <a:rPr lang="hr-HR" sz="12800" dirty="0">
                <a:latin typeface="+mj-lt"/>
                <a:ea typeface="Ebrima" panose="02000000000000000000" pitchFamily="2" charset="0"/>
                <a:cs typeface="Ebrima" panose="02000000000000000000" pitchFamily="2" charset="0"/>
              </a:rPr>
              <a:t>Administrativna kontrola postupka javne nabave – faze</a:t>
            </a:r>
            <a:br>
              <a:rPr lang="hr-HR" sz="3600" dirty="0"/>
            </a:br>
            <a:r>
              <a:rPr lang="hr-HR" b="1" dirty="0"/>
              <a:t> </a:t>
            </a:r>
            <a:endParaRPr lang="hr-HR" dirty="0"/>
          </a:p>
        </p:txBody>
      </p:sp>
    </p:spTree>
    <p:extLst>
      <p:ext uri="{BB962C8B-B14F-4D97-AF65-F5344CB8AC3E}">
        <p14:creationId xmlns:p14="http://schemas.microsoft.com/office/powerpoint/2010/main" val="297145013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5502" y="242595"/>
            <a:ext cx="11183705" cy="2039285"/>
          </a:xfrm>
        </p:spPr>
        <p:txBody>
          <a:bodyPr>
            <a:normAutofit/>
          </a:bodyPr>
          <a:lstStyle/>
          <a:p>
            <a:pPr algn="ctr"/>
            <a:r>
              <a:rPr lang="hr-HR" sz="3200" dirty="0">
                <a:latin typeface="+mj-lt"/>
              </a:rPr>
              <a:t>Rezultat provjere dostavljene dokumentacije</a:t>
            </a:r>
            <a:br>
              <a:rPr lang="hr-HR" dirty="0"/>
            </a:br>
            <a:r>
              <a:rPr lang="hr-HR" b="1" dirty="0"/>
              <a:t>	</a:t>
            </a:r>
            <a:br>
              <a:rPr lang="hr-HR" dirty="0"/>
            </a:br>
            <a:endParaRPr lang="hr-HR" dirty="0"/>
          </a:p>
        </p:txBody>
      </p:sp>
      <p:sp>
        <p:nvSpPr>
          <p:cNvPr id="3" name="Content Placeholder 2"/>
          <p:cNvSpPr>
            <a:spLocks noGrp="1"/>
          </p:cNvSpPr>
          <p:nvPr>
            <p:ph idx="1"/>
          </p:nvPr>
        </p:nvSpPr>
        <p:spPr>
          <a:xfrm>
            <a:off x="763398" y="1268963"/>
            <a:ext cx="10420307" cy="4777274"/>
          </a:xfrm>
        </p:spPr>
        <p:txBody>
          <a:bodyPr>
            <a:normAutofit/>
          </a:bodyPr>
          <a:lstStyle/>
          <a:p>
            <a:endParaRPr lang="hr-HR" dirty="0">
              <a:latin typeface="+mj-lt"/>
              <a:ea typeface="Ebrima" panose="02000000000000000000" pitchFamily="2" charset="0"/>
              <a:cs typeface="Ebrima" panose="02000000000000000000" pitchFamily="2" charset="0"/>
            </a:endParaRPr>
          </a:p>
          <a:p>
            <a:pPr lvl="0"/>
            <a:r>
              <a:rPr lang="hr-HR" dirty="0">
                <a:latin typeface="+mj-lt"/>
                <a:ea typeface="Ebrima" panose="02000000000000000000" pitchFamily="2" charset="0"/>
                <a:cs typeface="Ebrima" panose="02000000000000000000" pitchFamily="2" charset="0"/>
              </a:rPr>
              <a:t> </a:t>
            </a:r>
            <a:r>
              <a:rPr lang="hr-HR" sz="2000" b="1" u="sng" dirty="0">
                <a:solidFill>
                  <a:schemeClr val="accent6">
                    <a:lumMod val="50000"/>
                  </a:schemeClr>
                </a:solidFill>
                <a:latin typeface="+mj-lt"/>
                <a:ea typeface="Ebrima" panose="02000000000000000000" pitchFamily="2" charset="0"/>
                <a:cs typeface="Ebrima" panose="02000000000000000000" pitchFamily="2" charset="0"/>
              </a:rPr>
              <a:t>Odluka o dodjeli sredstava</a:t>
            </a:r>
          </a:p>
          <a:p>
            <a:pPr marL="727075" lvl="0" indent="-457200">
              <a:buFont typeface="Wingdings" panose="05000000000000000000" pitchFamily="2" charset="2"/>
              <a:buChar char="q"/>
            </a:pPr>
            <a:r>
              <a:rPr lang="hr-HR" sz="1800" dirty="0">
                <a:latin typeface="+mj-lt"/>
                <a:ea typeface="Ebrima" panose="02000000000000000000" pitchFamily="2" charset="0"/>
                <a:cs typeface="Ebrima" panose="02000000000000000000" pitchFamily="2" charset="0"/>
              </a:rPr>
              <a:t>postupak nabave proveden pravilno i dokumentacija iz provedenog postupka je prihvatljiva</a:t>
            </a:r>
          </a:p>
          <a:p>
            <a:pPr marL="727075" lvl="0" indent="-457200">
              <a:buFont typeface="Wingdings" panose="05000000000000000000" pitchFamily="2" charset="2"/>
              <a:buChar char="q"/>
            </a:pPr>
            <a:r>
              <a:rPr lang="hr-HR" sz="1800" dirty="0">
                <a:latin typeface="+mj-lt"/>
                <a:ea typeface="Ebrima" panose="02000000000000000000" pitchFamily="2" charset="0"/>
                <a:cs typeface="Ebrima" panose="02000000000000000000" pitchFamily="2" charset="0"/>
              </a:rPr>
              <a:t>u slučaju nepravilnosti koje se </a:t>
            </a:r>
            <a:r>
              <a:rPr lang="hr-HR" sz="1800" b="1" u="sng" dirty="0">
                <a:solidFill>
                  <a:schemeClr val="accent6"/>
                </a:solidFill>
                <a:latin typeface="+mj-lt"/>
                <a:ea typeface="Ebrima" panose="02000000000000000000" pitchFamily="2" charset="0"/>
                <a:cs typeface="Ebrima" panose="02000000000000000000" pitchFamily="2" charset="0"/>
              </a:rPr>
              <a:t>ne</a:t>
            </a:r>
            <a:r>
              <a:rPr lang="hr-HR" sz="1800" dirty="0">
                <a:latin typeface="+mj-lt"/>
                <a:ea typeface="Ebrima" panose="02000000000000000000" pitchFamily="2" charset="0"/>
                <a:cs typeface="Ebrima" panose="02000000000000000000" pitchFamily="2" charset="0"/>
              </a:rPr>
              <a:t> mogu ispraviti ili obrazložiti ili je ozbiljnost nepravilnosti takva da se za istu predviđa primjena financijske korekcije – primjena Smjernica EK za utvrđivanje financijskih ispravaka koje u slučaju nepoštivanja pravila o javnoj nabavi Komisija primjenjuje na izdatke koje u okviru podijeljenog upravljanja financira Unija (stope ispravka 5%, 10%, 25% i 100%) (Prilog 8 Natječaja)</a:t>
            </a:r>
          </a:p>
          <a:p>
            <a:pPr lvl="0">
              <a:buNone/>
            </a:pPr>
            <a:endParaRPr lang="hr-HR" sz="1800" dirty="0">
              <a:latin typeface="+mj-lt"/>
              <a:ea typeface="Ebrima" panose="02000000000000000000" pitchFamily="2" charset="0"/>
              <a:cs typeface="Ebrima" panose="02000000000000000000" pitchFamily="2" charset="0"/>
            </a:endParaRPr>
          </a:p>
          <a:p>
            <a:pPr lvl="0"/>
            <a:r>
              <a:rPr lang="hr-HR" sz="2000" b="1" u="sng" dirty="0">
                <a:solidFill>
                  <a:schemeClr val="accent6">
                    <a:lumMod val="50000"/>
                  </a:schemeClr>
                </a:solidFill>
                <a:latin typeface="+mj-lt"/>
                <a:ea typeface="Ebrima" panose="02000000000000000000" pitchFamily="2" charset="0"/>
                <a:cs typeface="Ebrima" panose="02000000000000000000" pitchFamily="2" charset="0"/>
              </a:rPr>
              <a:t> Odluka o odbijanju ZP ili Odluka o odbijanju ZZI </a:t>
            </a:r>
            <a:r>
              <a:rPr lang="hr-HR" sz="1800" dirty="0">
                <a:latin typeface="+mj-lt"/>
                <a:ea typeface="Ebrima" panose="02000000000000000000" pitchFamily="2" charset="0"/>
                <a:cs typeface="Ebrima" panose="02000000000000000000" pitchFamily="2" charset="0"/>
              </a:rPr>
              <a:t>– dokumentacija nije prihvatljiva ili je primijenjena financijska korekcija u stopi ispravka od 100%</a:t>
            </a:r>
          </a:p>
          <a:p>
            <a:pPr>
              <a:buNone/>
            </a:pPr>
            <a:endParaRPr lang="hr-HR" dirty="0">
              <a:latin typeface="Ebrima" panose="02000000000000000000" pitchFamily="2" charset="0"/>
              <a:ea typeface="Ebrima" panose="02000000000000000000" pitchFamily="2" charset="0"/>
              <a:cs typeface="Ebrima" panose="02000000000000000000" pitchFamily="2" charset="0"/>
            </a:endParaRPr>
          </a:p>
        </p:txBody>
      </p:sp>
    </p:spTree>
    <p:extLst>
      <p:ext uri="{BB962C8B-B14F-4D97-AF65-F5344CB8AC3E}">
        <p14:creationId xmlns:p14="http://schemas.microsoft.com/office/powerpoint/2010/main" val="78884333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26292" y="832022"/>
            <a:ext cx="10532916" cy="222338"/>
          </a:xfrm>
        </p:spPr>
        <p:txBody>
          <a:bodyPr>
            <a:normAutofit fontScale="90000"/>
          </a:bodyPr>
          <a:lstStyle/>
          <a:p>
            <a:pPr algn="ctr"/>
            <a:r>
              <a:rPr lang="hr-HR" sz="3600" dirty="0">
                <a:latin typeface="+mj-lt"/>
                <a:ea typeface="Ebrima" panose="02000000000000000000" pitchFamily="2" charset="0"/>
                <a:cs typeface="Ebrima" panose="02000000000000000000" pitchFamily="2" charset="0"/>
              </a:rPr>
              <a:t>Osnova za provođenje postupaka nabave</a:t>
            </a:r>
            <a:br>
              <a:rPr lang="hr-HR" dirty="0"/>
            </a:br>
            <a:endParaRPr lang="hr-HR" dirty="0"/>
          </a:p>
        </p:txBody>
      </p:sp>
      <p:sp>
        <p:nvSpPr>
          <p:cNvPr id="3" name="Content Placeholder 2"/>
          <p:cNvSpPr>
            <a:spLocks noGrp="1"/>
          </p:cNvSpPr>
          <p:nvPr>
            <p:ph idx="1"/>
          </p:nvPr>
        </p:nvSpPr>
        <p:spPr>
          <a:xfrm>
            <a:off x="751113" y="1510018"/>
            <a:ext cx="10020351" cy="4337109"/>
          </a:xfrm>
        </p:spPr>
        <p:txBody>
          <a:bodyPr>
            <a:normAutofit fontScale="92500" lnSpcReduction="10000"/>
          </a:bodyPr>
          <a:lstStyle/>
          <a:p>
            <a:pPr algn="just">
              <a:lnSpc>
                <a:spcPct val="110000"/>
              </a:lnSpc>
              <a:buNone/>
            </a:pPr>
            <a:r>
              <a:rPr lang="hr-HR" sz="1600" dirty="0">
                <a:latin typeface="+mj-lt"/>
                <a:ea typeface="Ebrima" panose="02000000000000000000" pitchFamily="2" charset="0"/>
                <a:cs typeface="Ebrima" panose="02000000000000000000" pitchFamily="2" charset="0"/>
              </a:rPr>
              <a:t>Postupak javne nabave za nabavu roba, radova i usluga provodi se prema propisima koji reguliraju područje javne nabave</a:t>
            </a:r>
          </a:p>
          <a:p>
            <a:pPr lvl="2" algn="just">
              <a:lnSpc>
                <a:spcPct val="110000"/>
              </a:lnSpc>
              <a:buFont typeface="Wingdings" panose="05000000000000000000" pitchFamily="2" charset="2"/>
              <a:buChar char="Ø"/>
            </a:pPr>
            <a:r>
              <a:rPr lang="hr-HR" sz="1600" dirty="0">
                <a:latin typeface="+mj-lt"/>
                <a:ea typeface="Ebrima" panose="02000000000000000000" pitchFamily="2" charset="0"/>
                <a:cs typeface="Ebrima" panose="02000000000000000000" pitchFamily="2" charset="0"/>
              </a:rPr>
              <a:t>Zakon o javnoj nabavi (NN 120/2016) (ZJN 2016)</a:t>
            </a:r>
          </a:p>
          <a:p>
            <a:pPr lvl="2" algn="just">
              <a:lnSpc>
                <a:spcPct val="110000"/>
              </a:lnSpc>
              <a:buFont typeface="Wingdings" panose="05000000000000000000" pitchFamily="2" charset="2"/>
              <a:buChar char="Ø"/>
            </a:pPr>
            <a:r>
              <a:rPr lang="hr-HR" sz="1600" dirty="0">
                <a:latin typeface="+mj-lt"/>
                <a:ea typeface="Ebrima" panose="02000000000000000000" pitchFamily="2" charset="0"/>
                <a:cs typeface="Ebrima" panose="02000000000000000000" pitchFamily="2" charset="0"/>
              </a:rPr>
              <a:t>Pravilnik o dokumentaciji o nabavi te ponudi u postupcima javne nabave (NN 65/2017, 75/2020) </a:t>
            </a:r>
          </a:p>
          <a:p>
            <a:pPr lvl="2" algn="just">
              <a:lnSpc>
                <a:spcPct val="110000"/>
              </a:lnSpc>
              <a:buFont typeface="Wingdings" panose="05000000000000000000" pitchFamily="2" charset="2"/>
              <a:buChar char="Ø"/>
            </a:pPr>
            <a:r>
              <a:rPr lang="hr-HR" sz="1600" dirty="0">
                <a:latin typeface="+mj-lt"/>
                <a:ea typeface="Ebrima" panose="02000000000000000000" pitchFamily="2" charset="0"/>
                <a:cs typeface="Ebrima" panose="02000000000000000000" pitchFamily="2" charset="0"/>
              </a:rPr>
              <a:t>Pravilnik o planu nabave, registru ugovora, prethodnom savjetovanju i analizi tržišta u javnoj nabavi (NN 101/2017, 144/2020)</a:t>
            </a:r>
          </a:p>
          <a:p>
            <a:pPr lvl="2" algn="just">
              <a:lnSpc>
                <a:spcPct val="110000"/>
              </a:lnSpc>
              <a:buFont typeface="Wingdings" panose="05000000000000000000" pitchFamily="2" charset="2"/>
              <a:buChar char="Ø"/>
            </a:pPr>
            <a:r>
              <a:rPr lang="hr-HR" sz="1600" dirty="0">
                <a:latin typeface="+mj-lt"/>
                <a:ea typeface="Ebrima" panose="02000000000000000000" pitchFamily="2" charset="0"/>
                <a:cs typeface="Ebrima" panose="02000000000000000000" pitchFamily="2" charset="0"/>
              </a:rPr>
              <a:t>Pravilnik o elektroničkoj žalbi u javnoj nabavi (NN 101/2017)</a:t>
            </a:r>
          </a:p>
          <a:p>
            <a:pPr marL="914400" lvl="2" indent="0" algn="just">
              <a:lnSpc>
                <a:spcPct val="110000"/>
              </a:lnSpc>
              <a:buNone/>
            </a:pPr>
            <a:endParaRPr lang="hr-HR" sz="1600" dirty="0">
              <a:latin typeface="+mj-lt"/>
              <a:ea typeface="Ebrima" panose="02000000000000000000" pitchFamily="2" charset="0"/>
              <a:cs typeface="Ebrima" panose="02000000000000000000" pitchFamily="2" charset="0"/>
            </a:endParaRPr>
          </a:p>
          <a:p>
            <a:pPr algn="just">
              <a:lnSpc>
                <a:spcPct val="110000"/>
              </a:lnSpc>
              <a:buNone/>
            </a:pPr>
            <a:r>
              <a:rPr lang="hr-HR" sz="1600" dirty="0">
                <a:latin typeface="+mj-lt"/>
                <a:ea typeface="Ebrima" panose="02000000000000000000" pitchFamily="2" charset="0"/>
                <a:cs typeface="Ebrima" panose="02000000000000000000" pitchFamily="2" charset="0"/>
              </a:rPr>
              <a:t>Postupak jednostavne nabave </a:t>
            </a:r>
            <a:r>
              <a:rPr lang="pl-PL" sz="1600" dirty="0">
                <a:latin typeface="+mj-lt"/>
                <a:ea typeface="Ebrima" panose="02000000000000000000" pitchFamily="2" charset="0"/>
                <a:cs typeface="Ebrima" panose="02000000000000000000" pitchFamily="2" charset="0"/>
              </a:rPr>
              <a:t>za nabavu roba, radova i usluga </a:t>
            </a:r>
            <a:r>
              <a:rPr lang="hr-HR" sz="1600" dirty="0">
                <a:latin typeface="+mj-lt"/>
                <a:ea typeface="Ebrima" panose="02000000000000000000" pitchFamily="2" charset="0"/>
                <a:cs typeface="Ebrima" panose="02000000000000000000" pitchFamily="2" charset="0"/>
              </a:rPr>
              <a:t>provodi se </a:t>
            </a:r>
          </a:p>
          <a:p>
            <a:pPr lvl="2" algn="just">
              <a:lnSpc>
                <a:spcPct val="110000"/>
              </a:lnSpc>
              <a:buFont typeface="Wingdings" panose="05000000000000000000" pitchFamily="2" charset="2"/>
              <a:buChar char="Ø"/>
            </a:pPr>
            <a:r>
              <a:rPr lang="hr-HR" sz="1600" dirty="0">
                <a:latin typeface="+mj-lt"/>
                <a:ea typeface="Ebrima" panose="02000000000000000000" pitchFamily="2" charset="0"/>
                <a:cs typeface="Ebrima" panose="02000000000000000000" pitchFamily="2" charset="0"/>
              </a:rPr>
              <a:t>Pridržavanjem temeljnih načela nabave (članak 4. ZJN 2016) uz mogućnost primjene elektroničkih sredstava komunikacije</a:t>
            </a:r>
          </a:p>
          <a:p>
            <a:pPr lvl="2" algn="just">
              <a:lnSpc>
                <a:spcPct val="110000"/>
              </a:lnSpc>
              <a:buFont typeface="Wingdings" panose="05000000000000000000" pitchFamily="2" charset="2"/>
              <a:buChar char="Ø"/>
            </a:pPr>
            <a:r>
              <a:rPr lang="hr-HR" sz="1600" dirty="0">
                <a:latin typeface="+mj-lt"/>
                <a:ea typeface="Ebrima" panose="02000000000000000000" pitchFamily="2" charset="0"/>
                <a:cs typeface="Ebrima" panose="02000000000000000000" pitchFamily="2" charset="0"/>
              </a:rPr>
              <a:t>Na način koji ne smije biti osmišljen i podijeljen u nekoliko postupaka (umjetna podjela predmeta nabave) niti se provoditi s ciljem izbjegavanja primjene ZJN 2016</a:t>
            </a:r>
          </a:p>
          <a:p>
            <a:pPr lvl="2" algn="just">
              <a:lnSpc>
                <a:spcPct val="110000"/>
              </a:lnSpc>
              <a:buFont typeface="Wingdings" panose="05000000000000000000" pitchFamily="2" charset="2"/>
              <a:buChar char="Ø"/>
            </a:pPr>
            <a:r>
              <a:rPr lang="hr-HR" sz="1600" dirty="0">
                <a:latin typeface="+mj-lt"/>
                <a:ea typeface="Ebrima" panose="02000000000000000000" pitchFamily="2" charset="0"/>
                <a:cs typeface="Ebrima" panose="02000000000000000000" pitchFamily="2" charset="0"/>
              </a:rPr>
              <a:t>Javnom objavom na mrežnim stranicama Korisnika ili putem Elektroničkog oglasnika javne nabave Republike Hrvatske (EOJN)</a:t>
            </a:r>
          </a:p>
          <a:p>
            <a:pPr lvl="2" algn="just">
              <a:lnSpc>
                <a:spcPct val="110000"/>
              </a:lnSpc>
              <a:buFont typeface="Wingdings" panose="05000000000000000000" pitchFamily="2" charset="2"/>
              <a:buChar char="Ø"/>
            </a:pPr>
            <a:r>
              <a:rPr lang="hr-HR" sz="1600" dirty="0">
                <a:latin typeface="+mj-lt"/>
                <a:ea typeface="Ebrima" panose="02000000000000000000" pitchFamily="2" charset="0"/>
                <a:cs typeface="Ebrima" panose="02000000000000000000" pitchFamily="2" charset="0"/>
              </a:rPr>
              <a:t>Uz pridržavanje Pravila za provođenje postupaka jednostavne nabave (Prilog 10 Natječaja)</a:t>
            </a:r>
            <a:endParaRPr lang="hr-HR" sz="2400" dirty="0">
              <a:latin typeface="Ebrima" panose="02000000000000000000" pitchFamily="2" charset="0"/>
              <a:ea typeface="Ebrima" panose="02000000000000000000" pitchFamily="2" charset="0"/>
              <a:cs typeface="Ebrima" panose="02000000000000000000" pitchFamily="2" charset="0"/>
            </a:endParaRPr>
          </a:p>
          <a:p>
            <a:pPr>
              <a:buNone/>
            </a:pPr>
            <a:endParaRPr lang="hr-HR" dirty="0">
              <a:latin typeface="Ebrima" panose="02000000000000000000" pitchFamily="2" charset="0"/>
              <a:ea typeface="Ebrima" panose="02000000000000000000" pitchFamily="2" charset="0"/>
              <a:cs typeface="Ebrima" panose="02000000000000000000" pitchFamily="2" charset="0"/>
            </a:endParaRPr>
          </a:p>
          <a:p>
            <a:pPr>
              <a:buNone/>
            </a:pPr>
            <a:endParaRPr lang="hr-HR" sz="2000" dirty="0">
              <a:latin typeface="Ebrima" panose="02000000000000000000" pitchFamily="2" charset="0"/>
              <a:ea typeface="Ebrima" panose="02000000000000000000" pitchFamily="2" charset="0"/>
              <a:cs typeface="Ebrima" panose="02000000000000000000" pitchFamily="2" charset="0"/>
            </a:endParaRPr>
          </a:p>
          <a:p>
            <a:pPr>
              <a:buNone/>
            </a:pPr>
            <a:endParaRPr lang="hr-HR" dirty="0"/>
          </a:p>
        </p:txBody>
      </p:sp>
    </p:spTree>
    <p:extLst>
      <p:ext uri="{BB962C8B-B14F-4D97-AF65-F5344CB8AC3E}">
        <p14:creationId xmlns:p14="http://schemas.microsoft.com/office/powerpoint/2010/main" val="200155590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38911" y="675502"/>
            <a:ext cx="11420297" cy="378857"/>
          </a:xfrm>
        </p:spPr>
        <p:txBody>
          <a:bodyPr>
            <a:normAutofit fontScale="90000"/>
          </a:bodyPr>
          <a:lstStyle/>
          <a:p>
            <a:pPr algn="ctr"/>
            <a:r>
              <a:rPr lang="hr-HR" sz="3600" dirty="0">
                <a:latin typeface="+mj-lt"/>
                <a:ea typeface="Ebrima" panose="02000000000000000000" pitchFamily="2" charset="0"/>
                <a:cs typeface="Ebrima" panose="02000000000000000000" pitchFamily="2" charset="0"/>
              </a:rPr>
              <a:t>Priprema postupka (javne) nabave</a:t>
            </a:r>
            <a:br>
              <a:rPr lang="hr-HR" dirty="0"/>
            </a:br>
            <a:endParaRPr lang="hr-HR" dirty="0"/>
          </a:p>
        </p:txBody>
      </p:sp>
      <p:sp>
        <p:nvSpPr>
          <p:cNvPr id="3" name="Content Placeholder 2"/>
          <p:cNvSpPr>
            <a:spLocks noGrp="1"/>
          </p:cNvSpPr>
          <p:nvPr>
            <p:ph idx="1"/>
          </p:nvPr>
        </p:nvSpPr>
        <p:spPr>
          <a:xfrm>
            <a:off x="438911" y="1112805"/>
            <a:ext cx="10382887" cy="5069693"/>
          </a:xfrm>
        </p:spPr>
        <p:txBody>
          <a:bodyPr>
            <a:noAutofit/>
          </a:bodyPr>
          <a:lstStyle/>
          <a:p>
            <a:pPr>
              <a:buNone/>
            </a:pPr>
            <a:endParaRPr lang="hr-HR" sz="1300" dirty="0"/>
          </a:p>
          <a:p>
            <a:pPr algn="just">
              <a:lnSpc>
                <a:spcPct val="120000"/>
              </a:lnSpc>
              <a:buNone/>
            </a:pPr>
            <a:r>
              <a:rPr lang="hr-HR" sz="1300" b="1" u="sng" dirty="0">
                <a:latin typeface="+mj-lt"/>
                <a:ea typeface="Ebrima" panose="02000000000000000000" pitchFamily="2" charset="0"/>
                <a:cs typeface="Ebrima" panose="02000000000000000000" pitchFamily="2" charset="0"/>
              </a:rPr>
              <a:t>Pozornost obratiti na sljedeće!</a:t>
            </a:r>
          </a:p>
          <a:p>
            <a:pPr marL="727075" indent="-457200" algn="just">
              <a:lnSpc>
                <a:spcPct val="120000"/>
              </a:lnSpc>
            </a:pPr>
            <a:r>
              <a:rPr lang="hr-HR" sz="1300" dirty="0">
                <a:latin typeface="+mj-lt"/>
                <a:ea typeface="Ebrima" panose="02000000000000000000" pitchFamily="2" charset="0"/>
                <a:cs typeface="Ebrima" panose="02000000000000000000" pitchFamily="2" charset="0"/>
              </a:rPr>
              <a:t>ZJN 2016 se primjenjuje na postupke procijenjene vrijednosti iznad 200.000,00 kn bez PDV-a za robu i usluge te iznad 500.000,00 kn bez PDV-a za radove (čl. 12. ZJN 2016)</a:t>
            </a:r>
          </a:p>
          <a:p>
            <a:pPr marL="727075" indent="-457200" algn="just">
              <a:lnSpc>
                <a:spcPct val="120000"/>
              </a:lnSpc>
            </a:pPr>
            <a:r>
              <a:rPr lang="hr-HR" sz="1300" dirty="0">
                <a:latin typeface="+mj-lt"/>
                <a:ea typeface="Ebrima" panose="02000000000000000000" pitchFamily="2" charset="0"/>
                <a:cs typeface="Ebrima" panose="02000000000000000000" pitchFamily="2" charset="0"/>
              </a:rPr>
              <a:t>Priprema postupka nadmetanja (izrada dokumentacije o nabavi i specifikacija po potrebi uz pomoć stručne osobe (tehnički stručnjaci i ostale osobe koje imaju specifično znanje ovisno o predmetu nabave) te sudjelovanje najmanje jedne osobe koja ima važeći certifikati iz područja javne nabave</a:t>
            </a:r>
          </a:p>
          <a:p>
            <a:pPr marL="727075" indent="-457200" algn="just">
              <a:lnSpc>
                <a:spcPct val="120000"/>
              </a:lnSpc>
            </a:pPr>
            <a:r>
              <a:rPr lang="hr-HR" sz="1300" dirty="0">
                <a:latin typeface="+mj-lt"/>
                <a:ea typeface="Ebrima" panose="02000000000000000000" pitchFamily="2" charset="0"/>
                <a:cs typeface="Ebrima" panose="02000000000000000000" pitchFamily="2" charset="0"/>
              </a:rPr>
              <a:t>Određivanje (definiranje) predmeta nabave (čl. 203. – 204. ZJN 2016) sukladno projektu te ne dijeliti predmet nabave u nekoliko postupaka jednostavne nabave kako bi se izbjegla primjena ZJN 2016 i obveze provedbe postupka javne umjesto jednostavne nabave</a:t>
            </a:r>
          </a:p>
          <a:p>
            <a:pPr marL="727075" indent="-457200" algn="just">
              <a:lnSpc>
                <a:spcPct val="120000"/>
              </a:lnSpc>
            </a:pPr>
            <a:r>
              <a:rPr lang="hr-HR" sz="1300" dirty="0">
                <a:latin typeface="+mj-lt"/>
                <a:ea typeface="Ebrima" panose="02000000000000000000" pitchFamily="2" charset="0"/>
                <a:cs typeface="Ebrima" panose="02000000000000000000" pitchFamily="2" charset="0"/>
              </a:rPr>
              <a:t>Grupiranje troškova u Planu nabave/Tablici troškova podrazumijeva prikazivanje troškova u projektu te isto ne podrazumijeva da se postupci nabave provode u zasebnom postupku jednostavne nabave za svaki pojedinačni trošak</a:t>
            </a:r>
          </a:p>
          <a:p>
            <a:pPr marL="727075" indent="-457200" algn="just">
              <a:lnSpc>
                <a:spcPct val="120000"/>
              </a:lnSpc>
            </a:pPr>
            <a:r>
              <a:rPr lang="hr-HR" sz="1300" dirty="0">
                <a:latin typeface="+mj-lt"/>
                <a:ea typeface="Ebrima" panose="02000000000000000000" pitchFamily="2" charset="0"/>
                <a:cs typeface="Ebrima" panose="02000000000000000000" pitchFamily="2" charset="0"/>
              </a:rPr>
              <a:t>Tablica troškova omogućuje lakše grupiranje i praćenje troškova (prihvatljivih i neprihvatljivih) koji su nastali te ne predstavlja osnovu za odabir postupka (javna ili jednostavna) već ZJN 2016 utvrđuje pravila o postupku javne nabave koju provode naručitelji (javni, sektorski)</a:t>
            </a:r>
          </a:p>
          <a:p>
            <a:pPr marL="727075" indent="-457200" algn="just">
              <a:lnSpc>
                <a:spcPct val="120000"/>
              </a:lnSpc>
            </a:pPr>
            <a:r>
              <a:rPr lang="hr-HR" sz="1300" dirty="0">
                <a:latin typeface="+mj-lt"/>
                <a:ea typeface="Ebrima" panose="02000000000000000000" pitchFamily="2" charset="0"/>
                <a:cs typeface="Ebrima" panose="02000000000000000000" pitchFamily="2" charset="0"/>
              </a:rPr>
              <a:t>Ako je iz Plana nabave/Tablice troškova ili iz dostavljene dokumentacije (ponuda) razvidno da više provedenih postupaka jednostavne nabave zapravo čine jednu funkcionalnu ili drugu cjelinu (čl. 203. ZJN 2016) isto je podložno primjeni financijske korekcije na način da se troškovi smatraju neprihvatljivim zbog propusta u objavi zakonom propisanog postupka javne nabave sukladno ZJN 2016</a:t>
            </a:r>
          </a:p>
          <a:p>
            <a:endParaRPr lang="hr-HR" sz="1300" dirty="0"/>
          </a:p>
        </p:txBody>
      </p:sp>
    </p:spTree>
    <p:extLst>
      <p:ext uri="{BB962C8B-B14F-4D97-AF65-F5344CB8AC3E}">
        <p14:creationId xmlns:p14="http://schemas.microsoft.com/office/powerpoint/2010/main" val="198915637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1859207" cy="1268963"/>
          </a:xfrm>
        </p:spPr>
        <p:txBody>
          <a:bodyPr>
            <a:normAutofit fontScale="90000"/>
          </a:bodyPr>
          <a:lstStyle/>
          <a:p>
            <a:pPr algn="ctr"/>
            <a:br>
              <a:rPr lang="hr-HR" b="1" dirty="0"/>
            </a:br>
            <a:r>
              <a:rPr lang="hr-HR" sz="3600" dirty="0">
                <a:latin typeface="+mj-lt"/>
                <a:ea typeface="Ebrima" panose="02000000000000000000" pitchFamily="2" charset="0"/>
                <a:cs typeface="Ebrima" panose="02000000000000000000" pitchFamily="2" charset="0"/>
              </a:rPr>
              <a:t>Priprema postupka javne nabave </a:t>
            </a:r>
            <a:br>
              <a:rPr lang="hr-HR" dirty="0"/>
            </a:br>
            <a:endParaRPr lang="hr-HR" dirty="0"/>
          </a:p>
        </p:txBody>
      </p:sp>
      <p:sp>
        <p:nvSpPr>
          <p:cNvPr id="3" name="Content Placeholder 2"/>
          <p:cNvSpPr>
            <a:spLocks noGrp="1"/>
          </p:cNvSpPr>
          <p:nvPr>
            <p:ph idx="1"/>
          </p:nvPr>
        </p:nvSpPr>
        <p:spPr>
          <a:xfrm>
            <a:off x="0" y="1268962"/>
            <a:ext cx="11560029" cy="4846612"/>
          </a:xfrm>
        </p:spPr>
        <p:txBody>
          <a:bodyPr>
            <a:normAutofit fontScale="62500" lnSpcReduction="20000"/>
          </a:bodyPr>
          <a:lstStyle/>
          <a:p>
            <a:pPr lvl="0"/>
            <a:endParaRPr lang="hr-HR" b="1" dirty="0">
              <a:latin typeface="Ebrima" panose="02000000000000000000" pitchFamily="2" charset="0"/>
              <a:ea typeface="Ebrima" panose="02000000000000000000" pitchFamily="2" charset="0"/>
              <a:cs typeface="Ebrima" panose="02000000000000000000" pitchFamily="2" charset="0"/>
            </a:endParaRPr>
          </a:p>
          <a:p>
            <a:pPr marL="727075" lvl="0" indent="-457200">
              <a:buAutoNum type="arabicParenR"/>
            </a:pPr>
            <a:r>
              <a:rPr lang="hr-HR" sz="2300" b="1" dirty="0">
                <a:latin typeface="+mj-lt"/>
                <a:ea typeface="Ebrima" panose="02000000000000000000" pitchFamily="2" charset="0"/>
                <a:cs typeface="Ebrima" panose="02000000000000000000" pitchFamily="2" charset="0"/>
              </a:rPr>
              <a:t>ANALIZA TRŽIŠTA I PRETHODNO SAVJETOVANJE</a:t>
            </a:r>
          </a:p>
          <a:p>
            <a:pPr marL="727075" indent="-457200" algn="just">
              <a:lnSpc>
                <a:spcPct val="120000"/>
              </a:lnSpc>
            </a:pPr>
            <a:r>
              <a:rPr lang="hr-HR" sz="2000" dirty="0">
                <a:latin typeface="+mj-lt"/>
                <a:ea typeface="Ebrima" panose="02000000000000000000" pitchFamily="2" charset="0"/>
                <a:cs typeface="Ebrima" panose="02000000000000000000" pitchFamily="2" charset="0"/>
              </a:rPr>
              <a:t>Prije provođenja postupka javne nabave poželjno je provesti analizu tržišta (npr. pretraga internetskih stranica u potrazi za opisom i/ili tehničkim specifikacijama i/ili vrsti i/ili svojstvima i/ili namjeni predmeta nabave itd.).</a:t>
            </a:r>
          </a:p>
          <a:p>
            <a:pPr marL="727075" indent="-457200" algn="just">
              <a:lnSpc>
                <a:spcPct val="120000"/>
              </a:lnSpc>
            </a:pPr>
            <a:r>
              <a:rPr lang="hr-HR" sz="2000" dirty="0">
                <a:latin typeface="+mj-lt"/>
                <a:ea typeface="Ebrima" panose="02000000000000000000" pitchFamily="2" charset="0"/>
                <a:cs typeface="Ebrima" panose="02000000000000000000" pitchFamily="2" charset="0"/>
              </a:rPr>
              <a:t>Svrha i cilj istraživanja tržišta je pravovremeno i kvalitetno definirati podatke koji su potrebni za izradu dokumentacije o nabavi te tehničkih specifikacija (naziv predmeta nabave, cjeloviti predmet nabave ili podijeljen na grupe, procijenjena vrijednost nabave, CPV oznaka, utvrđivanje gospodarskih subjekata koji sudjeluju na tržištu konkretnog predmeta nabave, realni rokovi isporuke, specifikacije robe/usluge/radova na tržištu i drugi podaci).</a:t>
            </a:r>
          </a:p>
          <a:p>
            <a:pPr marL="727075" indent="-457200" algn="just">
              <a:lnSpc>
                <a:spcPct val="120000"/>
              </a:lnSpc>
            </a:pPr>
            <a:r>
              <a:rPr lang="hr-HR" sz="2000" dirty="0">
                <a:latin typeface="+mj-lt"/>
                <a:ea typeface="Ebrima" panose="02000000000000000000" pitchFamily="2" charset="0"/>
                <a:cs typeface="Ebrima" panose="02000000000000000000" pitchFamily="2" charset="0"/>
              </a:rPr>
              <a:t>Analiza tržišta </a:t>
            </a:r>
            <a:r>
              <a:rPr lang="hr-HR" sz="2000" b="1" u="sng" dirty="0">
                <a:latin typeface="+mj-lt"/>
                <a:ea typeface="Ebrima" panose="02000000000000000000" pitchFamily="2" charset="0"/>
                <a:cs typeface="Ebrima" panose="02000000000000000000" pitchFamily="2" charset="0"/>
              </a:rPr>
              <a:t>omogućuje naručitelju da odredi predmet nabave </a:t>
            </a:r>
            <a:r>
              <a:rPr lang="hr-HR" sz="2000" dirty="0">
                <a:latin typeface="+mj-lt"/>
                <a:ea typeface="Ebrima" panose="02000000000000000000" pitchFamily="2" charset="0"/>
                <a:cs typeface="Ebrima" panose="02000000000000000000" pitchFamily="2" charset="0"/>
              </a:rPr>
              <a:t>na način da isti predstavlja </a:t>
            </a:r>
            <a:r>
              <a:rPr lang="hr-HR" sz="2000" b="1" dirty="0">
                <a:latin typeface="+mj-lt"/>
                <a:ea typeface="Ebrima" panose="02000000000000000000" pitchFamily="2" charset="0"/>
                <a:cs typeface="Ebrima" panose="02000000000000000000" pitchFamily="2" charset="0"/>
              </a:rPr>
              <a:t>tehničku, tehnološku, oblikovnu, funkcionalnu i/ili drugu cjelinu</a:t>
            </a:r>
            <a:r>
              <a:rPr lang="hr-HR" sz="2000" dirty="0">
                <a:latin typeface="+mj-lt"/>
                <a:ea typeface="Ebrima" panose="02000000000000000000" pitchFamily="2" charset="0"/>
                <a:cs typeface="Ebrima" panose="02000000000000000000" pitchFamily="2" charset="0"/>
              </a:rPr>
              <a:t>. Predmet nabave može podijeliti i na grupe na temelju objektivnih kriterija, primjerice prema vrsti, svojstvima, namjeni, mjestu i/ili vremenu ispunjenja. </a:t>
            </a:r>
          </a:p>
          <a:p>
            <a:pPr marL="727075" indent="-457200" algn="just">
              <a:lnSpc>
                <a:spcPct val="120000"/>
              </a:lnSpc>
            </a:pPr>
            <a:r>
              <a:rPr lang="hr-HR" sz="2000" dirty="0">
                <a:latin typeface="+mj-lt"/>
                <a:ea typeface="Ebrima" panose="02000000000000000000" pitchFamily="2" charset="0"/>
                <a:cs typeface="Ebrima" panose="02000000000000000000" pitchFamily="2" charset="0"/>
              </a:rPr>
              <a:t>Ako se primjerice nabavlja više računala i povezane robe (osobna računala, prijenosna računala, tipkovnice, monitori,  i sl.) čija vrijednost prelazi prag za primjenu ZJN 2016 </a:t>
            </a:r>
            <a:r>
              <a:rPr lang="hr-HR" sz="2000" b="1" dirty="0">
                <a:solidFill>
                  <a:schemeClr val="accent6">
                    <a:lumMod val="75000"/>
                  </a:schemeClr>
                </a:solidFill>
                <a:latin typeface="+mj-lt"/>
                <a:ea typeface="Ebrima" panose="02000000000000000000" pitchFamily="2" charset="0"/>
                <a:cs typeface="Ebrima" panose="02000000000000000000" pitchFamily="2" charset="0"/>
              </a:rPr>
              <a:t>obvezno</a:t>
            </a:r>
            <a:r>
              <a:rPr lang="hr-HR" sz="2000" dirty="0">
                <a:latin typeface="+mj-lt"/>
                <a:ea typeface="Ebrima" panose="02000000000000000000" pitchFamily="2" charset="0"/>
                <a:cs typeface="Ebrima" panose="02000000000000000000" pitchFamily="2" charset="0"/>
              </a:rPr>
              <a:t> taj predmet nabave spojiti i provesti jedan postupak podijeljen u grupe.</a:t>
            </a:r>
          </a:p>
          <a:p>
            <a:pPr marL="727075" indent="-457200" algn="just">
              <a:lnSpc>
                <a:spcPct val="120000"/>
              </a:lnSpc>
            </a:pPr>
            <a:r>
              <a:rPr lang="hr-HR" sz="2000" dirty="0">
                <a:latin typeface="+mj-lt"/>
                <a:ea typeface="Ebrima" panose="02000000000000000000" pitchFamily="2" charset="0"/>
                <a:cs typeface="Ebrima" panose="02000000000000000000" pitchFamily="2" charset="0"/>
              </a:rPr>
              <a:t>Na Korisniku je kao naručitelju </a:t>
            </a:r>
            <a:r>
              <a:rPr lang="hr-HR" sz="2000" b="1" dirty="0">
                <a:solidFill>
                  <a:schemeClr val="accent6">
                    <a:lumMod val="75000"/>
                  </a:schemeClr>
                </a:solidFill>
                <a:latin typeface="+mj-lt"/>
                <a:ea typeface="Ebrima" panose="02000000000000000000" pitchFamily="2" charset="0"/>
                <a:cs typeface="Ebrima" panose="02000000000000000000" pitchFamily="2" charset="0"/>
              </a:rPr>
              <a:t>odgovornost</a:t>
            </a:r>
            <a:r>
              <a:rPr lang="hr-HR" sz="2000" dirty="0">
                <a:latin typeface="+mj-lt"/>
                <a:ea typeface="Ebrima" panose="02000000000000000000" pitchFamily="2" charset="0"/>
                <a:cs typeface="Ebrima" panose="02000000000000000000" pitchFamily="2" charset="0"/>
              </a:rPr>
              <a:t> da pravno utemeljeno, opravdano i logički argumentirano samostalno odredbi predmet nabave. </a:t>
            </a:r>
          </a:p>
          <a:p>
            <a:pPr marL="727075" indent="-457200" algn="just">
              <a:lnSpc>
                <a:spcPct val="120000"/>
              </a:lnSpc>
            </a:pPr>
            <a:r>
              <a:rPr lang="hr-HR" sz="2000" dirty="0">
                <a:latin typeface="+mj-lt"/>
                <a:ea typeface="Ebrima" panose="02000000000000000000" pitchFamily="2" charset="0"/>
                <a:cs typeface="Ebrima" panose="02000000000000000000" pitchFamily="2" charset="0"/>
              </a:rPr>
              <a:t>Ako se dijeli nabava s namjerom izbjegavanja primjene ZJN 2016 (npr. nabavlja se više računala prema pravilima za jednostavnu nabavu, ne pazeći na zbrojenu vrijednost tih nabava) utvrdit će se nepravilnost te primijeniti </a:t>
            </a:r>
            <a:r>
              <a:rPr lang="hr-HR" sz="2000" b="1" dirty="0">
                <a:solidFill>
                  <a:schemeClr val="accent6">
                    <a:lumMod val="75000"/>
                  </a:schemeClr>
                </a:solidFill>
                <a:latin typeface="+mj-lt"/>
                <a:ea typeface="Ebrima" panose="02000000000000000000" pitchFamily="2" charset="0"/>
                <a:cs typeface="Ebrima" panose="02000000000000000000" pitchFamily="2" charset="0"/>
              </a:rPr>
              <a:t>financijska korekcija </a:t>
            </a:r>
            <a:r>
              <a:rPr lang="hr-HR" sz="2100" dirty="0">
                <a:latin typeface="+mj-lt"/>
                <a:ea typeface="Ebrima" panose="02000000000000000000" pitchFamily="2" charset="0"/>
                <a:cs typeface="Ebrima" panose="02000000000000000000" pitchFamily="2" charset="0"/>
              </a:rPr>
              <a:t>što rezultira neprihvatljivošću takvih troškova</a:t>
            </a:r>
          </a:p>
          <a:p>
            <a:pPr marL="727075" indent="-457200" algn="just">
              <a:lnSpc>
                <a:spcPct val="120000"/>
              </a:lnSpc>
            </a:pPr>
            <a:r>
              <a:rPr lang="pl-PL" sz="2000" dirty="0">
                <a:latin typeface="+mj-lt"/>
                <a:ea typeface="Ebrima" panose="02000000000000000000" pitchFamily="2" charset="0"/>
                <a:cs typeface="Ebrima" panose="02000000000000000000" pitchFamily="2" charset="0"/>
              </a:rPr>
              <a:t>Prethodno savjetovanje sa zainteresiranim gospodarskim subjektima obvezno je </a:t>
            </a:r>
            <a:r>
              <a:rPr lang="hr-HR" sz="2000" dirty="0">
                <a:latin typeface="+mj-lt"/>
                <a:ea typeface="Ebrima" panose="02000000000000000000" pitchFamily="2" charset="0"/>
                <a:cs typeface="Ebrima" panose="02000000000000000000" pitchFamily="2" charset="0"/>
              </a:rPr>
              <a:t>provesti na EOJN RH prije pokretanja otvorenog ili ograničenog postupka javne nabave za nabavu </a:t>
            </a:r>
            <a:r>
              <a:rPr lang="hr-HR" sz="2000" u="sng" dirty="0">
                <a:latin typeface="+mj-lt"/>
                <a:ea typeface="Ebrima" panose="02000000000000000000" pitchFamily="2" charset="0"/>
                <a:cs typeface="Ebrima" panose="02000000000000000000" pitchFamily="2" charset="0"/>
              </a:rPr>
              <a:t>radova</a:t>
            </a:r>
            <a:r>
              <a:rPr lang="hr-HR" sz="2000" dirty="0">
                <a:latin typeface="+mj-lt"/>
                <a:ea typeface="Ebrima" panose="02000000000000000000" pitchFamily="2" charset="0"/>
                <a:cs typeface="Ebrima" panose="02000000000000000000" pitchFamily="2" charset="0"/>
              </a:rPr>
              <a:t> ili postupka javne nabave </a:t>
            </a:r>
            <a:r>
              <a:rPr lang="hr-HR" sz="2000" u="sng" dirty="0">
                <a:latin typeface="+mj-lt"/>
                <a:ea typeface="Ebrima" panose="02000000000000000000" pitchFamily="2" charset="0"/>
                <a:cs typeface="Ebrima" panose="02000000000000000000" pitchFamily="2" charset="0"/>
              </a:rPr>
              <a:t>velike vrijednosti za nabavu robe ili usluga.</a:t>
            </a:r>
          </a:p>
          <a:p>
            <a:pPr marL="727075" indent="-457200"/>
            <a:endParaRPr lang="hr-HR" dirty="0">
              <a:latin typeface="Ebrima" panose="02000000000000000000" pitchFamily="2" charset="0"/>
              <a:ea typeface="Ebrima" panose="02000000000000000000" pitchFamily="2" charset="0"/>
              <a:cs typeface="Ebrima" panose="02000000000000000000" pitchFamily="2" charset="0"/>
            </a:endParaRPr>
          </a:p>
          <a:p>
            <a:pPr>
              <a:buNone/>
            </a:pPr>
            <a:endParaRPr lang="hr-HR" dirty="0">
              <a:latin typeface="Ebrima" panose="02000000000000000000" pitchFamily="2" charset="0"/>
              <a:ea typeface="Ebrima" panose="02000000000000000000" pitchFamily="2" charset="0"/>
              <a:cs typeface="Ebrima" panose="02000000000000000000" pitchFamily="2" charset="0"/>
            </a:endParaRPr>
          </a:p>
          <a:p>
            <a:pPr marL="727075" indent="-457200"/>
            <a:endParaRPr lang="hr-HR" dirty="0">
              <a:latin typeface="Ebrima" panose="02000000000000000000" pitchFamily="2" charset="0"/>
              <a:ea typeface="Ebrima" panose="02000000000000000000" pitchFamily="2" charset="0"/>
              <a:cs typeface="Ebrima" panose="02000000000000000000" pitchFamily="2" charset="0"/>
            </a:endParaRPr>
          </a:p>
          <a:p>
            <a:pPr marL="727075" indent="-457200"/>
            <a:endParaRPr lang="hr-HR" dirty="0">
              <a:latin typeface="Ebrima" panose="02000000000000000000" pitchFamily="2" charset="0"/>
              <a:ea typeface="Ebrima" panose="02000000000000000000" pitchFamily="2" charset="0"/>
              <a:cs typeface="Ebrima" panose="02000000000000000000" pitchFamily="2" charset="0"/>
            </a:endParaRPr>
          </a:p>
          <a:p>
            <a:pPr marL="727075" indent="-457200"/>
            <a:endParaRPr lang="hr-HR" dirty="0">
              <a:latin typeface="Ebrima" panose="02000000000000000000" pitchFamily="2" charset="0"/>
              <a:ea typeface="Ebrima" panose="02000000000000000000" pitchFamily="2" charset="0"/>
              <a:cs typeface="Ebrima" panose="02000000000000000000" pitchFamily="2" charset="0"/>
            </a:endParaRPr>
          </a:p>
          <a:p>
            <a:pPr marL="727075" indent="-457200"/>
            <a:endParaRPr lang="hr-HR" dirty="0">
              <a:latin typeface="Ebrima" panose="02000000000000000000" pitchFamily="2" charset="0"/>
              <a:ea typeface="Ebrima" panose="02000000000000000000" pitchFamily="2" charset="0"/>
              <a:cs typeface="Ebrima" panose="02000000000000000000" pitchFamily="2" charset="0"/>
            </a:endParaRPr>
          </a:p>
        </p:txBody>
      </p:sp>
    </p:spTree>
    <p:extLst>
      <p:ext uri="{BB962C8B-B14F-4D97-AF65-F5344CB8AC3E}">
        <p14:creationId xmlns:p14="http://schemas.microsoft.com/office/powerpoint/2010/main" val="276353392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1" id="{3CBDAA3F-BBDF-43FD-83BC-27546F6E2E93}" vid="{94E7C4AF-47E5-4DB5-A1E2-01D0C4137E7B}"/>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CFCEC9F13D60F147B6D7A4CBC816A3BE" ma:contentTypeVersion="1" ma:contentTypeDescription="Create a new document." ma:contentTypeScope="" ma:versionID="7447920a411d11f81fe2edf558d29266">
  <xsd:schema xmlns:xsd="http://www.w3.org/2001/XMLSchema" xmlns:xs="http://www.w3.org/2001/XMLSchema" xmlns:p="http://schemas.microsoft.com/office/2006/metadata/properties" targetNamespace="http://schemas.microsoft.com/office/2006/metadata/properties" ma:root="true" ma:fieldsID="c64490b4aec6201516c3a874156f37b2">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customXsn xmlns="http://schemas.microsoft.com/office/2006/metadata/customXsn">
  <xsnLocation/>
  <cached>True</cached>
  <openByDefault>True</openByDefault>
  <xsnScope/>
</customXsn>
</file>

<file path=customXml/item3.xml><?xml version="1.0" encoding="utf-8"?>
<?mso-contentType ?>
<FormTemplates xmlns="http://schemas.microsoft.com/sharepoint/v3/contenttype/forms">
  <Display>DocumentLibraryForm</Display>
  <Edit>DocumentLibraryForm</Edit>
  <New>DocumentLibraryForm</New>
</FormTemplates>
</file>

<file path=customXml/item4.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75A2D560-AB17-420E-9AF0-AD46CD7F5D32}">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internal/obd"/>
    <ds:schemaRef ds:uri="http://schemas.microsoft.com/office/infopath/2007/PartnerControls"/>
  </ds:schemaRefs>
</ds:datastoreItem>
</file>

<file path=customXml/itemProps2.xml><?xml version="1.0" encoding="utf-8"?>
<ds:datastoreItem xmlns:ds="http://schemas.openxmlformats.org/officeDocument/2006/customXml" ds:itemID="{75F0F1B4-BAEA-42F2-BAE9-3F807764381E}">
  <ds:schemaRefs>
    <ds:schemaRef ds:uri="http://schemas.microsoft.com/office/2006/metadata/customXsn"/>
  </ds:schemaRefs>
</ds:datastoreItem>
</file>

<file path=customXml/itemProps3.xml><?xml version="1.0" encoding="utf-8"?>
<ds:datastoreItem xmlns:ds="http://schemas.openxmlformats.org/officeDocument/2006/customXml" ds:itemID="{4B43F7B6-0FB5-45A1-9D43-D573734F87FD}">
  <ds:schemaRefs>
    <ds:schemaRef ds:uri="http://schemas.microsoft.com/sharepoint/v3/contenttype/forms"/>
  </ds:schemaRefs>
</ds:datastoreItem>
</file>

<file path=customXml/itemProps4.xml><?xml version="1.0" encoding="utf-8"?>
<ds:datastoreItem xmlns:ds="http://schemas.openxmlformats.org/officeDocument/2006/customXml" ds:itemID="{487DE3ED-E1CE-4EBA-B430-9C32EE840057}">
  <ds:schemaRefs>
    <ds:schemaRef ds:uri="http://schemas.microsoft.com/office/2006/metadata/properties"/>
    <ds:schemaRef ds:uri="http://schemas.microsoft.com/office/2006/documentManagement/types"/>
    <ds:schemaRef ds:uri="http://purl.org/dc/dcmitype/"/>
    <ds:schemaRef ds:uri="http://schemas.microsoft.com/office/infopath/2007/PartnerControls"/>
    <ds:schemaRef ds:uri="http://schemas.openxmlformats.org/package/2006/metadata/core-properties"/>
    <ds:schemaRef ds:uri="http://purl.org/dc/terms/"/>
    <ds:schemaRef ds:uri="http://www.w3.org/XML/1998/namespace"/>
    <ds:schemaRef ds:uri="http://purl.org/dc/elements/1.1/"/>
  </ds:schemaRefs>
</ds:datastoreItem>
</file>

<file path=docProps/app.xml><?xml version="1.0" encoding="utf-8"?>
<Properties xmlns="http://schemas.openxmlformats.org/officeDocument/2006/extended-properties" xmlns:vt="http://schemas.openxmlformats.org/officeDocument/2006/docPropsVTypes">
  <Template>apprrr_ppt_GREEN2</Template>
  <TotalTime>3038</TotalTime>
  <Words>7106</Words>
  <Application>Microsoft Office PowerPoint</Application>
  <PresentationFormat>Widescreen</PresentationFormat>
  <Paragraphs>375</Paragraphs>
  <Slides>34</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34</vt:i4>
      </vt:variant>
    </vt:vector>
  </HeadingPairs>
  <TitlesOfParts>
    <vt:vector size="42" baseType="lpstr">
      <vt:lpstr>Arial</vt:lpstr>
      <vt:lpstr>Calibri</vt:lpstr>
      <vt:lpstr>Calibri Light</vt:lpstr>
      <vt:lpstr>Courier New</vt:lpstr>
      <vt:lpstr>Ebrima</vt:lpstr>
      <vt:lpstr>Open Sans Light</vt:lpstr>
      <vt:lpstr>Wingdings</vt:lpstr>
      <vt:lpstr>Office Theme</vt:lpstr>
      <vt:lpstr>             Priprema dokumentacije o nabavi i provedba postupka  </vt:lpstr>
      <vt:lpstr>S A D R Ž A J </vt:lpstr>
      <vt:lpstr>U V O D</vt:lpstr>
      <vt:lpstr>Rokovi za provedbu nabave i dostavu dokumentacije</vt:lpstr>
      <vt:lpstr>   </vt:lpstr>
      <vt:lpstr>Rezultat provjere dostavljene dokumentacije   </vt:lpstr>
      <vt:lpstr>Osnova za provođenje postupaka nabave </vt:lpstr>
      <vt:lpstr>Priprema postupka (javne) nabave </vt:lpstr>
      <vt:lpstr> Priprema postupka javne nabave  </vt:lpstr>
      <vt:lpstr>Primjeri grupiranja istih ili sličnih predmeta nabave (isključivo ogledni primjeri koji ne daju  konkretnu uputu postupanja)</vt:lpstr>
      <vt:lpstr>Priprema postupka javne nabave</vt:lpstr>
      <vt:lpstr>Priprema dokumentacije o nabavi</vt:lpstr>
      <vt:lpstr>Priprema dokumentacije o nabavi</vt:lpstr>
      <vt:lpstr>Priprema dokumentacije o nabavi</vt:lpstr>
      <vt:lpstr>Priprema dokumentacije o nabavi</vt:lpstr>
      <vt:lpstr>Priprema dokumentacije o nabavi </vt:lpstr>
      <vt:lpstr>Priprema dokumentacije o nabavi   </vt:lpstr>
      <vt:lpstr>Priprema dokumentacije o nabavi </vt:lpstr>
      <vt:lpstr>Priprema dokumentacije o nabavi</vt:lpstr>
      <vt:lpstr>Priprema dokumentacije o nabavi</vt:lpstr>
      <vt:lpstr>Priprema dokumentacije o nabavi</vt:lpstr>
      <vt:lpstr>Priprema dokumentacije o nabavi </vt:lpstr>
      <vt:lpstr>Priprema dokumentacije o nabavi </vt:lpstr>
      <vt:lpstr>Priprema dokumentacije o nabavi</vt:lpstr>
      <vt:lpstr>Priprema dokumentacije o nabavi</vt:lpstr>
      <vt:lpstr>Priprema dokumentacije o nabavi</vt:lpstr>
      <vt:lpstr>Pregled i ocjena ponuda</vt:lpstr>
      <vt:lpstr>Provedba (izvršenje) ugovora o (javnoj) nabavi</vt:lpstr>
      <vt:lpstr>Pravila za provođenje postupka jednostavne nabave</vt:lpstr>
      <vt:lpstr>Najčešće uočene pogreške prilikom administrativne kontrole </vt:lpstr>
      <vt:lpstr>             Najčešće uočene pogreške prilikom administrativne kontrole </vt:lpstr>
      <vt:lpstr>Najčešće uočene pogreške prilikom administrativne kontrole</vt:lpstr>
      <vt:lpstr>Zaključne napomene </vt:lpstr>
      <vt:lpstr>PowerPoint Presentation</vt:lpstr>
    </vt:vector>
  </TitlesOfParts>
  <Company>APPRRR</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Božana Bešlić</dc:creator>
  <cp:lastModifiedBy>Mišel Farenvald</cp:lastModifiedBy>
  <cp:revision>497</cp:revision>
  <cp:lastPrinted>2021-03-18T12:55:33Z</cp:lastPrinted>
  <dcterms:created xsi:type="dcterms:W3CDTF">2017-12-08T15:22:43Z</dcterms:created>
  <dcterms:modified xsi:type="dcterms:W3CDTF">2022-04-08T10:02:39Z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0x010100CFCEC9F13D60F147B6D7A4CBC816A3BE</vt:lpwstr>
  </property>
</Properties>
</file>