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8"/>
  </p:notesMasterIdLst>
  <p:sldIdLst>
    <p:sldId id="256" r:id="rId6"/>
    <p:sldId id="260" r:id="rId7"/>
    <p:sldId id="261" r:id="rId8"/>
    <p:sldId id="262" r:id="rId9"/>
    <p:sldId id="295" r:id="rId10"/>
    <p:sldId id="269" r:id="rId11"/>
    <p:sldId id="309" r:id="rId12"/>
    <p:sldId id="268" r:id="rId13"/>
    <p:sldId id="296" r:id="rId14"/>
    <p:sldId id="274" r:id="rId15"/>
    <p:sldId id="283" r:id="rId16"/>
    <p:sldId id="299" r:id="rId17"/>
    <p:sldId id="301" r:id="rId18"/>
    <p:sldId id="302" r:id="rId19"/>
    <p:sldId id="303" r:id="rId20"/>
    <p:sldId id="304" r:id="rId21"/>
    <p:sldId id="305" r:id="rId22"/>
    <p:sldId id="307" r:id="rId23"/>
    <p:sldId id="310" r:id="rId24"/>
    <p:sldId id="308" r:id="rId25"/>
    <p:sldId id="306" r:id="rId26"/>
    <p:sldId id="297" r:id="rId2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C525"/>
    <a:srgbClr val="ABCF27"/>
    <a:srgbClr val="9DBE24"/>
    <a:srgbClr val="585963"/>
    <a:srgbClr val="9CC535"/>
    <a:srgbClr val="9CBC26"/>
    <a:srgbClr val="8DAA22"/>
    <a:srgbClr val="A5C727"/>
    <a:srgbClr val="94B323"/>
    <a:srgbClr val="9CB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72" autoAdjust="0"/>
    <p:restoredTop sz="93140" autoAdjust="0"/>
  </p:normalViewPr>
  <p:slideViewPr>
    <p:cSldViewPr snapToGrid="0">
      <p:cViewPr varScale="1">
        <p:scale>
          <a:sx n="104" d="100"/>
          <a:sy n="104" d="100"/>
        </p:scale>
        <p:origin x="4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568EE-4C5E-4EBC-94FA-46A3F7F1032C}" type="datetimeFigureOut">
              <a:rPr lang="hr-HR" smtClean="0"/>
              <a:t>3.11.2022.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1953F-570D-48F9-802F-27B4F91BFF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3999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953F-570D-48F9-802F-27B4F91BFF08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8162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953F-570D-48F9-802F-27B4F91BFF08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515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7518" y="562526"/>
            <a:ext cx="7632442" cy="2387600"/>
          </a:xfrm>
        </p:spPr>
        <p:txBody>
          <a:bodyPr anchor="b"/>
          <a:lstStyle>
            <a:lvl1pPr algn="l">
              <a:defRPr sz="60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7516" y="4152122"/>
            <a:ext cx="7632444" cy="1105678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12" y="5257800"/>
            <a:ext cx="2350013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5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3A0C-3612-4ECC-8C30-362E3DB22A98}" type="datetimeFigureOut">
              <a:rPr lang="hr-HR" smtClean="0"/>
              <a:t>3.11.2022.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1E7A-ADD3-4414-AAC2-FE38138BF4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1311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3A0C-3612-4ECC-8C30-362E3DB22A98}" type="datetimeFigureOut">
              <a:rPr lang="hr-HR" smtClean="0"/>
              <a:t>3.11.2022.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1E7A-ADD3-4414-AAC2-FE38138BF4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8218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3A0C-3612-4ECC-8C30-362E3DB22A98}" type="datetimeFigureOut">
              <a:rPr lang="hr-HR" smtClean="0"/>
              <a:t>3.11.2022.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1E7A-ADD3-4414-AAC2-FE38138BF4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8414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68963"/>
          </a:xfrm>
          <a:prstGeom prst="rect">
            <a:avLst/>
          </a:prstGeom>
          <a:solidFill>
            <a:srgbClr val="96B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02" y="242596"/>
            <a:ext cx="11523306" cy="81176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963"/>
            <a:ext cx="12192000" cy="4777274"/>
          </a:xfrm>
          <a:noFill/>
        </p:spPr>
        <p:txBody>
          <a:bodyPr/>
          <a:lstStyle>
            <a:lvl1pPr marL="269875" indent="0">
              <a:defRPr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167" y="6195062"/>
            <a:ext cx="4071833" cy="5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8" y="6105398"/>
            <a:ext cx="478537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1268963"/>
          </a:xfrm>
          <a:prstGeom prst="rect">
            <a:avLst/>
          </a:prstGeom>
          <a:solidFill>
            <a:srgbClr val="96B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902" y="242596"/>
            <a:ext cx="11523306" cy="81176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hr-HR" dirty="0" smtClean="0"/>
              <a:t>Hvala na pažnji!</a:t>
            </a:r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167" y="6213724"/>
            <a:ext cx="4071833" cy="5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2" y="6124060"/>
            <a:ext cx="478537" cy="71932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 userDrawn="1"/>
        </p:nvSpPr>
        <p:spPr>
          <a:xfrm>
            <a:off x="7557796" y="1778014"/>
            <a:ext cx="4222666" cy="3905250"/>
          </a:xfrm>
          <a:prstGeom prst="rect">
            <a:avLst/>
          </a:prstGeom>
          <a:solidFill>
            <a:srgbClr val="96BC33"/>
          </a:solidFill>
        </p:spPr>
        <p:txBody>
          <a:bodyPr vert="horz" lIns="360000" tIns="45720" rIns="432000" bIns="45720" rtlCol="0" anchor="ctr">
            <a:normAutofit fontScale="62500" lnSpcReduction="20000"/>
          </a:bodyPr>
          <a:lstStyle>
            <a:lvl1pPr marL="26987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hr-HR" b="1" cap="all" dirty="0" smtClean="0">
                <a:solidFill>
                  <a:schemeClr val="bg1"/>
                </a:solidFill>
              </a:rPr>
              <a:t>Agencija za plaćanja u poljoprivredi, ribarstvu i ruralnom razvoju  </a:t>
            </a:r>
          </a:p>
          <a:p>
            <a:pPr marL="271463">
              <a:lnSpc>
                <a:spcPct val="120000"/>
              </a:lnSpc>
              <a:buFont typeface="Arial" panose="020B0604020202020204" pitchFamily="34" charset="0"/>
              <a:buNone/>
            </a:pPr>
            <a:endParaRPr lang="hr-HR" sz="1400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hr-HR" sz="2600" dirty="0" smtClean="0">
                <a:solidFill>
                  <a:schemeClr val="bg1"/>
                </a:solidFill>
              </a:rPr>
              <a:t>Ulica grada Vukovara 269d</a:t>
            </a:r>
          </a:p>
          <a:p>
            <a:pPr>
              <a:buFont typeface="Arial" panose="020B0604020202020204" pitchFamily="34" charset="0"/>
              <a:buNone/>
            </a:pPr>
            <a:r>
              <a:rPr lang="hr-HR" sz="2600" dirty="0" smtClean="0">
                <a:solidFill>
                  <a:schemeClr val="bg1"/>
                </a:solidFill>
              </a:rPr>
              <a:t>10 000 Zagreb</a:t>
            </a:r>
          </a:p>
          <a:p>
            <a:endParaRPr lang="hr-HR" sz="1400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hr-HR" sz="2600" dirty="0" smtClean="0">
                <a:solidFill>
                  <a:schemeClr val="bg1"/>
                </a:solidFill>
              </a:rPr>
              <a:t>+385 1 6002 700 (centrala) </a:t>
            </a:r>
          </a:p>
          <a:p>
            <a:pPr>
              <a:buFont typeface="Arial" panose="020B0604020202020204" pitchFamily="34" charset="0"/>
              <a:buNone/>
            </a:pPr>
            <a:r>
              <a:rPr lang="hr-HR" sz="2600" dirty="0" smtClean="0">
                <a:solidFill>
                  <a:schemeClr val="bg1"/>
                </a:solidFill>
              </a:rPr>
              <a:t>+385 1 6002 742 (informiranje</a:t>
            </a:r>
            <a:r>
              <a:rPr lang="hr-HR" dirty="0" smtClean="0">
                <a:solidFill>
                  <a:schemeClr val="bg1"/>
                </a:solidFill>
              </a:rPr>
              <a:t>)</a:t>
            </a:r>
          </a:p>
          <a:p>
            <a:endParaRPr lang="hr-HR" sz="1400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hr-HR" sz="2600" dirty="0" smtClean="0">
                <a:solidFill>
                  <a:schemeClr val="bg1"/>
                </a:solidFill>
              </a:rPr>
              <a:t>www.apprrr.hr</a:t>
            </a:r>
          </a:p>
          <a:p>
            <a:pPr>
              <a:buFont typeface="Arial" panose="020B0604020202020204" pitchFamily="34" charset="0"/>
              <a:buNone/>
            </a:pPr>
            <a:r>
              <a:rPr lang="hr-HR" sz="2600" dirty="0" smtClean="0">
                <a:solidFill>
                  <a:schemeClr val="bg1"/>
                </a:solidFill>
              </a:rPr>
              <a:t>info@apprrr.hr</a:t>
            </a:r>
            <a:endParaRPr lang="hr-HR" sz="2600" dirty="0">
              <a:solidFill>
                <a:schemeClr val="bg1"/>
              </a:solidFill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 userDrawn="1"/>
        </p:nvPicPr>
        <p:blipFill rotWithShape="1">
          <a:blip r:embed="rId4"/>
          <a:srcRect r="6389"/>
          <a:stretch/>
        </p:blipFill>
        <p:spPr>
          <a:xfrm>
            <a:off x="478537" y="1743886"/>
            <a:ext cx="5929438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8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3A0C-3612-4ECC-8C30-362E3DB22A98}" type="datetimeFigureOut">
              <a:rPr lang="hr-HR" smtClean="0"/>
              <a:t>3.11.2022.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1E7A-ADD3-4414-AAC2-FE38138BF4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7057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3A0C-3612-4ECC-8C30-362E3DB22A98}" type="datetimeFigureOut">
              <a:rPr lang="hr-HR" smtClean="0"/>
              <a:t>3.11.2022.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1E7A-ADD3-4414-AAC2-FE38138BF4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128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3A0C-3612-4ECC-8C30-362E3DB22A98}" type="datetimeFigureOut">
              <a:rPr lang="hr-HR" smtClean="0"/>
              <a:t>3.11.2022.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1E7A-ADD3-4414-AAC2-FE38138BF4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1937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3A0C-3612-4ECC-8C30-362E3DB22A98}" type="datetimeFigureOut">
              <a:rPr lang="hr-HR" smtClean="0"/>
              <a:t>3.11.2022.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1E7A-ADD3-4414-AAC2-FE38138BF4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6560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3A0C-3612-4ECC-8C30-362E3DB22A98}" type="datetimeFigureOut">
              <a:rPr lang="hr-HR" smtClean="0"/>
              <a:t>3.11.2022.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1E7A-ADD3-4414-AAC2-FE38138BF4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1355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3A0C-3612-4ECC-8C30-362E3DB22A98}" type="datetimeFigureOut">
              <a:rPr lang="hr-HR" smtClean="0"/>
              <a:t>3.11.2022.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1E7A-ADD3-4414-AAC2-FE38138BF4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4986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13A0C-3612-4ECC-8C30-362E3DB22A98}" type="datetimeFigureOut">
              <a:rPr lang="hr-HR" smtClean="0"/>
              <a:t>3.11.2022.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51E7A-ADD3-4414-AAC2-FE38138BF4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766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apprrr.hr/podmjera-7-4-ulaganja-u-pokretanje-poboljsanje-ili-prosirenje-lokalnih-temeljnih-usluga-za-ruralno-stanovnistvo-ukljucujuci-slobodno-vrijeme-i-kulturne-aktivnosti-te-povezanu-infrastruktu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610" y="155275"/>
            <a:ext cx="11696131" cy="3450567"/>
          </a:xfrm>
          <a:solidFill>
            <a:srgbClr val="9CC535"/>
          </a:solidFill>
        </p:spPr>
        <p:txBody>
          <a:bodyPr>
            <a:normAutofit/>
          </a:bodyPr>
          <a:lstStyle/>
          <a:p>
            <a:pPr algn="ctr"/>
            <a:r>
              <a:rPr lang="hr-HR" sz="4800" b="1" dirty="0" smtClean="0"/>
              <a:t>TIP  OPERACIJE 7.4.1 – TREĆI NATJEČAJ</a:t>
            </a:r>
            <a:br>
              <a:rPr lang="hr-HR" sz="4800" b="1" dirty="0" smtClean="0"/>
            </a:br>
            <a:r>
              <a:rPr lang="hr-HR" sz="4800" b="1" dirty="0" smtClean="0"/>
              <a:t/>
            </a:r>
            <a:br>
              <a:rPr lang="hr-HR" sz="4800" b="1" dirty="0" smtClean="0"/>
            </a:br>
            <a:r>
              <a:rPr lang="vi-VN" sz="4800" b="1" dirty="0" smtClean="0"/>
              <a:t>PODNOŠENJE </a:t>
            </a:r>
            <a:r>
              <a:rPr lang="hr-HR" sz="4800" b="1" dirty="0" smtClean="0"/>
              <a:t> </a:t>
            </a:r>
            <a:r>
              <a:rPr lang="vi-VN" sz="4800" b="1" dirty="0" smtClean="0"/>
              <a:t>DRUGOG </a:t>
            </a:r>
            <a:r>
              <a:rPr lang="hr-HR" sz="4800" b="1" dirty="0" smtClean="0"/>
              <a:t> </a:t>
            </a:r>
            <a:r>
              <a:rPr lang="vi-VN" sz="4800" b="1" dirty="0" smtClean="0"/>
              <a:t>DIJELA </a:t>
            </a:r>
            <a:r>
              <a:rPr lang="hr-HR" sz="4800" b="1" dirty="0" smtClean="0"/>
              <a:t> </a:t>
            </a:r>
            <a:r>
              <a:rPr lang="vi-VN" sz="4800" b="1" dirty="0" smtClean="0"/>
              <a:t>ZAHTJEVA</a:t>
            </a:r>
            <a:r>
              <a:rPr lang="hr-HR" sz="4800" b="1" dirty="0" smtClean="0"/>
              <a:t> </a:t>
            </a:r>
            <a:r>
              <a:rPr lang="vi-VN" sz="4800" b="1" dirty="0" smtClean="0"/>
              <a:t> ZA </a:t>
            </a:r>
            <a:r>
              <a:rPr lang="hr-HR" sz="4800" b="1" dirty="0" smtClean="0"/>
              <a:t> </a:t>
            </a:r>
            <a:r>
              <a:rPr lang="vi-VN" sz="4800" b="1" dirty="0" smtClean="0"/>
              <a:t>POTPORU</a:t>
            </a:r>
            <a:r>
              <a:rPr lang="hr-HR" sz="4800" b="1" dirty="0" smtClean="0"/>
              <a:t>, </a:t>
            </a:r>
            <a:r>
              <a:rPr lang="pl-PL" sz="4800" b="1" dirty="0" smtClean="0"/>
              <a:t>ZAHTJEVA  </a:t>
            </a:r>
            <a:r>
              <a:rPr lang="pl-PL" sz="4800" b="1" dirty="0"/>
              <a:t>ZA  </a:t>
            </a:r>
            <a:r>
              <a:rPr lang="pl-PL" sz="4800" b="1" dirty="0" smtClean="0"/>
              <a:t>ISPLATU I PROMJENE  </a:t>
            </a:r>
            <a:r>
              <a:rPr lang="pl-PL" sz="4800" b="1" dirty="0"/>
              <a:t>U  </a:t>
            </a:r>
            <a:r>
              <a:rPr lang="pl-PL" sz="4800" b="1" dirty="0" smtClean="0"/>
              <a:t>PROJEKTU</a:t>
            </a:r>
            <a:endParaRPr lang="hr-HR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7289" y="5793653"/>
            <a:ext cx="8418200" cy="69766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pl-PL" sz="2000" b="1" dirty="0"/>
              <a:t>EUROPSKI POLJOPRIVREDNI FOND ZA RURALNI </a:t>
            </a:r>
            <a:r>
              <a:rPr lang="pl-PL" sz="2000" b="1" dirty="0" smtClean="0"/>
              <a:t>RAZVOJ</a:t>
            </a:r>
          </a:p>
          <a:p>
            <a:pPr algn="ctr">
              <a:spcBef>
                <a:spcPts val="600"/>
              </a:spcBef>
            </a:pPr>
            <a:r>
              <a:rPr lang="pl-PL" sz="2000" b="1" dirty="0"/>
              <a:t>EUROPA ULAŽE U RURALNA PODRUČJA</a:t>
            </a:r>
            <a:endParaRPr lang="hr-HR" sz="2000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663" y="5850636"/>
            <a:ext cx="967740" cy="59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U_Flag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06300" y="5842010"/>
            <a:ext cx="100330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3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8294"/>
          </a:xfrm>
        </p:spPr>
        <p:txBody>
          <a:bodyPr>
            <a:noAutofit/>
          </a:bodyPr>
          <a:lstStyle/>
          <a:p>
            <a:pPr algn="ctr"/>
            <a:r>
              <a:rPr lang="hr-HR" sz="2800" b="1" dirty="0" smtClean="0">
                <a:solidFill>
                  <a:srgbClr val="585963"/>
                </a:solidFill>
              </a:rPr>
              <a:t>PROMJENE  </a:t>
            </a:r>
            <a:r>
              <a:rPr lang="hr-HR" sz="2800" b="1" dirty="0">
                <a:solidFill>
                  <a:srgbClr val="585963"/>
                </a:solidFill>
              </a:rPr>
              <a:t>U  </a:t>
            </a:r>
            <a:r>
              <a:rPr lang="hr-HR" sz="2800" b="1" dirty="0" smtClean="0">
                <a:solidFill>
                  <a:srgbClr val="585963"/>
                </a:solidFill>
              </a:rPr>
              <a:t>PROJEKTU</a:t>
            </a:r>
            <a:endParaRPr lang="hr-HR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348509"/>
            <a:ext cx="12192000" cy="4710545"/>
          </a:xfrm>
        </p:spPr>
        <p:txBody>
          <a:bodyPr>
            <a:normAutofit fontScale="70000" lnSpcReduction="20000"/>
          </a:bodyPr>
          <a:lstStyle/>
          <a:p>
            <a:pPr marL="447675" lvl="0" indent="-36195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2400" b="1" dirty="0"/>
              <a:t>Dokumentacija ovisno o vrsti promjene</a:t>
            </a:r>
            <a:r>
              <a:rPr lang="pl-PL" sz="2400" b="1" dirty="0" smtClean="0"/>
              <a:t>:</a:t>
            </a:r>
          </a:p>
          <a:p>
            <a:pPr marL="44132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r-HR" sz="2400" b="1" dirty="0" smtClean="0"/>
              <a:t>a) Promjena </a:t>
            </a:r>
            <a:r>
              <a:rPr lang="hr-HR" sz="2400" b="1" dirty="0"/>
              <a:t>odabranog ponuditelja (novi postupak javne/jednostavne </a:t>
            </a:r>
            <a:r>
              <a:rPr lang="hr-HR" sz="2400" b="1" dirty="0" smtClean="0"/>
              <a:t>nabave)</a:t>
            </a:r>
          </a:p>
          <a:p>
            <a:pPr marL="989013" indent="-2682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sz="2400" dirty="0"/>
              <a:t>Dokumentacija iz novog provedenog postupka javne/jednostavne nabave</a:t>
            </a:r>
          </a:p>
          <a:p>
            <a:pPr marL="989013" indent="-2682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it-IT" sz="2400" dirty="0"/>
              <a:t>Tablica troškova i izračuna </a:t>
            </a:r>
            <a:r>
              <a:rPr lang="it-IT" sz="2400" dirty="0" smtClean="0"/>
              <a:t>potpore</a:t>
            </a:r>
            <a:endParaRPr lang="hr-HR" sz="2400" b="1" dirty="0" smtClean="0"/>
          </a:p>
          <a:p>
            <a:pPr marL="44132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r-HR" sz="2400" b="1" dirty="0" smtClean="0"/>
              <a:t>b) Izmjena/dopuna </a:t>
            </a:r>
            <a:r>
              <a:rPr lang="hr-HR" sz="2400" b="1" dirty="0"/>
              <a:t>građevinske </a:t>
            </a:r>
            <a:r>
              <a:rPr lang="hr-HR" sz="2400" b="1" dirty="0" smtClean="0"/>
              <a:t>dozvole</a:t>
            </a:r>
          </a:p>
          <a:p>
            <a:pPr marL="989013" indent="-2682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sz="2400" dirty="0"/>
              <a:t>Pravomoćna izmjena/dopuna građevinske dozvole			</a:t>
            </a:r>
          </a:p>
          <a:p>
            <a:pPr marL="989013" indent="-2682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sz="2400" dirty="0"/>
              <a:t>Izmjena glavnog </a:t>
            </a:r>
            <a:r>
              <a:rPr lang="hr-HR" sz="2400" dirty="0" smtClean="0"/>
              <a:t>projekta</a:t>
            </a:r>
          </a:p>
          <a:p>
            <a:pPr marL="989013" indent="-2682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hr-HR" sz="2500" dirty="0"/>
              <a:t>novi troškovnik projektiranih </a:t>
            </a:r>
            <a:r>
              <a:rPr lang="hr-HR" sz="2500" dirty="0" smtClean="0"/>
              <a:t>radova/instalacija ako je primjenjivo</a:t>
            </a:r>
            <a:endParaRPr lang="hr-HR" sz="2500" dirty="0"/>
          </a:p>
          <a:p>
            <a:pPr marL="44132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r-HR" sz="2400" b="1" dirty="0" smtClean="0"/>
              <a:t>c) Izmjena </a:t>
            </a:r>
            <a:r>
              <a:rPr lang="hr-HR" sz="2400" b="1" dirty="0"/>
              <a:t>glavnog projekta kada nije izdana građevinska dozvola - jednostavne građevine i </a:t>
            </a:r>
            <a:r>
              <a:rPr lang="hr-HR" sz="2400" b="1" dirty="0" smtClean="0"/>
              <a:t>radovi</a:t>
            </a:r>
            <a:endParaRPr lang="hr-HR" sz="2400" dirty="0"/>
          </a:p>
          <a:p>
            <a:pPr marL="989013" indent="-2682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sz="2400" dirty="0"/>
              <a:t>Izmjena glavnog </a:t>
            </a:r>
            <a:r>
              <a:rPr lang="hr-HR" sz="2400" dirty="0" smtClean="0"/>
              <a:t>projekta</a:t>
            </a:r>
          </a:p>
          <a:p>
            <a:pPr marL="989013" indent="-2682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hr-HR" sz="2400" dirty="0"/>
              <a:t>novi troškovnik projektiranih radova/instalacija ako je </a:t>
            </a:r>
            <a:r>
              <a:rPr lang="hr-HR" sz="2400" dirty="0" smtClean="0"/>
              <a:t>primjenjivo</a:t>
            </a:r>
            <a:endParaRPr lang="hr-HR" sz="2400" dirty="0"/>
          </a:p>
          <a:p>
            <a:pPr marL="628650" indent="-185738"/>
            <a:r>
              <a:rPr lang="hr-HR" sz="2400" dirty="0"/>
              <a:t>Nova ponuda istog </a:t>
            </a:r>
            <a:r>
              <a:rPr lang="hr-HR" sz="2400" dirty="0" smtClean="0"/>
              <a:t>ponuditelja/Izmjena </a:t>
            </a:r>
            <a:r>
              <a:rPr lang="hr-HR" sz="2400" dirty="0"/>
              <a:t>ugovora o </a:t>
            </a:r>
            <a:r>
              <a:rPr lang="hr-HR" sz="2400" dirty="0" smtClean="0"/>
              <a:t>izvođenju radova, </a:t>
            </a:r>
            <a:r>
              <a:rPr lang="hr-HR" sz="2400" dirty="0"/>
              <a:t>ako je došlo do promjena u odabranoj ponudi </a:t>
            </a:r>
            <a:r>
              <a:rPr lang="hr-HR" sz="2400" dirty="0" smtClean="0"/>
              <a:t>uslijed izmjene </a:t>
            </a:r>
            <a:r>
              <a:rPr lang="hr-HR" sz="2400" dirty="0"/>
              <a:t>troškovnika projektiranih radova/instalacija zbog i</a:t>
            </a:r>
            <a:r>
              <a:rPr lang="hr-HR" sz="2400" dirty="0" smtClean="0"/>
              <a:t>zmjene </a:t>
            </a:r>
            <a:r>
              <a:rPr lang="hr-HR" sz="2400" dirty="0"/>
              <a:t>Građevinske dozvole/Glavnog </a:t>
            </a:r>
            <a:r>
              <a:rPr lang="hr-HR" sz="2400" dirty="0" smtClean="0"/>
              <a:t>projekta.</a:t>
            </a:r>
            <a:endParaRPr lang="hr-HR" sz="2400" dirty="0"/>
          </a:p>
          <a:p>
            <a:pPr marL="628650" indent="-185738"/>
            <a:r>
              <a:rPr lang="hr-HR" sz="2400" dirty="0"/>
              <a:t>Tablica troškova i izračuna potpore </a:t>
            </a:r>
            <a:r>
              <a:rPr lang="hr-HR" sz="2400" dirty="0" smtClean="0"/>
              <a:t>(ako je primjenjivo).</a:t>
            </a:r>
          </a:p>
          <a:p>
            <a:pPr marL="628650" indent="-185738"/>
            <a:r>
              <a:rPr lang="hr-HR" sz="2400" dirty="0" smtClean="0"/>
              <a:t>Obrazloženja promjene.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73080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68962"/>
          </a:xfrm>
        </p:spPr>
        <p:txBody>
          <a:bodyPr>
            <a:normAutofit/>
          </a:bodyPr>
          <a:lstStyle/>
          <a:p>
            <a:pPr marL="266700"/>
            <a:r>
              <a:rPr lang="pl-PL" sz="4000" b="1" dirty="0">
                <a:solidFill>
                  <a:srgbClr val="585963"/>
                </a:solidFill>
              </a:rPr>
              <a:t>KADA  </a:t>
            </a:r>
            <a:r>
              <a:rPr lang="pl-PL" sz="4000" b="1" dirty="0" smtClean="0">
                <a:solidFill>
                  <a:srgbClr val="585963"/>
                </a:solidFill>
              </a:rPr>
              <a:t>SE  NE  PODNOSI  ZAHTJEV  </a:t>
            </a:r>
            <a:r>
              <a:rPr lang="pl-PL" sz="4000" b="1" dirty="0">
                <a:solidFill>
                  <a:srgbClr val="585963"/>
                </a:solidFill>
              </a:rPr>
              <a:t>ZA  </a:t>
            </a:r>
            <a:r>
              <a:rPr lang="pl-PL" sz="4000" b="1" dirty="0" smtClean="0">
                <a:solidFill>
                  <a:srgbClr val="585963"/>
                </a:solidFill>
              </a:rPr>
              <a:t>PROMJENU ?</a:t>
            </a:r>
            <a:endParaRPr lang="hr-HR" sz="4000" b="1" dirty="0">
              <a:solidFill>
                <a:srgbClr val="58596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963"/>
            <a:ext cx="12192000" cy="4217437"/>
          </a:xfrm>
        </p:spPr>
        <p:txBody>
          <a:bodyPr>
            <a:normAutofit/>
          </a:bodyPr>
          <a:lstStyle/>
          <a:p>
            <a:pPr marL="542925" indent="-276225">
              <a:lnSpc>
                <a:spcPct val="100000"/>
              </a:lnSpc>
              <a:spcBef>
                <a:spcPts val="3000"/>
              </a:spcBef>
            </a:pPr>
            <a:endParaRPr lang="hr-HR" sz="1000" b="1" dirty="0" smtClean="0"/>
          </a:p>
          <a:p>
            <a:pPr marL="266700">
              <a:lnSpc>
                <a:spcPct val="100000"/>
              </a:lnSpc>
              <a:buNone/>
            </a:pPr>
            <a:r>
              <a:rPr lang="hr-HR" sz="2600" b="1" dirty="0" smtClean="0"/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214021"/>
              </p:ext>
            </p:extLst>
          </p:nvPr>
        </p:nvGraphicFramePr>
        <p:xfrm>
          <a:off x="228600" y="1676399"/>
          <a:ext cx="11734800" cy="431684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22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036">
                <a:tc>
                  <a:txBody>
                    <a:bodyPr/>
                    <a:lstStyle/>
                    <a:p>
                      <a:pPr algn="ctr"/>
                      <a:r>
                        <a:rPr lang="hr-HR" sz="2400" baseline="0" dirty="0" smtClean="0"/>
                        <a:t>OPIS PROMJENE</a:t>
                      </a:r>
                      <a:endParaRPr lang="en-US" sz="2400" baseline="0" dirty="0">
                        <a:latin typeface="Open Sans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aseline="0" dirty="0" smtClean="0"/>
                        <a:t>POSTUPANJE</a:t>
                      </a:r>
                      <a:endParaRPr lang="en-US" sz="2400" baseline="0" dirty="0">
                        <a:latin typeface="Open Sans Ligh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7715">
                <a:tc>
                  <a:txBody>
                    <a:bodyPr/>
                    <a:lstStyle/>
                    <a:p>
                      <a:r>
                        <a:rPr lang="hr-HR" sz="2400" baseline="0" noProof="0" dirty="0" smtClean="0"/>
                        <a:t>Promjena podataka korisnika iz Evidencije korisnika (npr. adresa korisnika, broj računa)</a:t>
                      </a:r>
                      <a:endParaRPr lang="hr-HR" sz="2400" b="0" baseline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2400" baseline="0" dirty="0" smtClean="0"/>
                        <a:t>Zahtjev za izmjenu podataka u Evidenciji korisnika u AGRONET-u</a:t>
                      </a:r>
                      <a:endParaRPr lang="pl-PL" sz="2400" b="0" baseline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hr-HR" sz="2400" baseline="0" noProof="0" dirty="0" smtClean="0"/>
                        <a:t>Izmjena ugovora o javnoj/jednostavnoj nabavi kao što je izmjena roka izvršenja ugovora </a:t>
                      </a:r>
                      <a:endParaRPr lang="hr-HR" sz="2400" b="0" baseline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2400" baseline="0" dirty="0" smtClean="0"/>
                        <a:t>Dokumenti/obrazloženja se dostavljaju u Zahtjevu za isplatu</a:t>
                      </a:r>
                      <a:endParaRPr lang="en-US" sz="2400" b="0" baseline="0" dirty="0">
                        <a:latin typeface="Open Sans Ligh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047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vi-VN" sz="2400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Razne druge promjene</a:t>
                      </a:r>
                      <a:r>
                        <a:rPr lang="hr-HR" sz="2400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(aneksi) u ugovoru/ ugovornom troškovniku</a:t>
                      </a:r>
                      <a:r>
                        <a:rPr lang="vi-VN" sz="2400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hr-HR" sz="2400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promjena stavki/ količina radova </a:t>
                      </a:r>
                      <a:r>
                        <a:rPr lang="vi-VN" sz="2400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tijekom izvođenja radova) </a:t>
                      </a:r>
                      <a:endParaRPr lang="en-US" sz="2400" b="0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2400" baseline="0" dirty="0" smtClean="0"/>
                        <a:t>Dokumenti/obrazloženja se dostavljaju u Zahtjevu za isplatu</a:t>
                      </a:r>
                      <a:endParaRPr lang="pl-PL" sz="2400" b="0" baseline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6415">
                <a:tc>
                  <a:txBody>
                    <a:bodyPr/>
                    <a:lstStyle/>
                    <a:p>
                      <a:r>
                        <a:rPr lang="hr-HR" sz="2400" baseline="0" noProof="0" dirty="0" smtClean="0"/>
                        <a:t>Promjene nastale prije podnošenja ZP2</a:t>
                      </a:r>
                      <a:endParaRPr lang="hr-HR" sz="2400" b="0" baseline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2400" baseline="0" noProof="0" dirty="0" smtClean="0"/>
                        <a:t>Dokumenti/obrazloženja se dostavljaju uz ostalu dokumentaciju ZP2</a:t>
                      </a:r>
                      <a:endParaRPr lang="hr-HR" sz="2400" b="0" baseline="0" noProof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946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b="1" dirty="0">
                <a:solidFill>
                  <a:srgbClr val="585963"/>
                </a:solidFill>
              </a:rPr>
              <a:t>ISPLATA POTPORE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74237"/>
            <a:ext cx="12192000" cy="4572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hr-HR" sz="2400" b="1" dirty="0"/>
              <a:t>Potpora se Korisniku isplaćuje </a:t>
            </a:r>
            <a:r>
              <a:rPr lang="hr-HR" sz="2400" b="1" dirty="0" smtClean="0"/>
              <a:t>temeljem:</a:t>
            </a:r>
            <a:endParaRPr lang="hr-HR" sz="2400" b="1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r-HR" b="1" dirty="0"/>
              <a:t>Zahtjeva za isplatu predujma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b="1" dirty="0"/>
              <a:t>Zahtjeva za isplatu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hr-HR" b="1" dirty="0"/>
          </a:p>
          <a:p>
            <a:pPr lvl="1"/>
            <a:r>
              <a:rPr lang="pl-PL" b="1" dirty="0"/>
              <a:t>Zahtjev za isplatu predujma/Zahtjev za isplatu Korisnik može podnijeti nakon isteka roka za izjavljivanje pravnog lijeka na Odluku o dodjeli sredstava ili od dana odricanja od prava na </a:t>
            </a:r>
            <a:r>
              <a:rPr lang="pl-PL" b="1" dirty="0" smtClean="0"/>
              <a:t>žalbu.</a:t>
            </a:r>
            <a:endParaRPr lang="pl-PL" b="1" dirty="0"/>
          </a:p>
          <a:p>
            <a:pPr lvl="1"/>
            <a:r>
              <a:rPr lang="pl-PL" b="1" dirty="0"/>
              <a:t>Rok za podnošenje Zahtjeva za isplatu predujma je 9 </a:t>
            </a:r>
            <a:r>
              <a:rPr lang="pl-PL" b="1" dirty="0" smtClean="0"/>
              <a:t>mjeseci, </a:t>
            </a:r>
            <a:r>
              <a:rPr lang="pl-PL" b="1" dirty="0"/>
              <a:t>a Zahtjeva za isplatu konačne/jednokratne rate 24 mjeseca od dana donošenja Odluke o dodjeli </a:t>
            </a:r>
            <a:r>
              <a:rPr lang="pl-PL" b="1" dirty="0" smtClean="0"/>
              <a:t>sredstava. </a:t>
            </a:r>
            <a:endParaRPr lang="pl-PL" b="1" dirty="0"/>
          </a:p>
          <a:p>
            <a:pPr lvl="1"/>
            <a:r>
              <a:rPr lang="pl-PL" b="1" dirty="0"/>
              <a:t>Putem Zahtjeva za isplatu predujma Korisnik može zatražiti predujam koji može iznositi najviše 50% odobrenih sredstava javne </a:t>
            </a:r>
            <a:r>
              <a:rPr lang="pl-PL" b="1" dirty="0" smtClean="0"/>
              <a:t>potpore.</a:t>
            </a:r>
            <a:endParaRPr lang="pl-PL" b="1" dirty="0"/>
          </a:p>
          <a:p>
            <a:pPr lvl="1"/>
            <a:r>
              <a:rPr lang="pl-PL" b="1" dirty="0"/>
              <a:t>Zahtjev za isplatu korisnik može podnijeti jednokratno ili u ratama do najviše dvije </a:t>
            </a:r>
            <a:r>
              <a:rPr lang="pl-PL" b="1" dirty="0" smtClean="0"/>
              <a:t>rate.</a:t>
            </a:r>
            <a:endParaRPr lang="pl-PL" b="1" dirty="0"/>
          </a:p>
          <a:p>
            <a:pPr lvl="1"/>
            <a:endParaRPr lang="hr-HR" b="1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7793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b="1" dirty="0">
                <a:solidFill>
                  <a:srgbClr val="585963"/>
                </a:solidFill>
              </a:rPr>
              <a:t>ISPLATA PREDUJMA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18253"/>
            <a:ext cx="12192000" cy="46932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600" b="1" dirty="0"/>
              <a:t>Isplata predujma ne isključuje isplatu u ratama, a broj isplata u ratama kod isplate predujma može biti maksimalno dvije rate</a:t>
            </a:r>
          </a:p>
          <a:p>
            <a:pPr>
              <a:buNone/>
            </a:pPr>
            <a:r>
              <a:rPr lang="hr-HR" sz="2600" b="1" dirty="0"/>
              <a:t>Uvjet za isplatu predujma: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>
              <a:buNone/>
            </a:pPr>
            <a:endParaRPr lang="hr-HR" dirty="0"/>
          </a:p>
          <a:p>
            <a:endParaRPr lang="hr-HR" dirty="0"/>
          </a:p>
          <a:p>
            <a:pPr>
              <a:buNone/>
            </a:pPr>
            <a:r>
              <a:rPr lang="hr-HR" sz="2000" b="1" dirty="0"/>
              <a:t>Bankarska garancija mora vrijediti od trenutka podnošenja zahtjeva za isplatu predujma do isteka šest mjeseci nakon krajnjeg roka za podnošenje zahtjeva za isplatu navedenog u Odluci o dodjeli sredstava</a:t>
            </a:r>
          </a:p>
        </p:txBody>
      </p:sp>
      <p:sp>
        <p:nvSpPr>
          <p:cNvPr id="5" name="Rectangle 4"/>
          <p:cNvSpPr/>
          <p:nvPr/>
        </p:nvSpPr>
        <p:spPr>
          <a:xfrm>
            <a:off x="1748226" y="2783276"/>
            <a:ext cx="4135437" cy="2305050"/>
          </a:xfrm>
          <a:prstGeom prst="rect">
            <a:avLst/>
          </a:prstGeom>
          <a:solidFill>
            <a:srgbClr val="A5BE17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Ako je Korisnik javnopravno tijelo: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Izjava Korisnika da je javnopravno tijelo sukladno Zakonu o općem upravnom postupku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0" y="2783276"/>
            <a:ext cx="3976688" cy="2305050"/>
          </a:xfrm>
          <a:prstGeom prst="rect">
            <a:avLst/>
          </a:prstGeom>
          <a:solidFill>
            <a:srgbClr val="A5BE17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 sve ostale korisnike: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bankarska garancija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plativa »na prvi poziv« i »bez prigovora« u stopostotnoj vrijednosti iznosa predujma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87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b="1" dirty="0">
                <a:solidFill>
                  <a:srgbClr val="585963"/>
                </a:solidFill>
              </a:rPr>
              <a:t>ISPLATA PREDUJMA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54822"/>
            <a:ext cx="12192000" cy="4665306"/>
          </a:xfrm>
        </p:spPr>
        <p:txBody>
          <a:bodyPr>
            <a:normAutofit/>
          </a:bodyPr>
          <a:lstStyle/>
          <a:p>
            <a:pPr marL="612775" indent="-34290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hr-HR" sz="2400" dirty="0"/>
              <a:t>Isplaćeni predujam u cijelosti se opravdava prilikom podnošenja Zahtjeva za isplatu prve/konačne rate dostavljanjem računa koji su plaćeni u </a:t>
            </a:r>
            <a:r>
              <a:rPr lang="hr-HR" sz="2400" dirty="0" smtClean="0"/>
              <a:t>cijelosti. </a:t>
            </a:r>
          </a:p>
          <a:p>
            <a:pPr marL="612775" indent="-34290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hr-HR" sz="2400" dirty="0" smtClean="0"/>
              <a:t>Ako </a:t>
            </a:r>
            <a:r>
              <a:rPr lang="hr-HR" sz="2400" dirty="0"/>
              <a:t>se isplaćeni predujam u cijelosti opravda, garancija se vraća </a:t>
            </a:r>
            <a:r>
              <a:rPr lang="hr-HR" sz="2400" dirty="0" smtClean="0"/>
              <a:t>korisniku. </a:t>
            </a:r>
          </a:p>
          <a:p>
            <a:pPr marL="612775" indent="-34290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hr-HR" sz="2400" dirty="0" smtClean="0"/>
              <a:t>U </a:t>
            </a:r>
            <a:r>
              <a:rPr lang="hr-HR" sz="2400" dirty="0"/>
              <a:t>slučaju da korisnik ne opravda isplaćeni predujam ili ga djelomično opravda Agencija će korisniku izdati Odluku o jamstvu te mu ostaviti rok od 30 dana da uplati sredstva na račun Agencije. Ako korisnik u navedenom roku ne uplati sredstva bankarska garancija će biti </a:t>
            </a:r>
            <a:r>
              <a:rPr lang="hr-HR" sz="2400" dirty="0" smtClean="0"/>
              <a:t>aktivirana.</a:t>
            </a:r>
          </a:p>
          <a:p>
            <a:pPr marL="612775" indent="-34290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hr-HR" sz="2400" dirty="0" smtClean="0"/>
              <a:t>Korisnici </a:t>
            </a:r>
            <a:r>
              <a:rPr lang="hr-HR" sz="2400" dirty="0"/>
              <a:t>koji su javnopravna tijela također moraju u potpunosti opravdati isplaćeni predujam - u protivnom </a:t>
            </a:r>
            <a:r>
              <a:rPr lang="hr-HR" sz="2400" dirty="0" smtClean="0"/>
              <a:t>se izdaje </a:t>
            </a:r>
            <a:r>
              <a:rPr lang="hr-HR" sz="2400" dirty="0"/>
              <a:t>Odluka o </a:t>
            </a:r>
            <a:r>
              <a:rPr lang="hr-HR" sz="2400" dirty="0" smtClean="0"/>
              <a:t>povratu.</a:t>
            </a:r>
            <a:endParaRPr lang="hr-HR" sz="2400" dirty="0"/>
          </a:p>
          <a:p>
            <a:pPr algn="just">
              <a:buNone/>
              <a:defRPr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3241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b="1" dirty="0">
                <a:solidFill>
                  <a:srgbClr val="585963"/>
                </a:solidFill>
              </a:rPr>
              <a:t>ISPLATA POTPORE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89241" y="1448424"/>
            <a:ext cx="7091265" cy="4609323"/>
          </a:xfrm>
        </p:spPr>
        <p:txBody>
          <a:bodyPr>
            <a:normAutofit/>
          </a:bodyPr>
          <a:lstStyle/>
          <a:p>
            <a:pPr marL="727075" indent="-457200"/>
            <a:r>
              <a:rPr lang="hr-HR" sz="2400" b="1" dirty="0"/>
              <a:t>Krajnji rok za dostavu konačnog Zahtjeva za isplatu za sve </a:t>
            </a:r>
            <a:r>
              <a:rPr lang="hr-HR" sz="2400" b="1" dirty="0" smtClean="0"/>
              <a:t>korisnike </a:t>
            </a:r>
            <a:r>
              <a:rPr lang="hr-HR" sz="2400" b="1" dirty="0"/>
              <a:t>i sve odobrene projekte je </a:t>
            </a:r>
            <a:r>
              <a:rPr lang="hr-HR" sz="2400" b="1" u="sng" dirty="0">
                <a:solidFill>
                  <a:srgbClr val="FF0000"/>
                </a:solidFill>
              </a:rPr>
              <a:t>30. lipnja 2025. godine </a:t>
            </a:r>
          </a:p>
          <a:p>
            <a:pPr marL="727075" indent="-457200"/>
            <a:r>
              <a:rPr lang="hr-HR" sz="2400" b="1" dirty="0"/>
              <a:t>Korisniku se po trošku ne može isplatiti potpora u iznosu većem od odobrenog iznosa za stavku troška iz Odluke o dodjeli </a:t>
            </a:r>
            <a:r>
              <a:rPr lang="hr-HR" sz="2400" b="1" dirty="0" smtClean="0"/>
              <a:t>sredstava/</a:t>
            </a:r>
            <a:r>
              <a:rPr lang="pl-PL" sz="2400" b="1" dirty="0" smtClean="0"/>
              <a:t>Odluci </a:t>
            </a:r>
            <a:r>
              <a:rPr lang="pl-PL" sz="2400" b="1" dirty="0"/>
              <a:t>o izmjeni odluke o dodjeli </a:t>
            </a:r>
            <a:r>
              <a:rPr lang="pl-PL" sz="2400" b="1" dirty="0" smtClean="0"/>
              <a:t>sredstava</a:t>
            </a:r>
          </a:p>
          <a:p>
            <a:pPr marL="727075" indent="-457200"/>
            <a:r>
              <a:rPr lang="pl-PL" sz="2400" b="1" dirty="0" smtClean="0"/>
              <a:t>Korisnik je u obvezi ostaviti deset posto iznosa od ukupnog dodjeljene iznosa potpore za zadnju (konačnu) ratu u slučaju isplate u ratama.</a:t>
            </a:r>
          </a:p>
          <a:p>
            <a:pPr marL="727075" indent="-457200"/>
            <a:endParaRPr lang="hr-HR" b="1" dirty="0"/>
          </a:p>
        </p:txBody>
      </p:sp>
      <p:sp>
        <p:nvSpPr>
          <p:cNvPr id="5" name="Rectangle 4"/>
          <p:cNvSpPr/>
          <p:nvPr/>
        </p:nvSpPr>
        <p:spPr>
          <a:xfrm>
            <a:off x="335902" y="1923714"/>
            <a:ext cx="4716463" cy="6477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Jednokratna isplata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903" y="2702549"/>
            <a:ext cx="4716463" cy="649287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Prva</a:t>
            </a:r>
            <a:r>
              <a:rPr kumimoji="0" lang="hr-HR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+ druga/konačna rata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903" y="3463837"/>
            <a:ext cx="4716463" cy="754063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Predujam + konačna rata</a:t>
            </a: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335902" y="5162710"/>
            <a:ext cx="4716463" cy="1200329"/>
          </a:xfrm>
          <a:prstGeom prst="rect">
            <a:avLst/>
          </a:prstGeom>
          <a:solidFill>
            <a:srgbClr val="A5BE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Napomena: </a:t>
            </a:r>
            <a:r>
              <a:rPr kumimoji="0" lang="hr-HR" alt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Odobrena sredstva korisniku će biti isplaćena na račun naveden u Evidenciji korisnika </a:t>
            </a:r>
            <a:r>
              <a:rPr kumimoji="0" lang="hr-HR" altLang="sr-Latn-R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 </a:t>
            </a:r>
            <a:r>
              <a:rPr kumimoji="0" lang="hr-HR" alt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ruralnom razvoju i </a:t>
            </a:r>
            <a:r>
              <a:rPr kumimoji="0" lang="hr-HR" altLang="sr-Latn-R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ribarstvu </a:t>
            </a:r>
            <a:endParaRPr kumimoji="0" lang="hr-HR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902" y="1448424"/>
            <a:ext cx="4716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200" b="0" i="0" u="none" strike="noStrike" kern="1200" cap="none" spc="0" normalizeH="0" baseline="0" noProof="0" dirty="0">
                <a:ln>
                  <a:noFill/>
                </a:ln>
                <a:solidFill>
                  <a:srgbClr val="585963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Mogućnosti isplate sredstava: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D756BF-29A7-4617-8C3A-CDADF16C9F1E}"/>
              </a:ext>
            </a:extLst>
          </p:cNvPr>
          <p:cNvSpPr/>
          <p:nvPr/>
        </p:nvSpPr>
        <p:spPr>
          <a:xfrm>
            <a:off x="335902" y="4400760"/>
            <a:ext cx="4716462" cy="609873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Predujam + prva + druga/konačna rata</a:t>
            </a:r>
          </a:p>
        </p:txBody>
      </p:sp>
    </p:spTree>
    <p:extLst>
      <p:ext uri="{BB962C8B-B14F-4D97-AF65-F5344CB8AC3E}">
        <p14:creationId xmlns:p14="http://schemas.microsoft.com/office/powerpoint/2010/main" val="326593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4000" b="1" dirty="0">
                <a:solidFill>
                  <a:srgbClr val="585963"/>
                </a:solidFill>
              </a:rPr>
              <a:t>PODNOŠENJE ZAHTJEVA ZA ISPLATU/PREDUJMA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27583"/>
            <a:ext cx="12192000" cy="4618653"/>
          </a:xfrm>
        </p:spPr>
        <p:txBody>
          <a:bodyPr>
            <a:normAutofit fontScale="77500" lnSpcReduction="20000"/>
          </a:bodyPr>
          <a:lstStyle/>
          <a:p>
            <a:pPr marL="727075" indent="-457200">
              <a:lnSpc>
                <a:spcPct val="17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altLang="sr-Latn-RS" dirty="0"/>
              <a:t>Zahtjev za isplatu treba sadržavati sve plaćene račune za troškove odobrene Odlukom o dodjeli sredstava/Izmjenom Odluke o dodjeli sredstava sadržane u Tablici troškova i izračuna potpore, a svi priloženi računi moraju biti plaćeni u </a:t>
            </a:r>
            <a:r>
              <a:rPr lang="hr-HR" altLang="sr-Latn-RS" dirty="0" smtClean="0"/>
              <a:t>cijelosti.</a:t>
            </a:r>
            <a:endParaRPr lang="hr-HR" altLang="sr-Latn-RS" dirty="0"/>
          </a:p>
          <a:p>
            <a:pPr marL="727075" indent="-457200">
              <a:lnSpc>
                <a:spcPct val="17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dirty="0"/>
              <a:t>U slučaju potrebe za dopunom/obrazloženjem (D/O), korisniku će putem e-maila biti poslan zahtjev za D/O, rok: 7 </a:t>
            </a:r>
            <a:r>
              <a:rPr lang="hr-HR" dirty="0" smtClean="0"/>
              <a:t>dana.</a:t>
            </a:r>
          </a:p>
          <a:p>
            <a:pPr marL="727075" indent="-457200">
              <a:lnSpc>
                <a:spcPct val="17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dirty="0" smtClean="0"/>
              <a:t>Ako </a:t>
            </a:r>
            <a:r>
              <a:rPr lang="hr-HR" dirty="0"/>
              <a:t>tražena dokumentacija ne bude poslana u zadanom roku primijenit će se odgovarajuće financijske korekcije na iznos potpore u skladu s Prilogom III Pravilnika i </a:t>
            </a:r>
            <a:r>
              <a:rPr lang="hr-HR" dirty="0" smtClean="0"/>
              <a:t>Natječaja.</a:t>
            </a:r>
            <a:endParaRPr lang="hr-HR" dirty="0">
              <a:solidFill>
                <a:srgbClr val="FF0000"/>
              </a:solidFill>
            </a:endParaRPr>
          </a:p>
          <a:p>
            <a:endParaRPr lang="hr-HR" altLang="sr-Latn-RS" b="1" dirty="0"/>
          </a:p>
          <a:p>
            <a:endParaRPr lang="hr-HR" altLang="sr-Latn-RS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19185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b="1" dirty="0">
                <a:solidFill>
                  <a:srgbClr val="585963"/>
                </a:solidFill>
              </a:rPr>
              <a:t>PODNOŠENJE ZAHTJEVA ZA ISPLATU/PREDUJMA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" y="1464905"/>
            <a:ext cx="12127346" cy="4581331"/>
          </a:xfrm>
        </p:spPr>
        <p:txBody>
          <a:bodyPr>
            <a:normAutofit/>
          </a:bodyPr>
          <a:lstStyle/>
          <a:p>
            <a:pPr marL="727075" indent="-457200">
              <a:buFont typeface="Wingdings" panose="05000000000000000000" pitchFamily="2" charset="2"/>
              <a:buChar char="ü"/>
            </a:pPr>
            <a:r>
              <a:rPr lang="hr-HR" altLang="sr-Latn-RS" dirty="0" smtClean="0"/>
              <a:t>Popis </a:t>
            </a:r>
            <a:r>
              <a:rPr lang="hr-HR" altLang="sr-Latn-RS" dirty="0"/>
              <a:t>dokumentacije </a:t>
            </a:r>
            <a:r>
              <a:rPr lang="hr-HR" altLang="sr-Latn-RS" dirty="0" smtClean="0"/>
              <a:t>Zahtjev za predujam/Zahtjev za isplatu: Prilozi 6a i 6b </a:t>
            </a:r>
            <a:r>
              <a:rPr lang="hr-HR" altLang="sr-Latn-RS" dirty="0"/>
              <a:t>trećeg </a:t>
            </a:r>
            <a:r>
              <a:rPr lang="hr-HR" altLang="sr-Latn-RS" dirty="0" smtClean="0"/>
              <a:t>Natječaja.</a:t>
            </a:r>
            <a:endParaRPr lang="hr-HR" altLang="sr-Latn-RS" dirty="0"/>
          </a:p>
          <a:p>
            <a:pPr marL="727075" indent="-457200">
              <a:buFont typeface="Wingdings" panose="05000000000000000000" pitchFamily="2" charset="2"/>
              <a:buChar char="ü"/>
            </a:pPr>
            <a:r>
              <a:rPr lang="hr-HR" altLang="sr-Latn-RS" dirty="0" smtClean="0"/>
              <a:t>Nakon </a:t>
            </a:r>
            <a:r>
              <a:rPr lang="hr-HR" altLang="sr-Latn-RS" dirty="0"/>
              <a:t>podnošenja elektronskog Zahtjeva za isplatu/Zahtjeva za isplatu predujma u AGRONET-u, korisnik je dužan u roku propisanom Natječajem osobno ili preporučenom pošiljkom s povratnicom dostaviti ovjerenu i potpisanu Potvrdu o podnošenju Zahtjeva, zajedno s propisanom dokumentacijom u originalu </a:t>
            </a:r>
            <a:r>
              <a:rPr lang="hr-HR" altLang="sr-Latn-RS" dirty="0" smtClean="0"/>
              <a:t>na </a:t>
            </a:r>
            <a:r>
              <a:rPr lang="hr-HR" altLang="sr-Latn-RS" dirty="0"/>
              <a:t>adresu Agencije za plaćanja (Ulica grada Vukovara 269 d</a:t>
            </a:r>
            <a:r>
              <a:rPr lang="hr-HR" altLang="sr-Latn-RS" dirty="0" smtClean="0"/>
              <a:t>).</a:t>
            </a:r>
            <a:endParaRPr lang="hr-HR" altLang="sr-Latn-RS" dirty="0"/>
          </a:p>
          <a:p>
            <a:pPr marL="727075" indent="-457200">
              <a:buFont typeface="Wingdings" panose="05000000000000000000" pitchFamily="2" charset="2"/>
              <a:buChar char="ü"/>
            </a:pPr>
            <a:r>
              <a:rPr lang="hr-HR" altLang="sr-Latn-RS" dirty="0" smtClean="0"/>
              <a:t>U </a:t>
            </a:r>
            <a:r>
              <a:rPr lang="hr-HR" altLang="sr-Latn-RS" dirty="0"/>
              <a:t>originalu je potrebno dostaviti samo Bankarsku garanciju u slučaju Zahtjeva za isplatu predujma, sva ostala dokumentacija se samo učitava u AGRONET i ne šalje u </a:t>
            </a:r>
            <a:r>
              <a:rPr lang="hr-HR" altLang="sr-Latn-RS" dirty="0" smtClean="0"/>
              <a:t>Agenciju.</a:t>
            </a:r>
            <a:endParaRPr lang="hr-HR" altLang="sr-Latn-RS" dirty="0">
              <a:solidFill>
                <a:schemeClr val="tx1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17367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b="1" dirty="0">
                <a:solidFill>
                  <a:srgbClr val="585963"/>
                </a:solidFill>
              </a:rPr>
              <a:t>NAJČEŠĆE RAZLOZI ZA SLANJE D/O KOD ZZI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55575"/>
            <a:ext cx="12192000" cy="4590661"/>
          </a:xfrm>
        </p:spPr>
        <p:txBody>
          <a:bodyPr>
            <a:normAutofit fontScale="92500" lnSpcReduction="10000"/>
          </a:bodyPr>
          <a:lstStyle/>
          <a:p>
            <a:pPr marL="727075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dirty="0" smtClean="0"/>
              <a:t>U </a:t>
            </a:r>
            <a:r>
              <a:rPr lang="hr-HR" dirty="0"/>
              <a:t>građevinskim troškovnicima uz Okončanu situaciju nalaze se opisi „tip kao” „ili jednakovrijedan” što ne predstavlja jasno definiran materijal koji je ugrađen u predmetnu investiciju- u Privremenoj/Okončanoj situaciji jasno definirati tip i vrstu ugrađene </a:t>
            </a:r>
            <a:r>
              <a:rPr lang="hr-HR" dirty="0" smtClean="0"/>
              <a:t>opreme.</a:t>
            </a:r>
            <a:endParaRPr lang="hr-HR" dirty="0"/>
          </a:p>
          <a:p>
            <a:pPr marL="727075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dirty="0" smtClean="0"/>
              <a:t>Preslika </a:t>
            </a:r>
            <a:r>
              <a:rPr lang="hr-HR" dirty="0"/>
              <a:t>atesta kod nabave sprava – potrebno samo za sprave u sklopu dječji igrališta i sportsko-rekreacijskih </a:t>
            </a:r>
            <a:r>
              <a:rPr lang="hr-HR" dirty="0" smtClean="0"/>
              <a:t>igrališta. </a:t>
            </a:r>
            <a:endParaRPr lang="hr-HR" dirty="0"/>
          </a:p>
          <a:p>
            <a:pPr marL="727075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dirty="0"/>
              <a:t>Jamstvo za izvršene radove i ugrađenu opremu - misli se na </a:t>
            </a:r>
            <a:r>
              <a:rPr lang="hr-HR" b="1" dirty="0"/>
              <a:t>jamstvo za dobro odrađen posao sa jamstvenim </a:t>
            </a:r>
            <a:r>
              <a:rPr lang="hr-HR" b="1" dirty="0" smtClean="0"/>
              <a:t>rokom</a:t>
            </a:r>
            <a:r>
              <a:rPr lang="hr-HR" dirty="0" smtClean="0"/>
              <a:t>, </a:t>
            </a:r>
            <a:r>
              <a:rPr lang="hr-HR" dirty="0"/>
              <a:t>a ne na bjanko zadužnice ili jamstva u financijskom </a:t>
            </a:r>
            <a:r>
              <a:rPr lang="hr-HR" dirty="0" smtClean="0"/>
              <a:t>smislu.</a:t>
            </a:r>
            <a:endParaRPr lang="hr-HR" dirty="0"/>
          </a:p>
          <a:p>
            <a:pPr marL="727075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dirty="0" smtClean="0"/>
              <a:t>Prijenos upravljanja i održavanja projekta- potrebno je dostaviti dokument </a:t>
            </a:r>
            <a:r>
              <a:rPr lang="hr-HR" dirty="0"/>
              <a:t>iz kojeg je vidljivo </a:t>
            </a:r>
            <a:r>
              <a:rPr lang="hr-HR" b="1" dirty="0"/>
              <a:t>da je ulaganje predano na upravljanje i </a:t>
            </a:r>
            <a:r>
              <a:rPr lang="hr-HR" b="1" dirty="0" smtClean="0"/>
              <a:t>održavanje </a:t>
            </a:r>
            <a:r>
              <a:rPr lang="hr-HR" dirty="0" smtClean="0"/>
              <a:t>pri čemu korisnik </a:t>
            </a:r>
            <a:r>
              <a:rPr lang="hr-HR" dirty="0"/>
              <a:t>i dalje </a:t>
            </a:r>
            <a:r>
              <a:rPr lang="hr-HR" dirty="0" smtClean="0"/>
              <a:t>snosi svu odgovornost za praćenje projekta.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48217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585963"/>
                </a:solidFill>
              </a:rPr>
              <a:t>ADMINISTRATIVNA KONTROLA </a:t>
            </a:r>
            <a:r>
              <a:rPr lang="pl-PL" sz="2800" b="1" dirty="0" smtClean="0">
                <a:solidFill>
                  <a:srgbClr val="585963"/>
                </a:solidFill>
              </a:rPr>
              <a:t>ZZI </a:t>
            </a:r>
            <a:r>
              <a:rPr lang="pl-PL" sz="2800" b="1" dirty="0">
                <a:solidFill>
                  <a:srgbClr val="585963"/>
                </a:solidFill>
              </a:rPr>
              <a:t>I DONOŠENJE </a:t>
            </a:r>
            <a:r>
              <a:rPr lang="pl-PL" sz="2800" b="1" dirty="0" smtClean="0">
                <a:solidFill>
                  <a:srgbClr val="585963"/>
                </a:solidFill>
              </a:rPr>
              <a:t>ODLUKA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7075" indent="-457200">
              <a:buFont typeface="Wingdings" panose="05000000000000000000" pitchFamily="2" charset="2"/>
              <a:buChar char="ü"/>
            </a:pPr>
            <a:endParaRPr lang="hr-HR" dirty="0" smtClean="0"/>
          </a:p>
          <a:p>
            <a:pPr marL="727075" indent="-457200">
              <a:buFont typeface="Wingdings" panose="05000000000000000000" pitchFamily="2" charset="2"/>
              <a:buChar char="ü"/>
            </a:pPr>
            <a:endParaRPr lang="hr-HR" dirty="0"/>
          </a:p>
          <a:p>
            <a:pPr marL="727075" indent="-457200">
              <a:buFont typeface="Wingdings" panose="05000000000000000000" pitchFamily="2" charset="2"/>
              <a:buChar char="ü"/>
            </a:pPr>
            <a:r>
              <a:rPr lang="hr-HR" sz="3600" dirty="0" smtClean="0"/>
              <a:t>Isplata potpore- temeljem administrativne kontrole (uključujući i provjeru postupka javne nabave) i izvješća kontrole na terenu/posjeta lokacije ulaganja.</a:t>
            </a:r>
          </a:p>
          <a:p>
            <a:pPr marL="727075" indent="-457200">
              <a:buFont typeface="Wingdings" panose="05000000000000000000" pitchFamily="2" charset="2"/>
              <a:buChar char="ü"/>
            </a:pPr>
            <a:r>
              <a:rPr lang="hr-HR" sz="3600" dirty="0" smtClean="0"/>
              <a:t>Financijske korekcije</a:t>
            </a:r>
          </a:p>
          <a:p>
            <a:pPr marL="727075" indent="-457200">
              <a:buFont typeface="Wingdings" panose="05000000000000000000" pitchFamily="2" charset="2"/>
              <a:buChar char="ü"/>
            </a:pPr>
            <a:r>
              <a:rPr lang="hr-HR" sz="3600" dirty="0" smtClean="0"/>
              <a:t>Odluka o isplati/Odluka o odbijanju zahtjeva za isplatu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545495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68082"/>
          </a:xfrm>
        </p:spPr>
        <p:txBody>
          <a:bodyPr>
            <a:normAutofit/>
          </a:bodyPr>
          <a:lstStyle/>
          <a:p>
            <a:pPr marL="266700" algn="ctr"/>
            <a:r>
              <a:rPr lang="pl-PL" sz="4000" b="1" dirty="0" smtClean="0">
                <a:solidFill>
                  <a:srgbClr val="585963"/>
                </a:solidFill>
              </a:rPr>
              <a:t>NAČIN  </a:t>
            </a:r>
            <a:r>
              <a:rPr lang="pl-PL" sz="4000" b="1" dirty="0">
                <a:solidFill>
                  <a:srgbClr val="585963"/>
                </a:solidFill>
              </a:rPr>
              <a:t>I  ROK  </a:t>
            </a:r>
            <a:r>
              <a:rPr lang="pl-PL" sz="4000" b="1" dirty="0" smtClean="0">
                <a:solidFill>
                  <a:srgbClr val="585963"/>
                </a:solidFill>
              </a:rPr>
              <a:t>PODNOŠENJA ZP2</a:t>
            </a:r>
            <a:endParaRPr lang="hr-HR" sz="4000" b="1" dirty="0">
              <a:solidFill>
                <a:srgbClr val="58596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599"/>
            <a:ext cx="12192000" cy="4674637"/>
          </a:xfrm>
        </p:spPr>
        <p:txBody>
          <a:bodyPr>
            <a:normAutofit fontScale="92500" lnSpcReduction="10000"/>
          </a:bodyPr>
          <a:lstStyle/>
          <a:p>
            <a:pPr marL="627063" indent="-395288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600" b="1" dirty="0" smtClean="0"/>
              <a:t>Treći Natječaj </a:t>
            </a:r>
            <a:r>
              <a:rPr lang="hr-HR" sz="2600" b="1" dirty="0"/>
              <a:t>za provedbu tipa operacije </a:t>
            </a:r>
            <a:r>
              <a:rPr lang="hr-HR" sz="2600" b="1" dirty="0" smtClean="0"/>
              <a:t>7.4.1</a:t>
            </a:r>
          </a:p>
          <a:p>
            <a:pPr marL="801688" indent="-171450">
              <a:lnSpc>
                <a:spcPct val="130000"/>
              </a:lnSpc>
              <a:spcBef>
                <a:spcPts val="0"/>
              </a:spcBef>
              <a:buNone/>
            </a:pPr>
            <a:r>
              <a:rPr lang="hr-HR" sz="2600" dirty="0" smtClean="0"/>
              <a:t>-	Način, uvjeti i rokovi podnošenja zahtjeva: podtočke 2.5., 2.6. i 2.7. Natječaja</a:t>
            </a:r>
          </a:p>
          <a:p>
            <a:pPr marL="801688" indent="-171450">
              <a:lnSpc>
                <a:spcPct val="130000"/>
              </a:lnSpc>
              <a:spcBef>
                <a:spcPts val="0"/>
              </a:spcBef>
              <a:buFontTx/>
              <a:buChar char="-"/>
            </a:pPr>
            <a:r>
              <a:rPr lang="hr-HR" sz="2600" dirty="0" smtClean="0"/>
              <a:t>Drugi dio zahtjeva </a:t>
            </a:r>
            <a:r>
              <a:rPr lang="hr-HR" sz="2600" dirty="0"/>
              <a:t>za potporu </a:t>
            </a:r>
            <a:r>
              <a:rPr lang="hr-HR" sz="2600" dirty="0" smtClean="0"/>
              <a:t>(ZP2) popunjava se u elektroničkom </a:t>
            </a:r>
            <a:r>
              <a:rPr lang="hr-HR" sz="2600" dirty="0"/>
              <a:t>obliku </a:t>
            </a:r>
            <a:r>
              <a:rPr lang="hr-HR" sz="2600" b="1" u="sng" dirty="0" smtClean="0"/>
              <a:t>u AGRONET-u</a:t>
            </a:r>
            <a:endParaRPr lang="hr-HR" sz="2600" dirty="0" smtClean="0"/>
          </a:p>
          <a:p>
            <a:pPr marL="801688" indent="-171450">
              <a:lnSpc>
                <a:spcPct val="130000"/>
              </a:lnSpc>
              <a:spcBef>
                <a:spcPts val="0"/>
              </a:spcBef>
              <a:buFontTx/>
              <a:buChar char="-"/>
            </a:pPr>
            <a:r>
              <a:rPr lang="pl-PL" sz="2600" dirty="0" smtClean="0"/>
              <a:t>Potpisana i ovjerena </a:t>
            </a:r>
            <a:r>
              <a:rPr lang="pl-PL" sz="2600" b="1" dirty="0" smtClean="0"/>
              <a:t>Potvrda </a:t>
            </a:r>
            <a:r>
              <a:rPr lang="pl-PL" sz="2600" b="1" dirty="0"/>
              <a:t>o </a:t>
            </a:r>
            <a:r>
              <a:rPr lang="pl-PL" sz="2600" b="1" dirty="0" smtClean="0"/>
              <a:t>podnošenju 2. dijela </a:t>
            </a:r>
            <a:r>
              <a:rPr lang="pl-PL" sz="2600" b="1" dirty="0"/>
              <a:t>zahtjeva za </a:t>
            </a:r>
            <a:r>
              <a:rPr lang="pl-PL" sz="2600" b="1" dirty="0" smtClean="0"/>
              <a:t>potporu</a:t>
            </a:r>
            <a:r>
              <a:rPr lang="pl-PL" sz="2600" dirty="0" smtClean="0"/>
              <a:t> šalje se u fizičkom obliku u podružnicu Agencije za </a:t>
            </a:r>
            <a:r>
              <a:rPr lang="pl-PL" sz="2600" dirty="0"/>
              <a:t>plaćanja (preporučenom pošiljkom ili </a:t>
            </a:r>
            <a:r>
              <a:rPr lang="pl-PL" sz="2600" dirty="0" smtClean="0"/>
              <a:t>neposredno).</a:t>
            </a:r>
            <a:endParaRPr lang="hr-HR" sz="2600" dirty="0" smtClean="0"/>
          </a:p>
          <a:p>
            <a:pPr marL="801688" indent="-171450">
              <a:lnSpc>
                <a:spcPct val="130000"/>
              </a:lnSpc>
              <a:spcBef>
                <a:spcPts val="0"/>
              </a:spcBef>
              <a:buFontTx/>
              <a:buChar char="-"/>
            </a:pPr>
            <a:r>
              <a:rPr lang="hr-HR" sz="2600" b="1" dirty="0"/>
              <a:t>Rok za </a:t>
            </a:r>
            <a:r>
              <a:rPr lang="pl-PL" sz="2600" b="1" dirty="0"/>
              <a:t>podnošenje </a:t>
            </a:r>
            <a:r>
              <a:rPr lang="pl-PL" sz="2600" b="1" dirty="0" smtClean="0"/>
              <a:t>ZP2 </a:t>
            </a:r>
            <a:r>
              <a:rPr lang="hr-HR" sz="2600" b="1" dirty="0" smtClean="0"/>
              <a:t>je </a:t>
            </a:r>
            <a:r>
              <a:rPr lang="hr-HR" sz="2600" b="1" u="sng" dirty="0"/>
              <a:t>12 mjeseci</a:t>
            </a:r>
            <a:r>
              <a:rPr lang="hr-HR" sz="2600" b="1" dirty="0"/>
              <a:t> od </a:t>
            </a:r>
            <a:r>
              <a:rPr lang="hr-HR" sz="2600" b="1" dirty="0" smtClean="0"/>
              <a:t>dana sklapanja </a:t>
            </a:r>
            <a:r>
              <a:rPr lang="en-US" sz="2600" b="1" dirty="0"/>
              <a:t>U</a:t>
            </a:r>
            <a:r>
              <a:rPr lang="hr-HR" sz="2600" b="1" dirty="0"/>
              <a:t>govora o </a:t>
            </a:r>
            <a:r>
              <a:rPr lang="hr-HR" sz="2600" b="1" dirty="0" smtClean="0"/>
              <a:t>financiranju </a:t>
            </a:r>
            <a:r>
              <a:rPr lang="hr-HR" sz="2600" dirty="0" smtClean="0"/>
              <a:t>+ 90 kalendarskih dana zbog COVID-a</a:t>
            </a:r>
            <a:r>
              <a:rPr lang="pl-PL" sz="2600" dirty="0" smtClean="0"/>
              <a:t>.</a:t>
            </a:r>
          </a:p>
          <a:p>
            <a:pPr marL="801688" indent="-171450">
              <a:lnSpc>
                <a:spcPct val="130000"/>
              </a:lnSpc>
              <a:spcBef>
                <a:spcPts val="0"/>
              </a:spcBef>
              <a:buFontTx/>
              <a:buChar char="-"/>
            </a:pPr>
            <a:r>
              <a:rPr lang="pl-PL" sz="2600" dirty="0"/>
              <a:t>Korisnik može podnijeti </a:t>
            </a:r>
            <a:r>
              <a:rPr lang="pl-PL" sz="2600" b="1" u="sng" dirty="0" smtClean="0"/>
              <a:t>ZP2 </a:t>
            </a:r>
            <a:r>
              <a:rPr lang="pl-PL" sz="2600" b="1" u="sng" dirty="0"/>
              <a:t>samo </a:t>
            </a:r>
            <a:r>
              <a:rPr lang="pl-PL" sz="2600" b="1" u="sng" dirty="0" smtClean="0"/>
              <a:t>jedanput</a:t>
            </a:r>
            <a:endParaRPr lang="pl-PL" sz="2600" b="1" u="sng" dirty="0"/>
          </a:p>
        </p:txBody>
      </p:sp>
    </p:spTree>
    <p:extLst>
      <p:ext uri="{BB962C8B-B14F-4D97-AF65-F5344CB8AC3E}">
        <p14:creationId xmlns:p14="http://schemas.microsoft.com/office/powerpoint/2010/main" val="366423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E32D6-2A30-4499-853A-F4343CACC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4000" b="1" dirty="0">
                <a:solidFill>
                  <a:srgbClr val="585963"/>
                </a:solidFill>
              </a:rPr>
              <a:t>Primjena € prilikom podnošenja Zahtjeva za isplatu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B0352-D19C-495E-B4A9-C99114AC2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5982"/>
            <a:ext cx="12192000" cy="4777274"/>
          </a:xfrm>
        </p:spPr>
        <p:txBody>
          <a:bodyPr/>
          <a:lstStyle/>
          <a:p>
            <a:pPr marL="612775" indent="-342900">
              <a:buFont typeface="Wingdings" panose="05000000000000000000" pitchFamily="2" charset="2"/>
              <a:buChar char="Ø"/>
            </a:pPr>
            <a:r>
              <a:rPr lang="hr-HR" sz="2200" b="1" dirty="0"/>
              <a:t>Postupanje Prilikom popunjavanja Izjave o izdacima i Tablice troškova i izračuna potpore ako je:</a:t>
            </a:r>
          </a:p>
          <a:p>
            <a:pPr>
              <a:lnSpc>
                <a:spcPct val="150000"/>
              </a:lnSpc>
            </a:pPr>
            <a:r>
              <a:rPr lang="hr-HR" sz="2200" b="1" dirty="0"/>
              <a:t>Račun izdan u kunama, plaćanje izvršeno u kunama </a:t>
            </a:r>
            <a:r>
              <a:rPr lang="hr-HR" sz="2200" b="1" dirty="0" smtClean="0"/>
              <a:t>– podaci </a:t>
            </a:r>
            <a:r>
              <a:rPr lang="hr-HR" sz="2200" b="1" dirty="0"/>
              <a:t>nakon </a:t>
            </a:r>
            <a:r>
              <a:rPr lang="hr-HR" sz="2200" b="1" dirty="0" smtClean="0"/>
              <a:t>1.1.2023</a:t>
            </a:r>
            <a:r>
              <a:rPr lang="hr-HR" sz="2200" b="1" dirty="0"/>
              <a:t>. godine se upisuju u € koristeći fiksni tečaj 7,53450</a:t>
            </a:r>
          </a:p>
          <a:p>
            <a:pPr>
              <a:lnSpc>
                <a:spcPct val="150000"/>
              </a:lnSpc>
            </a:pPr>
            <a:r>
              <a:rPr lang="hr-HR" sz="2200" b="1" dirty="0"/>
              <a:t>Račun izdan u kunama, plaćanje izvršeno u € - preračunati iznos računa u € koristeći fiksni tečaj 7,53450 </a:t>
            </a:r>
          </a:p>
          <a:p>
            <a:pPr>
              <a:lnSpc>
                <a:spcPct val="150000"/>
              </a:lnSpc>
            </a:pPr>
            <a:r>
              <a:rPr lang="hr-HR" sz="2200" b="1" dirty="0"/>
              <a:t>Račun izdan u € plaćanje izvršeno u €- nema preračun upisivati samo €</a:t>
            </a:r>
          </a:p>
          <a:p>
            <a:pPr>
              <a:lnSpc>
                <a:spcPct val="150000"/>
              </a:lnSpc>
            </a:pPr>
            <a:r>
              <a:rPr lang="hr-HR" sz="2200" b="1" dirty="0"/>
              <a:t>Iznos iz Zahtjeva za isplatu predujma/Zahtjeva za isplatu u €</a:t>
            </a:r>
          </a:p>
          <a:p>
            <a:pPr>
              <a:lnSpc>
                <a:spcPct val="150000"/>
              </a:lnSpc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6781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b="1" dirty="0">
                <a:solidFill>
                  <a:srgbClr val="585963"/>
                </a:solidFill>
              </a:rPr>
              <a:t>RAZLIKE IZMEĐU 2. i 3. NATJEČAJA </a:t>
            </a:r>
            <a:r>
              <a:rPr lang="hr-HR" sz="4000" b="1" dirty="0" smtClean="0">
                <a:solidFill>
                  <a:srgbClr val="585963"/>
                </a:solidFill>
              </a:rPr>
              <a:t>7.4.1</a:t>
            </a:r>
            <a:endParaRPr lang="hr-HR" sz="4000" b="1" dirty="0">
              <a:solidFill>
                <a:srgbClr val="585963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140308"/>
              </p:ext>
            </p:extLst>
          </p:nvPr>
        </p:nvGraphicFramePr>
        <p:xfrm>
          <a:off x="335902" y="1410481"/>
          <a:ext cx="11523306" cy="459733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761653">
                  <a:extLst>
                    <a:ext uri="{9D8B030D-6E8A-4147-A177-3AD203B41FA5}">
                      <a16:colId xmlns:a16="http://schemas.microsoft.com/office/drawing/2014/main" val="3666062220"/>
                    </a:ext>
                  </a:extLst>
                </a:gridCol>
                <a:gridCol w="5761653">
                  <a:extLst>
                    <a:ext uri="{9D8B030D-6E8A-4147-A177-3AD203B41FA5}">
                      <a16:colId xmlns:a16="http://schemas.microsoft.com/office/drawing/2014/main" val="1470071649"/>
                    </a:ext>
                  </a:extLst>
                </a:gridCol>
              </a:tblGrid>
              <a:tr h="385552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2. NATJEČAJ</a:t>
                      </a:r>
                      <a:r>
                        <a:rPr lang="hr-HR" baseline="0" dirty="0"/>
                        <a:t>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3. NATJEČAJ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437625"/>
                  </a:ext>
                </a:extLst>
              </a:tr>
              <a:tr h="817858">
                <a:tc>
                  <a:txBody>
                    <a:bodyPr/>
                    <a:lstStyle/>
                    <a:p>
                      <a:r>
                        <a:rPr lang="hr-HR" sz="1400" dirty="0"/>
                        <a:t>Korisnik je u obvezi dostaviti zahtjev za isplatu predujma u roku od 9 mjeseci, a zahtjev za isplatu prve rate u roku od 12 mjeseci od dana zaprimanja Odluke o dodjeli sredstava.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Korisnik je u obvezi dostaviti zahtjev za isplatu predujma u roku od 9 mjeseci, </a:t>
                      </a:r>
                      <a:r>
                        <a:rPr lang="hr-HR" sz="1400" b="1" dirty="0"/>
                        <a:t>za prvu ratu nije predviđen </a:t>
                      </a:r>
                      <a:r>
                        <a:rPr lang="hr-HR" sz="1400" dirty="0"/>
                        <a:t>rok dok se konačni zahtjev za isplatu podnosi u roku od 24 mjeseca od dana donošenja Odluke o dodjeli </a:t>
                      </a:r>
                      <a:r>
                        <a:rPr lang="hr-HR" sz="1400" dirty="0" smtClean="0"/>
                        <a:t>sredstava</a:t>
                      </a:r>
                      <a:r>
                        <a:rPr lang="hr-HR" sz="1400" baseline="0" dirty="0" smtClean="0"/>
                        <a:t> ali ne kasnije od </a:t>
                      </a:r>
                      <a:r>
                        <a:rPr lang="hr-HR" sz="1400" b="1" baseline="0" dirty="0" smtClean="0"/>
                        <a:t>30. lipnja 2025. godine </a:t>
                      </a:r>
                    </a:p>
                    <a:p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704784"/>
                  </a:ext>
                </a:extLst>
              </a:tr>
              <a:tr h="674655">
                <a:tc>
                  <a:txBody>
                    <a:bodyPr/>
                    <a:lstStyle/>
                    <a:p>
                      <a:r>
                        <a:rPr lang="hr-H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Plaćanje predujma ne isključuje plaćanje u ratama, a broj isplata u ratama kod plaćanja predujma iznosi maksimalno </a:t>
                      </a:r>
                      <a:r>
                        <a:rPr lang="hr-HR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 rate</a:t>
                      </a:r>
                      <a:endParaRPr lang="hr-H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/>
                        <a:t>Plaćanje predujma ne isključuje plaćanje u ratama, a broj isplata u ratama kod plaćanja predujma iznosi maksimalno </a:t>
                      </a:r>
                      <a:r>
                        <a:rPr lang="hr-HR" sz="1400" b="1" dirty="0"/>
                        <a:t>dvije </a:t>
                      </a:r>
                      <a:r>
                        <a:rPr lang="hr-HR" sz="1400" b="1" dirty="0" smtClean="0"/>
                        <a:t>rate</a:t>
                      </a:r>
                      <a:endParaRPr lang="hr-H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664962"/>
                  </a:ext>
                </a:extLst>
              </a:tr>
              <a:tr h="7939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Korisnik je dužan dostaviti Izvještaj o napretku projekta svakih </a:t>
                      </a:r>
                      <a:r>
                        <a:rPr lang="hr-HR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 mjeseca</a:t>
                      </a:r>
                      <a:r>
                        <a:rPr lang="hr-H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računajući od dana izdavanja Odluke o dodjeli sredstava. Dostava Izvješća provodi se kroz Agronet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Korisnik je dužan dostaviti Izvještaj o napretku projekta svakih </a:t>
                      </a:r>
                      <a:r>
                        <a:rPr lang="hr-HR" sz="1400" b="1" dirty="0"/>
                        <a:t>šest </a:t>
                      </a:r>
                      <a:r>
                        <a:rPr lang="hr-HR" sz="1400" b="1" dirty="0" smtClean="0"/>
                        <a:t>mjeseci</a:t>
                      </a:r>
                      <a:r>
                        <a:rPr lang="hr-HR" sz="1400" dirty="0" smtClean="0"/>
                        <a:t>, </a:t>
                      </a:r>
                      <a:r>
                        <a:rPr lang="hr-HR" sz="1400" dirty="0"/>
                        <a:t>računajući od dana donošenja Odluke o dodjeli sredstava. Dostava Izvješća provodi se kroz </a:t>
                      </a:r>
                      <a:r>
                        <a:rPr lang="hr-HR" sz="1400" dirty="0" smtClean="0"/>
                        <a:t>Agronet</a:t>
                      </a:r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880913"/>
                  </a:ext>
                </a:extLst>
              </a:tr>
              <a:tr h="1573534">
                <a:tc>
                  <a:txBody>
                    <a:bodyPr/>
                    <a:lstStyle/>
                    <a:p>
                      <a:r>
                        <a:rPr lang="hr-H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 nepotpun zahtjev za isplatu Agencija za plaćanja će izdati zahtjev za D/O elektroničkim putem na e-mail adresu navedenu u Evidenciji korisnika kojim će od korisnika tražiti pojašnjenje ili dostavljanje dokumentacije koja nedostaje. Korisnik je obvezan dostaviti dokumentaciju traženu putem zahtjeva za D/O putem elektroničke pošte/preporučenom pošiljkom/neposredno u roku od </a:t>
                      </a:r>
                      <a:r>
                        <a:rPr lang="hr-HR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deset dana </a:t>
                      </a:r>
                      <a:r>
                        <a:rPr lang="hr-H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 dana zaprimanja zahtjeva za D/O.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Za nepotpun zahtjev za isplatu Agencija za plaćanja će izdati zahtjev za D/O elektroničkim putem na e-mail adresu navedenu u Evidenciji korisnika kojim će od korisnika tražiti pojašnjenje ili dostavljanje dokumentacije koja nedostaje. Korisnik je obvezan dostaviti dokumentaciju traženu putem zahtjeva za D/O putem elektroničke pošte/preporučenom pošiljkom/neposredno u roku od </a:t>
                      </a:r>
                      <a:r>
                        <a:rPr lang="hr-HR" sz="1400" b="1" dirty="0"/>
                        <a:t>sedam dana </a:t>
                      </a:r>
                      <a:r>
                        <a:rPr lang="hr-HR" sz="1400" dirty="0"/>
                        <a:t>od dana zaprimanja zahtjeva za D/O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189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360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68962"/>
          </a:xfrm>
        </p:spPr>
        <p:txBody>
          <a:bodyPr>
            <a:normAutofit/>
          </a:bodyPr>
          <a:lstStyle/>
          <a:p>
            <a:pPr marL="266700" algn="ctr"/>
            <a:r>
              <a:rPr lang="pl-PL" b="1" dirty="0" smtClean="0">
                <a:solidFill>
                  <a:srgbClr val="585963"/>
                </a:solidFill>
              </a:rPr>
              <a:t>HVALA NA PAŽNJI !</a:t>
            </a:r>
            <a:endParaRPr lang="hr-HR" b="1" dirty="0">
              <a:solidFill>
                <a:srgbClr val="58596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963"/>
            <a:ext cx="12192000" cy="4217437"/>
          </a:xfrm>
        </p:spPr>
        <p:txBody>
          <a:bodyPr>
            <a:normAutofit/>
          </a:bodyPr>
          <a:lstStyle/>
          <a:p>
            <a:pPr marL="542925" indent="-276225">
              <a:lnSpc>
                <a:spcPct val="100000"/>
              </a:lnSpc>
              <a:spcBef>
                <a:spcPts val="3000"/>
              </a:spcBef>
            </a:pPr>
            <a:endParaRPr lang="hr-HR" sz="1000" b="1" dirty="0" smtClean="0"/>
          </a:p>
          <a:p>
            <a:pPr marL="266700">
              <a:lnSpc>
                <a:spcPct val="100000"/>
              </a:lnSpc>
              <a:buNone/>
            </a:pPr>
            <a:r>
              <a:rPr lang="hr-HR" sz="2600" b="1" dirty="0" smtClean="0"/>
              <a:t>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41094" y="6169980"/>
            <a:ext cx="6912970" cy="60325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l-PL" sz="1500" b="1" dirty="0" smtClean="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EUROPSKI POLJOPRIVREDNI FOND ZA RURALNI RAZVOJ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pl-PL" sz="1500" b="1" dirty="0" smtClean="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EUROPA ULAŽE U RURALNA PODRUČJA</a:t>
            </a:r>
            <a:endParaRPr lang="hr-HR" sz="1500" b="1" dirty="0">
              <a:solidFill>
                <a:srgbClr val="58596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7" name="Picture 6" descr="EU_Flag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79339" y="6179910"/>
            <a:ext cx="1003300" cy="60325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94" y="6179910"/>
            <a:ext cx="96774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1620980" y="2179774"/>
            <a:ext cx="2613891" cy="9328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6987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4000" b="1" dirty="0" smtClean="0"/>
              <a:t>PITANJA ??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5289" t="37685" r="54094" b="26019"/>
          <a:stretch/>
        </p:blipFill>
        <p:spPr>
          <a:xfrm>
            <a:off x="5855851" y="1827185"/>
            <a:ext cx="3619500" cy="3733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0980" y="3034182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6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68962"/>
          </a:xfrm>
        </p:spPr>
        <p:txBody>
          <a:bodyPr>
            <a:normAutofit/>
          </a:bodyPr>
          <a:lstStyle/>
          <a:p>
            <a:pPr marL="85725" algn="ctr"/>
            <a:r>
              <a:rPr lang="pl-PL" sz="4000" b="1" dirty="0" smtClean="0">
                <a:solidFill>
                  <a:srgbClr val="585963"/>
                </a:solidFill>
              </a:rPr>
              <a:t>PODNOŠENJE  ZP2 - DOKUMENTACIJA</a:t>
            </a:r>
            <a:endParaRPr lang="hr-HR" sz="4000" b="1" dirty="0">
              <a:solidFill>
                <a:srgbClr val="58596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6201"/>
            <a:ext cx="12192000" cy="4787180"/>
          </a:xfrm>
        </p:spPr>
        <p:txBody>
          <a:bodyPr>
            <a:normAutofit/>
          </a:bodyPr>
          <a:lstStyle/>
          <a:p>
            <a:pPr marL="534988" lvl="0" indent="-35401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600" b="1" dirty="0" smtClean="0"/>
              <a:t> </a:t>
            </a:r>
            <a:r>
              <a:rPr lang="hr-HR" sz="2400" b="1" dirty="0"/>
              <a:t>Ovisno </a:t>
            </a:r>
            <a:r>
              <a:rPr lang="hr-HR" sz="2400" b="1" dirty="0" smtClean="0"/>
              <a:t>o </a:t>
            </a:r>
            <a:r>
              <a:rPr lang="vi-VN" sz="2400" b="1" dirty="0"/>
              <a:t>predmetu </a:t>
            </a:r>
            <a:r>
              <a:rPr lang="hr-HR" sz="2400" b="1" dirty="0"/>
              <a:t>i procijenjenom iznosu </a:t>
            </a:r>
            <a:r>
              <a:rPr lang="vi-VN" sz="2400" b="1" dirty="0"/>
              <a:t>nabave</a:t>
            </a:r>
            <a:r>
              <a:rPr lang="hr-HR" sz="2400" b="1" dirty="0"/>
              <a:t>:</a:t>
            </a:r>
          </a:p>
          <a:p>
            <a:pPr marL="896938" lvl="0" indent="-2667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2400" dirty="0" smtClean="0"/>
              <a:t>Za predmete nabave procijenjene </a:t>
            </a:r>
            <a:r>
              <a:rPr lang="hr-HR" sz="2400" dirty="0"/>
              <a:t>vrijednosti </a:t>
            </a:r>
            <a:r>
              <a:rPr lang="hr-HR" sz="2400" b="1" dirty="0"/>
              <a:t>iznad</a:t>
            </a:r>
            <a:r>
              <a:rPr lang="hr-HR" sz="2400" dirty="0"/>
              <a:t> pragova </a:t>
            </a:r>
            <a:r>
              <a:rPr lang="hr-HR" sz="2400" dirty="0" smtClean="0"/>
              <a:t>iz ZJN provodi se </a:t>
            </a:r>
            <a:r>
              <a:rPr lang="hr-HR" sz="2400" b="1" dirty="0"/>
              <a:t>postupak </a:t>
            </a:r>
            <a:r>
              <a:rPr lang="hr-HR" sz="2400" b="1" dirty="0" smtClean="0"/>
              <a:t>javne nabave sukladno ZJN</a:t>
            </a:r>
            <a:endParaRPr lang="hr-HR" sz="2400" b="1" dirty="0"/>
          </a:p>
          <a:p>
            <a:pPr marL="896938" lvl="0" indent="-2667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hr-HR" sz="2400" dirty="0"/>
              <a:t>Za predmete nabave procijenjene vrijednosti </a:t>
            </a:r>
            <a:r>
              <a:rPr lang="hr-HR" sz="2400" b="1" dirty="0" smtClean="0"/>
              <a:t>ispod</a:t>
            </a:r>
            <a:r>
              <a:rPr lang="hr-HR" sz="2400" dirty="0" smtClean="0"/>
              <a:t> </a:t>
            </a:r>
            <a:r>
              <a:rPr lang="hr-HR" sz="2400" dirty="0"/>
              <a:t>pragova </a:t>
            </a:r>
            <a:r>
              <a:rPr lang="hr-HR" sz="2400" dirty="0" smtClean="0"/>
              <a:t>iz ZJN provodi se </a:t>
            </a:r>
            <a:r>
              <a:rPr lang="hr-HR" sz="2400" b="1" dirty="0" smtClean="0"/>
              <a:t>postupak jednostavne nabave u skladu s </a:t>
            </a:r>
            <a:r>
              <a:rPr lang="pl-PL" sz="2400" b="1" dirty="0" smtClean="0"/>
              <a:t>Prilogom </a:t>
            </a:r>
            <a:r>
              <a:rPr lang="pl-PL" sz="2400" b="1" dirty="0"/>
              <a:t>7 </a:t>
            </a:r>
            <a:r>
              <a:rPr lang="pl-PL" sz="2400" b="1" dirty="0" smtClean="0"/>
              <a:t>Natječaja </a:t>
            </a:r>
            <a:r>
              <a:rPr lang="pl-PL" sz="2400" dirty="0" smtClean="0"/>
              <a:t>- </a:t>
            </a:r>
            <a:r>
              <a:rPr lang="pl-PL" sz="2400" dirty="0"/>
              <a:t>Pravila za provođenje postupaka jednostavne </a:t>
            </a:r>
            <a:r>
              <a:rPr lang="pl-PL" sz="2400" dirty="0" smtClean="0"/>
              <a:t>nabave, poštujući sva načela iz ZJN</a:t>
            </a:r>
            <a:endParaRPr lang="hr-HR" sz="2400" dirty="0" smtClean="0"/>
          </a:p>
          <a:p>
            <a:pPr marL="630238" lvl="0" indent="-449263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r-HR" sz="2400" b="1" dirty="0"/>
              <a:t>Korisnik mora provesti </a:t>
            </a:r>
            <a:r>
              <a:rPr lang="hr-HR" sz="2400" b="1" u="sng" dirty="0"/>
              <a:t>sve postupke nabave </a:t>
            </a:r>
            <a:r>
              <a:rPr lang="hr-HR" sz="2400" b="1" dirty="0"/>
              <a:t>za sve prihvatljive troškove </a:t>
            </a:r>
            <a:r>
              <a:rPr lang="hr-HR" sz="2400" b="1" u="sng" dirty="0"/>
              <a:t>prije podnošenja </a:t>
            </a:r>
            <a:r>
              <a:rPr lang="hr-HR" sz="2400" b="1" u="sng" dirty="0" smtClean="0"/>
              <a:t>ZP2</a:t>
            </a:r>
            <a:r>
              <a:rPr lang="hr-HR" sz="24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109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68962"/>
          </a:xfrm>
        </p:spPr>
        <p:txBody>
          <a:bodyPr>
            <a:normAutofit/>
          </a:bodyPr>
          <a:lstStyle/>
          <a:p>
            <a:pPr marL="85725" algn="ctr"/>
            <a:r>
              <a:rPr lang="pl-PL" sz="4000" b="1" dirty="0">
                <a:solidFill>
                  <a:srgbClr val="585963"/>
                </a:solidFill>
              </a:rPr>
              <a:t>PODNOŠENJE  ZP2 - DOKUMENTACIJA</a:t>
            </a:r>
            <a:endParaRPr lang="hr-HR" sz="4000" b="1" dirty="0">
              <a:solidFill>
                <a:srgbClr val="585963"/>
              </a:solidFill>
            </a:endParaRPr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0" y="1367375"/>
            <a:ext cx="12039600" cy="10043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6987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3619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2200" b="1" dirty="0" smtClean="0"/>
              <a:t>Treći Natječaj s prilozima i predlošcima je dostupan na linku: </a:t>
            </a:r>
            <a:r>
              <a:rPr lang="pl-PL" sz="2200" b="1" dirty="0" smtClean="0">
                <a:hlinkClick r:id="rId2"/>
              </a:rPr>
              <a:t>https://www.apprrr.hr/podmjera-7-4-ulaganja-u-pokretanje-poboljsanje-ili-prosirenje-lokalnih-temeljnih-usluga-za-ruralno-stanovnistvo-ukljucujuci-slobodno-vrijeme-i-kulturne-aktivnosti-te-povezanu-infrastrukturu/</a:t>
            </a:r>
            <a:endParaRPr lang="pl-PL" sz="2200" b="1" dirty="0" smtClean="0"/>
          </a:p>
        </p:txBody>
      </p:sp>
      <p:pic>
        <p:nvPicPr>
          <p:cNvPr id="1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170" t="13354" r="65327" b="23752"/>
          <a:stretch/>
        </p:blipFill>
        <p:spPr>
          <a:xfrm>
            <a:off x="361950" y="2362201"/>
            <a:ext cx="6324600" cy="35813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8542" t="17036" r="78151" b="49261"/>
          <a:stretch/>
        </p:blipFill>
        <p:spPr>
          <a:xfrm>
            <a:off x="6888042" y="2362200"/>
            <a:ext cx="5027733" cy="358139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9900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68962"/>
          </a:xfrm>
        </p:spPr>
        <p:txBody>
          <a:bodyPr>
            <a:normAutofit/>
          </a:bodyPr>
          <a:lstStyle/>
          <a:p>
            <a:pPr marL="85725" algn="ctr"/>
            <a:r>
              <a:rPr lang="pl-PL" sz="4000" b="1" dirty="0">
                <a:solidFill>
                  <a:srgbClr val="585963"/>
                </a:solidFill>
              </a:rPr>
              <a:t>PODNOŠENJE  ZP2 - DOKUMENTACIJA</a:t>
            </a:r>
            <a:endParaRPr lang="hr-HR" sz="4000" b="1" dirty="0">
              <a:solidFill>
                <a:srgbClr val="585963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-1" y="1419225"/>
            <a:ext cx="7086602" cy="4627011"/>
          </a:xfrm>
        </p:spPr>
        <p:txBody>
          <a:bodyPr>
            <a:normAutofit lnSpcReduction="10000"/>
          </a:bodyPr>
          <a:lstStyle/>
          <a:p>
            <a:pPr marL="361950" lvl="0" indent="-27622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r-HR" sz="2200" b="1" dirty="0" smtClean="0"/>
              <a:t>Popis </a:t>
            </a:r>
            <a:r>
              <a:rPr lang="hr-HR" sz="2200" b="1" dirty="0"/>
              <a:t>dokumentacije ZP2: Prilog 4b trećeg </a:t>
            </a:r>
            <a:r>
              <a:rPr lang="hr-HR" sz="2200" b="1" dirty="0" smtClean="0"/>
              <a:t>Natječaja</a:t>
            </a:r>
          </a:p>
          <a:p>
            <a:pPr marL="361950" lvl="0" indent="-27622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200" b="1" dirty="0" smtClean="0"/>
              <a:t>Učitati u AGRONET:</a:t>
            </a:r>
          </a:p>
          <a:p>
            <a:pPr marL="542925" lvl="0" indent="-18097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hr-HR" sz="2200" b="1" dirty="0"/>
              <a:t>D</a:t>
            </a:r>
            <a:r>
              <a:rPr lang="hr-HR" sz="2200" b="1" dirty="0" smtClean="0"/>
              <a:t>okumentaciju iz provedenih postupaka javne nabave</a:t>
            </a:r>
          </a:p>
          <a:p>
            <a:pPr marL="542925" lvl="0" indent="-18097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hr-HR" sz="2200" b="1" dirty="0" smtClean="0"/>
              <a:t>Dokumentaciju </a:t>
            </a:r>
            <a:r>
              <a:rPr lang="hr-HR" sz="2200" b="1" dirty="0"/>
              <a:t>iz provedenih postupaka </a:t>
            </a:r>
            <a:r>
              <a:rPr lang="hr-HR" sz="2200" b="1" dirty="0" smtClean="0"/>
              <a:t>jednostavne nabave</a:t>
            </a:r>
          </a:p>
          <a:p>
            <a:pPr marL="542925" lvl="0" indent="-18097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hr-HR" sz="2200" b="1" dirty="0"/>
              <a:t>P</a:t>
            </a:r>
            <a:r>
              <a:rPr lang="hr-HR" sz="2200" b="1" dirty="0" smtClean="0"/>
              <a:t>onude/račune za nastale opće troškove</a:t>
            </a:r>
          </a:p>
          <a:p>
            <a:pPr marL="542925" lvl="0" indent="-18097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hr-HR" sz="2200" b="1" dirty="0" smtClean="0"/>
              <a:t>Pravomoćnu Građevinsku dozvolu </a:t>
            </a:r>
            <a:r>
              <a:rPr lang="hr-HR" sz="2200" b="1" dirty="0"/>
              <a:t>ili Rješenje/akt izdan od </a:t>
            </a:r>
            <a:r>
              <a:rPr lang="hr-HR" sz="2200" b="1" dirty="0" smtClean="0"/>
              <a:t>strane nadležnog </a:t>
            </a:r>
            <a:r>
              <a:rPr lang="hr-HR" sz="2200" b="1" dirty="0"/>
              <a:t>upravnog tijela </a:t>
            </a:r>
            <a:r>
              <a:rPr lang="hr-HR" sz="2200" b="1" dirty="0" smtClean="0"/>
              <a:t>za graditeljstva (ako nije već dostavljeno u ZP1)</a:t>
            </a:r>
          </a:p>
          <a:p>
            <a:pPr marL="542925" lvl="0" indent="-18097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hr-HR" sz="2200" b="1" dirty="0"/>
              <a:t>T</a:t>
            </a:r>
            <a:r>
              <a:rPr lang="hr-HR" sz="2200" b="1" dirty="0" smtClean="0"/>
              <a:t>ablicu troškova i izračuna potpore (FAZA II)</a:t>
            </a:r>
            <a:endParaRPr lang="hr-HR" sz="2200" b="1" dirty="0"/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7086601" y="1419225"/>
            <a:ext cx="4953000" cy="4627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6987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hr-HR" sz="1600" b="1" dirty="0" smtClean="0"/>
              <a:t>Je li korisnik za ulaganja koja su predmet ovog zahtjeva za potporu proveo IJEDAN postupak JAVNE NABAVE?</a:t>
            </a:r>
          </a:p>
          <a:p>
            <a:pPr marL="180975" indent="-18097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hr-HR" sz="1600" b="1" dirty="0" smtClean="0"/>
              <a:t>Je li korisnik za ulaganja koja su predmet ovog zahtjeva za potporu, izuzev za nastale opće troškove, proveo IJEDAN postupak JEDNOSTAVNE nabave?</a:t>
            </a:r>
          </a:p>
          <a:p>
            <a:pPr marL="180975" indent="-18097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hr-HR" sz="1600" b="1" dirty="0" smtClean="0"/>
              <a:t>Traži li korisnik potporu za IJEDAN NASTALI opći trošak - BEZ provedenog postupka JAVNE nabave - kao što je usluga izrade Glavnog projekta, konzultantske usluge pripreme dokumentacije za prijavu na natječaj i slično?</a:t>
            </a:r>
          </a:p>
          <a:p>
            <a:pPr marL="180975" indent="-18097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hr-HR" sz="1600" b="1" dirty="0" smtClean="0"/>
              <a:t>Broj </a:t>
            </a:r>
            <a:r>
              <a:rPr lang="hr-HR" sz="1600" b="1" dirty="0"/>
              <a:t>provedenih postupaka javne </a:t>
            </a:r>
            <a:r>
              <a:rPr lang="hr-HR" sz="1600" b="1" dirty="0" smtClean="0"/>
              <a:t>nabave</a:t>
            </a:r>
          </a:p>
          <a:p>
            <a:pPr marL="180975" indent="-18097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hr-HR" sz="1600" b="1" dirty="0"/>
              <a:t>Broj provedenih postupaka jednostavne nabave (izuzev za nastale opće troškove)</a:t>
            </a:r>
            <a:endParaRPr lang="hr-HR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61926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68962"/>
          </a:xfrm>
        </p:spPr>
        <p:txBody>
          <a:bodyPr>
            <a:normAutofit/>
          </a:bodyPr>
          <a:lstStyle/>
          <a:p>
            <a:pPr marL="85725" algn="ctr"/>
            <a:r>
              <a:rPr lang="pl-PL" sz="4000" b="1" dirty="0">
                <a:solidFill>
                  <a:srgbClr val="585963"/>
                </a:solidFill>
              </a:rPr>
              <a:t>PODNOŠENJE  ZP2 - DOKUMENTACIJA</a:t>
            </a:r>
            <a:endParaRPr lang="hr-HR" sz="4000" b="1" dirty="0">
              <a:solidFill>
                <a:srgbClr val="58596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84299"/>
            <a:ext cx="6991350" cy="4661937"/>
          </a:xfrm>
        </p:spPr>
        <p:txBody>
          <a:bodyPr>
            <a:normAutofit fontScale="77500" lnSpcReduction="20000"/>
          </a:bodyPr>
          <a:lstStyle/>
          <a:p>
            <a:pPr marL="361950" indent="-27622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r-HR" sz="3400" b="1" dirty="0" smtClean="0"/>
              <a:t>Tablica </a:t>
            </a:r>
            <a:r>
              <a:rPr lang="hr-HR" sz="3400" b="1" dirty="0"/>
              <a:t>troškova i izračuna potpore </a:t>
            </a:r>
            <a:r>
              <a:rPr lang="hr-HR" sz="3400" b="1" dirty="0" smtClean="0"/>
              <a:t>(FAZA II)</a:t>
            </a:r>
            <a:endParaRPr lang="hr-HR" sz="3400" dirty="0"/>
          </a:p>
          <a:p>
            <a:pPr marL="542925" lvl="0" indent="-180975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hr-HR" dirty="0" smtClean="0"/>
              <a:t>Koristi </a:t>
            </a:r>
            <a:r>
              <a:rPr lang="hr-HR" dirty="0"/>
              <a:t>se "Plan nabave" iz Odluke o rezultatu </a:t>
            </a:r>
            <a:r>
              <a:rPr lang="hr-HR" dirty="0" smtClean="0"/>
              <a:t>administrativne kontrole u </a:t>
            </a:r>
            <a:r>
              <a:rPr lang="hr-HR" dirty="0"/>
              <a:t>Excelu, a popunjava se </a:t>
            </a:r>
            <a:r>
              <a:rPr lang="it-IT" dirty="0"/>
              <a:t>FAZA II "</a:t>
            </a:r>
            <a:r>
              <a:rPr lang="hr-HR" dirty="0"/>
              <a:t>T</a:t>
            </a:r>
            <a:r>
              <a:rPr lang="it-IT" dirty="0"/>
              <a:t>ablica troškova i izračuna potpore"</a:t>
            </a:r>
            <a:r>
              <a:rPr lang="hr-HR" dirty="0" smtClean="0"/>
              <a:t> - u slučaju podnošenja ZP2 do kraja 2022. godine.</a:t>
            </a:r>
          </a:p>
          <a:p>
            <a:pPr marL="542925" lvl="0" indent="-180975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dirty="0" smtClean="0"/>
              <a:t>U </a:t>
            </a:r>
            <a:r>
              <a:rPr lang="pl-PL" dirty="0"/>
              <a:t>slučaju podnošenja </a:t>
            </a:r>
            <a:r>
              <a:rPr lang="pl-PL" b="1" u="sng" dirty="0"/>
              <a:t>ZP2 </a:t>
            </a:r>
            <a:r>
              <a:rPr lang="pl-PL" b="1" u="sng" dirty="0" smtClean="0"/>
              <a:t>u 2023. godini</a:t>
            </a:r>
            <a:r>
              <a:rPr lang="pl-PL" dirty="0" smtClean="0"/>
              <a:t>, koristiti </a:t>
            </a:r>
            <a:r>
              <a:rPr lang="pl-PL" b="1" u="sng" dirty="0" smtClean="0"/>
              <a:t>novi predložak</a:t>
            </a:r>
            <a:r>
              <a:rPr lang="pl-PL" b="1" dirty="0" smtClean="0"/>
              <a:t> Tablice troškova i izračuna potpore</a:t>
            </a:r>
            <a:r>
              <a:rPr lang="pl-PL" dirty="0" smtClean="0"/>
              <a:t> koji će biti objavljen na webu pod </a:t>
            </a:r>
            <a:r>
              <a:rPr lang="pl-PL" b="1" dirty="0" smtClean="0"/>
              <a:t>PREDLOŠCI </a:t>
            </a:r>
            <a:r>
              <a:rPr lang="pl-PL" b="1" dirty="0"/>
              <a:t>I </a:t>
            </a:r>
            <a:r>
              <a:rPr lang="pl-PL" b="1" dirty="0" smtClean="0"/>
              <a:t>UPUTE_7.4.1</a:t>
            </a:r>
            <a:r>
              <a:rPr lang="pl-PL" dirty="0" smtClean="0"/>
              <a:t>, s tim da je potrebno u novi predložak prvo kopirati podatke i iznose iz </a:t>
            </a:r>
            <a:r>
              <a:rPr lang="pl-PL" dirty="0"/>
              <a:t>FAZE I "Plan nabave" </a:t>
            </a:r>
            <a:r>
              <a:rPr lang="pl-PL" dirty="0" smtClean="0"/>
              <a:t>iz </a:t>
            </a:r>
            <a:r>
              <a:rPr lang="pl-PL" dirty="0"/>
              <a:t>Odluke o rezultatu administrativne </a:t>
            </a:r>
            <a:r>
              <a:rPr lang="pl-PL" dirty="0" smtClean="0"/>
              <a:t>kontrole i zatim unijeti podatke i iznose za FAZU II.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9033" t="29909" r="61667" b="41546"/>
          <a:stretch/>
        </p:blipFill>
        <p:spPr>
          <a:xfrm>
            <a:off x="7096125" y="1801261"/>
            <a:ext cx="4981576" cy="14562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096125" y="3789849"/>
            <a:ext cx="4981576" cy="15822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6987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dirty="0" smtClean="0"/>
              <a:t>Samo ulaganja iz Plana nabave (odobrena u prvoj fazi) mogu biti prihvatljiva!</a:t>
            </a:r>
          </a:p>
        </p:txBody>
      </p:sp>
    </p:spTree>
    <p:extLst>
      <p:ext uri="{BB962C8B-B14F-4D97-AF65-F5344CB8AC3E}">
        <p14:creationId xmlns:p14="http://schemas.microsoft.com/office/powerpoint/2010/main" val="421223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8294"/>
          </a:xfrm>
        </p:spPr>
        <p:txBody>
          <a:bodyPr>
            <a:noAutofit/>
          </a:bodyPr>
          <a:lstStyle/>
          <a:p>
            <a:pPr algn="ctr"/>
            <a:r>
              <a:rPr lang="hr-HR" sz="2800" b="1" dirty="0">
                <a:solidFill>
                  <a:srgbClr val="585963"/>
                </a:solidFill>
              </a:rPr>
              <a:t>PODNOŠENJE  ZP2 </a:t>
            </a:r>
            <a:r>
              <a:rPr lang="hr-HR" sz="2800" b="1" dirty="0" smtClean="0">
                <a:solidFill>
                  <a:srgbClr val="585963"/>
                </a:solidFill>
              </a:rPr>
              <a:t>– DOKUMENTACIJA -</a:t>
            </a:r>
            <a:br>
              <a:rPr lang="hr-HR" sz="2800" b="1" dirty="0" smtClean="0">
                <a:solidFill>
                  <a:srgbClr val="585963"/>
                </a:solidFill>
              </a:rPr>
            </a:br>
            <a:r>
              <a:rPr lang="hr-HR" sz="2800" b="1" dirty="0" smtClean="0">
                <a:solidFill>
                  <a:srgbClr val="585963"/>
                </a:solidFill>
              </a:rPr>
              <a:t>UVOĐENJE EUR-a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5458694"/>
            <a:ext cx="12192000" cy="415636"/>
          </a:xfrm>
          <a:ln>
            <a:noFill/>
          </a:ln>
        </p:spPr>
        <p:txBody>
          <a:bodyPr>
            <a:noAutofit/>
          </a:bodyPr>
          <a:lstStyle/>
          <a:p>
            <a:pPr marL="447675" lvl="0" indent="-36195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1800" b="1" dirty="0"/>
              <a:t>Iznosi prilikom popunjavanja zahtjeva u AGRONET-u u 2023. godini se unose u EUR-ima</a:t>
            </a:r>
            <a:r>
              <a:rPr lang="hr-HR" sz="1800" b="1" dirty="0" smtClean="0"/>
              <a:t>.</a:t>
            </a:r>
            <a:endParaRPr lang="hr-HR" sz="1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460282"/>
              </p:ext>
            </p:extLst>
          </p:nvPr>
        </p:nvGraphicFramePr>
        <p:xfrm>
          <a:off x="-1" y="1278294"/>
          <a:ext cx="12192002" cy="3264148"/>
        </p:xfrm>
        <a:graphic>
          <a:graphicData uri="http://schemas.openxmlformats.org/drawingml/2006/table">
            <a:tbl>
              <a:tblPr/>
              <a:tblGrid>
                <a:gridCol w="2019803">
                  <a:extLst>
                    <a:ext uri="{9D8B030D-6E8A-4147-A177-3AD203B41FA5}">
                      <a16:colId xmlns:a16="http://schemas.microsoft.com/office/drawing/2014/main" val="820162486"/>
                    </a:ext>
                  </a:extLst>
                </a:gridCol>
                <a:gridCol w="1070276">
                  <a:extLst>
                    <a:ext uri="{9D8B030D-6E8A-4147-A177-3AD203B41FA5}">
                      <a16:colId xmlns:a16="http://schemas.microsoft.com/office/drawing/2014/main" val="3153434862"/>
                    </a:ext>
                  </a:extLst>
                </a:gridCol>
                <a:gridCol w="1317263">
                  <a:extLst>
                    <a:ext uri="{9D8B030D-6E8A-4147-A177-3AD203B41FA5}">
                      <a16:colId xmlns:a16="http://schemas.microsoft.com/office/drawing/2014/main" val="331192802"/>
                    </a:ext>
                  </a:extLst>
                </a:gridCol>
                <a:gridCol w="806822">
                  <a:extLst>
                    <a:ext uri="{9D8B030D-6E8A-4147-A177-3AD203B41FA5}">
                      <a16:colId xmlns:a16="http://schemas.microsoft.com/office/drawing/2014/main" val="1475744852"/>
                    </a:ext>
                  </a:extLst>
                </a:gridCol>
                <a:gridCol w="1092231">
                  <a:extLst>
                    <a:ext uri="{9D8B030D-6E8A-4147-A177-3AD203B41FA5}">
                      <a16:colId xmlns:a16="http://schemas.microsoft.com/office/drawing/2014/main" val="1192689236"/>
                    </a:ext>
                  </a:extLst>
                </a:gridCol>
                <a:gridCol w="1009901">
                  <a:extLst>
                    <a:ext uri="{9D8B030D-6E8A-4147-A177-3AD203B41FA5}">
                      <a16:colId xmlns:a16="http://schemas.microsoft.com/office/drawing/2014/main" val="877473900"/>
                    </a:ext>
                  </a:extLst>
                </a:gridCol>
                <a:gridCol w="828777">
                  <a:extLst>
                    <a:ext uri="{9D8B030D-6E8A-4147-A177-3AD203B41FA5}">
                      <a16:colId xmlns:a16="http://schemas.microsoft.com/office/drawing/2014/main" val="2029189206"/>
                    </a:ext>
                  </a:extLst>
                </a:gridCol>
                <a:gridCol w="775722">
                  <a:extLst>
                    <a:ext uri="{9D8B030D-6E8A-4147-A177-3AD203B41FA5}">
                      <a16:colId xmlns:a16="http://schemas.microsoft.com/office/drawing/2014/main" val="1759946728"/>
                    </a:ext>
                  </a:extLst>
                </a:gridCol>
                <a:gridCol w="790360">
                  <a:extLst>
                    <a:ext uri="{9D8B030D-6E8A-4147-A177-3AD203B41FA5}">
                      <a16:colId xmlns:a16="http://schemas.microsoft.com/office/drawing/2014/main" val="3104662576"/>
                    </a:ext>
                  </a:extLst>
                </a:gridCol>
                <a:gridCol w="826949">
                  <a:extLst>
                    <a:ext uri="{9D8B030D-6E8A-4147-A177-3AD203B41FA5}">
                      <a16:colId xmlns:a16="http://schemas.microsoft.com/office/drawing/2014/main" val="504967018"/>
                    </a:ext>
                  </a:extLst>
                </a:gridCol>
                <a:gridCol w="826949">
                  <a:extLst>
                    <a:ext uri="{9D8B030D-6E8A-4147-A177-3AD203B41FA5}">
                      <a16:colId xmlns:a16="http://schemas.microsoft.com/office/drawing/2014/main" val="1594525005"/>
                    </a:ext>
                  </a:extLst>
                </a:gridCol>
                <a:gridCol w="826949">
                  <a:extLst>
                    <a:ext uri="{9D8B030D-6E8A-4147-A177-3AD203B41FA5}">
                      <a16:colId xmlns:a16="http://schemas.microsoft.com/office/drawing/2014/main" val="928608109"/>
                    </a:ext>
                  </a:extLst>
                </a:gridCol>
              </a:tblGrid>
              <a:tr h="124269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Naziv prihvatljivog troška </a:t>
                      </a:r>
                      <a:br>
                        <a:rPr lang="hr-H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hr-H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(Pojašnjenje: Točan naziv prihvatljivog troška iz Liste prihvatljivih troškova)</a:t>
                      </a:r>
                      <a:br>
                        <a:rPr lang="hr-H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hr-H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Nematerijalni troškovi kupnje ili razvoja računalnih programa, ako postoje, su uključeni u osnovne materijalne troškove.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Naziv predmeta nabave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Opis predmeta nabave</a:t>
                      </a:r>
                      <a:br>
                        <a:rPr lang="hr-H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hr-H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(kratki opis, kapacitet, količina i sl.)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Vrsta nabave</a:t>
                      </a:r>
                      <a:br>
                        <a:rPr lang="hr-H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hr-H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(Javna nabava ili Jednostavna nabava)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Procijenjeni iznos nabave u kunama - iznos prihvatljivog troška</a:t>
                      </a:r>
                      <a:br>
                        <a:rPr lang="hr-H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hr-H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(s PDV-om ako je PDV korisniku prihvatljiv trošak ili bez PDV-a ako PDV korisniku nije prihvatljiv trošak)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Naziv troška prema odabranoj/ugovorenoj ponudi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Naziv odabranog/ugovorenog  ponuditelja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Datum odabrane/ugovorene  ponude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Broj odabrane/ugovorene ponude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Iznos prihvatljivog troška  u kunama</a:t>
                      </a:r>
                      <a:b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(s PDV-om ako je PDV prihvatljiv ili bez PDV-a ako nije prihvatljiv), ako je ponuda izražena/izdana u kunama</a:t>
                      </a:r>
                      <a:b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Iznos prihvatljivog troška  u EURIMA</a:t>
                      </a:r>
                      <a:b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(s PDV-om ako je PDV prihvatljiv ili bez PDV-a ako nije prihvatljiv), ako je ponuda izražena/izdana u eurima ili u trećoj valuti</a:t>
                      </a:r>
                      <a:b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Iznos prihvatljivog troška U EURIMA</a:t>
                      </a:r>
                      <a:b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(s PDV-om ako je PDV prihvatljiv ili bez PDV-a ako nije prihvatljiv)</a:t>
                      </a:r>
                      <a:b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832486"/>
                  </a:ext>
                </a:extLst>
              </a:tr>
              <a:tr h="150629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2044027"/>
                  </a:ext>
                </a:extLst>
              </a:tr>
              <a:tr h="276153">
                <a:tc>
                  <a:txBody>
                    <a:bodyPr/>
                    <a:lstStyle/>
                    <a:p>
                      <a:pPr algn="l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 prihvatljivi troškovi bez općih troškova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7.242.252,00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1.550.000,00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498389"/>
                  </a:ext>
                </a:extLst>
              </a:tr>
              <a:tr h="251047">
                <a:tc>
                  <a:txBody>
                    <a:bodyPr/>
                    <a:lstStyle/>
                    <a:p>
                      <a:pPr algn="l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Građenje (izgradnja ili rekonstrukcija)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551604"/>
                  </a:ext>
                </a:extLst>
              </a:tr>
              <a:tr h="662768">
                <a:tc>
                  <a:txBody>
                    <a:bodyPr/>
                    <a:lstStyle/>
                    <a:p>
                      <a:pPr algn="l" fontAlgn="ctr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TRŽNICE</a:t>
                      </a:r>
                    </a:p>
                  </a:txBody>
                  <a:tcPr marL="4263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Izgradnja poslovne zgrade </a:t>
                      </a:r>
                      <a:r>
                        <a:rPr lang="hr-H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tržnice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Javna nabava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7.041.377,00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Izgradnja poslovne zgrade - </a:t>
                      </a:r>
                      <a:r>
                        <a:rPr lang="hr-H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tržnice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8.000.000,00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767549"/>
                  </a:ext>
                </a:extLst>
              </a:tr>
              <a:tr h="251047">
                <a:tc>
                  <a:txBody>
                    <a:bodyPr/>
                    <a:lstStyle/>
                    <a:p>
                      <a:pPr algn="l" fontAlgn="ctr"/>
                      <a:r>
                        <a:rPr lang="hr-H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Opremanje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000538"/>
                  </a:ext>
                </a:extLst>
              </a:tr>
              <a:tr h="331384">
                <a:tc>
                  <a:txBody>
                    <a:bodyPr/>
                    <a:lstStyle/>
                    <a:p>
                      <a:pPr algn="l" fontAlgn="ctr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TRŽNICE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Opremanje tržnice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Javna nabava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200.875,00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Opremanje tržnice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237241"/>
                  </a:ext>
                </a:extLst>
              </a:tr>
            </a:tbl>
          </a:graphicData>
        </a:graphic>
      </p:graphicFrame>
      <p:sp>
        <p:nvSpPr>
          <p:cNvPr id="5" name="Left-Right Arrow 4"/>
          <p:cNvSpPr/>
          <p:nvPr/>
        </p:nvSpPr>
        <p:spPr>
          <a:xfrm>
            <a:off x="6308436" y="4595697"/>
            <a:ext cx="5883563" cy="59052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Left-Right Arrow 6"/>
          <p:cNvSpPr/>
          <p:nvPr/>
        </p:nvSpPr>
        <p:spPr>
          <a:xfrm>
            <a:off x="0" y="4595697"/>
            <a:ext cx="6308436" cy="6182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5416" y="4752111"/>
            <a:ext cx="6179127" cy="41563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6987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hr-HR" sz="1400" b="1" dirty="0" smtClean="0"/>
              <a:t>Iz Plana nabave iz ORAK-a kopirati/unijeti ovaj dio u novi predložak Tablice</a:t>
            </a:r>
            <a:endParaRPr lang="hr-HR" sz="14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437745" y="4736242"/>
            <a:ext cx="5680362" cy="41563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6987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hr-HR" sz="1400" b="1" dirty="0" smtClean="0"/>
              <a:t>Upisati podatke/iznose za Fazu II u novi predložak Tablice troškova</a:t>
            </a:r>
            <a:endParaRPr lang="hr-HR" sz="1400" b="1" dirty="0"/>
          </a:p>
        </p:txBody>
      </p:sp>
    </p:spTree>
    <p:extLst>
      <p:ext uri="{BB962C8B-B14F-4D97-AF65-F5344CB8AC3E}">
        <p14:creationId xmlns:p14="http://schemas.microsoft.com/office/powerpoint/2010/main" val="215989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66824"/>
          </a:xfrm>
        </p:spPr>
        <p:txBody>
          <a:bodyPr>
            <a:noAutofit/>
          </a:bodyPr>
          <a:lstStyle/>
          <a:p>
            <a:pPr marL="85725" algn="ctr"/>
            <a:r>
              <a:rPr lang="pl-PL" sz="3200" b="1" dirty="0" smtClean="0">
                <a:solidFill>
                  <a:srgbClr val="585963"/>
                </a:solidFill>
              </a:rPr>
              <a:t>ADMINISTRATIVNA KONTROLA ZP2 I DONOŠENJE ODLUKE</a:t>
            </a:r>
            <a:endParaRPr lang="hr-HR" sz="3200" b="1" u="sng" dirty="0">
              <a:solidFill>
                <a:srgbClr val="585963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399206"/>
            <a:ext cx="12191999" cy="4752211"/>
          </a:xfrm>
        </p:spPr>
        <p:txBody>
          <a:bodyPr>
            <a:noAutofit/>
          </a:bodyPr>
          <a:lstStyle/>
          <a:p>
            <a:pPr marL="447675" lvl="0" indent="-3619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vi-VN" sz="1600" b="1" dirty="0"/>
              <a:t>Administrativna kontrola </a:t>
            </a:r>
            <a:r>
              <a:rPr lang="hr-HR" sz="1600" b="1" dirty="0" smtClean="0"/>
              <a:t>ZP2 uključuje sljedeće provjere:</a:t>
            </a:r>
          </a:p>
          <a:p>
            <a:pPr marL="628650" indent="-180975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600" dirty="0" smtClean="0"/>
              <a:t>P</a:t>
            </a:r>
            <a:r>
              <a:rPr lang="vi-VN" sz="1600" dirty="0" smtClean="0"/>
              <a:t>ravovremenost</a:t>
            </a:r>
            <a:r>
              <a:rPr lang="hr-HR" sz="1600" dirty="0" smtClean="0"/>
              <a:t>.</a:t>
            </a:r>
          </a:p>
          <a:p>
            <a:pPr marL="628650" indent="-180975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600" dirty="0" smtClean="0"/>
              <a:t>Provjera </a:t>
            </a:r>
            <a:r>
              <a:rPr lang="vi-VN" sz="1600" dirty="0" smtClean="0"/>
              <a:t>uvjet</a:t>
            </a:r>
            <a:r>
              <a:rPr lang="hr-HR" sz="1600" dirty="0" smtClean="0"/>
              <a:t>a</a:t>
            </a:r>
            <a:r>
              <a:rPr lang="vi-VN" sz="1600" dirty="0" smtClean="0"/>
              <a:t> prihvatljivosti projekta i troškova</a:t>
            </a:r>
            <a:r>
              <a:rPr lang="hr-HR" sz="1600" dirty="0" smtClean="0"/>
              <a:t> - </a:t>
            </a:r>
            <a:r>
              <a:rPr lang="vi-VN" sz="1600" dirty="0" smtClean="0"/>
              <a:t>neprihvatljivi troškovi </a:t>
            </a:r>
            <a:r>
              <a:rPr lang="hr-HR" sz="1600" dirty="0" smtClean="0"/>
              <a:t>se isključuju. Ponovna provjera bodova temeljem KO.</a:t>
            </a:r>
          </a:p>
          <a:p>
            <a:pPr marL="628650" indent="-180975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600" dirty="0" smtClean="0"/>
              <a:t>P</a:t>
            </a:r>
            <a:r>
              <a:rPr lang="vi-VN" sz="1600" dirty="0" smtClean="0"/>
              <a:t>rovjer</a:t>
            </a:r>
            <a:r>
              <a:rPr lang="hr-HR" sz="1600" dirty="0" smtClean="0"/>
              <a:t>a</a:t>
            </a:r>
            <a:r>
              <a:rPr lang="vi-VN" sz="1600" dirty="0" smtClean="0"/>
              <a:t> postup</a:t>
            </a:r>
            <a:r>
              <a:rPr lang="hr-HR" sz="1600" dirty="0" smtClean="0"/>
              <a:t>a</a:t>
            </a:r>
            <a:r>
              <a:rPr lang="vi-VN" sz="1600" dirty="0" smtClean="0"/>
              <a:t>ka nabave</a:t>
            </a:r>
            <a:r>
              <a:rPr lang="hr-HR" sz="1600" dirty="0" smtClean="0"/>
              <a:t>. Ako se tijekom provjere postupaka nabave utvrdi nepravilnost u postupku, primijenit će se financijska korekcija i izračunati iznos potpore prije primjene korekcije te umanjiti za primjenjivu stopu/iznos korekcije.</a:t>
            </a:r>
          </a:p>
          <a:p>
            <a:pPr marL="628650" indent="-180975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hr-HR" sz="1600" dirty="0" smtClean="0"/>
              <a:t>U slučaju potrebe za dopunom/</a:t>
            </a:r>
            <a:r>
              <a:rPr lang="vi-VN" sz="1600" dirty="0" smtClean="0"/>
              <a:t>obrazloženj</a:t>
            </a:r>
            <a:r>
              <a:rPr lang="hr-HR" sz="1600" dirty="0" smtClean="0"/>
              <a:t>em</a:t>
            </a:r>
            <a:r>
              <a:rPr lang="vi-VN" sz="1600" dirty="0" smtClean="0"/>
              <a:t> </a:t>
            </a:r>
            <a:r>
              <a:rPr lang="hr-HR" sz="1600" dirty="0" smtClean="0"/>
              <a:t>(</a:t>
            </a:r>
            <a:r>
              <a:rPr lang="vi-VN" sz="1600" dirty="0" smtClean="0"/>
              <a:t>D/O</a:t>
            </a:r>
            <a:r>
              <a:rPr lang="hr-HR" sz="1600" dirty="0" smtClean="0"/>
              <a:t>), korisniku će putem e-maila biti poslan </a:t>
            </a:r>
            <a:r>
              <a:rPr lang="vi-VN" sz="1600" dirty="0" smtClean="0"/>
              <a:t>zahtjev </a:t>
            </a:r>
            <a:r>
              <a:rPr lang="hr-HR" sz="1600" dirty="0" smtClean="0"/>
              <a:t>za </a:t>
            </a:r>
            <a:r>
              <a:rPr lang="vi-VN" sz="1600" dirty="0" smtClean="0"/>
              <a:t>D/O</a:t>
            </a:r>
            <a:r>
              <a:rPr lang="hr-HR" sz="1600" dirty="0" smtClean="0"/>
              <a:t>, </a:t>
            </a:r>
            <a:r>
              <a:rPr lang="vi-VN" sz="1600" dirty="0" smtClean="0"/>
              <a:t>rok</a:t>
            </a:r>
            <a:r>
              <a:rPr lang="hr-HR" sz="1600" dirty="0" smtClean="0"/>
              <a:t>: 7</a:t>
            </a:r>
            <a:r>
              <a:rPr lang="vi-VN" sz="1600" dirty="0" smtClean="0"/>
              <a:t> dana</a:t>
            </a:r>
            <a:r>
              <a:rPr lang="hr-HR" sz="1600" dirty="0" smtClean="0"/>
              <a:t>.</a:t>
            </a:r>
          </a:p>
          <a:p>
            <a:pPr marL="447675" lvl="0" indent="-3619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1600" b="1" dirty="0" smtClean="0"/>
              <a:t>Odluka o dodjeli sredstava (podtočka 2.13. Natječaja)</a:t>
            </a:r>
          </a:p>
          <a:p>
            <a:pPr marL="628650" lvl="0" indent="-180975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1600" dirty="0" smtClean="0"/>
              <a:t>Odluka </a:t>
            </a:r>
            <a:r>
              <a:rPr lang="vi-VN" sz="1600" dirty="0"/>
              <a:t>o dodjeli sredstava se donosi za sve pravovaljane i potpune zahtjeve za </a:t>
            </a:r>
            <a:r>
              <a:rPr lang="vi-VN" sz="1600" dirty="0" smtClean="0"/>
              <a:t>potporu</a:t>
            </a:r>
            <a:r>
              <a:rPr lang="hr-HR" sz="1600" dirty="0" smtClean="0"/>
              <a:t> koje ispunjavaju propisane uvjete.</a:t>
            </a:r>
            <a:endParaRPr lang="vi-VN" sz="1600" dirty="0"/>
          </a:p>
          <a:p>
            <a:pPr marL="628650" lvl="0" indent="-180975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1600" dirty="0"/>
              <a:t>U Odluci o dodjeli </a:t>
            </a:r>
            <a:r>
              <a:rPr lang="hr-HR" sz="1600" dirty="0" smtClean="0"/>
              <a:t>se navodi:</a:t>
            </a:r>
            <a:r>
              <a:rPr lang="vi-VN" sz="1600" dirty="0" smtClean="0"/>
              <a:t> </a:t>
            </a:r>
            <a:r>
              <a:rPr lang="vi-VN" sz="1600" dirty="0"/>
              <a:t>odobreni iznos potpore, </a:t>
            </a:r>
            <a:r>
              <a:rPr lang="vi-VN" sz="1600" dirty="0" smtClean="0"/>
              <a:t>iznos</a:t>
            </a:r>
            <a:r>
              <a:rPr lang="hr-HR" sz="1600" dirty="0" smtClean="0"/>
              <a:t>/</a:t>
            </a:r>
            <a:r>
              <a:rPr lang="vi-VN" sz="1600" dirty="0" smtClean="0"/>
              <a:t>razlozi </a:t>
            </a:r>
            <a:r>
              <a:rPr lang="vi-VN" sz="1600" dirty="0"/>
              <a:t>umanjenja </a:t>
            </a:r>
            <a:r>
              <a:rPr lang="vi-VN" sz="1600" dirty="0" smtClean="0"/>
              <a:t>potpore</a:t>
            </a:r>
            <a:r>
              <a:rPr lang="hr-HR" sz="1600" dirty="0" smtClean="0"/>
              <a:t>,</a:t>
            </a:r>
            <a:r>
              <a:rPr lang="vi-VN" sz="1600" dirty="0" smtClean="0"/>
              <a:t> </a:t>
            </a:r>
            <a:r>
              <a:rPr lang="vi-VN" sz="1600" dirty="0"/>
              <a:t>rokovi podnošenja zahtjeva za </a:t>
            </a:r>
            <a:r>
              <a:rPr lang="vi-VN" sz="1600" dirty="0" smtClean="0"/>
              <a:t>isplatu</a:t>
            </a:r>
            <a:r>
              <a:rPr lang="hr-HR" sz="1600" dirty="0" smtClean="0"/>
              <a:t>.</a:t>
            </a:r>
            <a:endParaRPr lang="vi-VN" sz="1600" dirty="0"/>
          </a:p>
          <a:p>
            <a:pPr marL="628650" lvl="0" indent="-180975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1600" b="1" dirty="0"/>
              <a:t>Iznos potpore iz Odluke o dodjeli </a:t>
            </a:r>
            <a:r>
              <a:rPr lang="hr-HR" sz="1600" b="1" dirty="0" smtClean="0"/>
              <a:t>sredstava </a:t>
            </a:r>
            <a:r>
              <a:rPr lang="vi-VN" sz="1600" b="1" dirty="0" smtClean="0"/>
              <a:t>ne </a:t>
            </a:r>
            <a:r>
              <a:rPr lang="vi-VN" sz="1600" b="1" dirty="0"/>
              <a:t>može biti veći od iznosa iz Ugovora o </a:t>
            </a:r>
            <a:r>
              <a:rPr lang="vi-VN" sz="1600" b="1" dirty="0" smtClean="0"/>
              <a:t>financiranju</a:t>
            </a:r>
            <a:r>
              <a:rPr lang="hr-HR" sz="1600" b="1" dirty="0" smtClean="0"/>
              <a:t>.</a:t>
            </a:r>
            <a:endParaRPr lang="vi-VN" sz="1600" b="1" dirty="0"/>
          </a:p>
          <a:p>
            <a:pPr marL="628650" lvl="0" indent="-180975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1600" dirty="0"/>
              <a:t>Odluka o dodjeli </a:t>
            </a:r>
            <a:r>
              <a:rPr lang="vi-VN" sz="1600" dirty="0" smtClean="0"/>
              <a:t>sredstava</a:t>
            </a:r>
            <a:r>
              <a:rPr lang="hr-HR" sz="1600" dirty="0" smtClean="0"/>
              <a:t>/Odluka o odbijanju</a:t>
            </a:r>
            <a:r>
              <a:rPr lang="vi-VN" sz="1600" dirty="0" smtClean="0"/>
              <a:t> </a:t>
            </a:r>
            <a:r>
              <a:rPr lang="vi-VN" sz="1600" dirty="0"/>
              <a:t>se izdaje putem </a:t>
            </a:r>
            <a:r>
              <a:rPr lang="vi-VN" sz="1600" dirty="0" smtClean="0"/>
              <a:t>AGRONET-a</a:t>
            </a:r>
            <a:r>
              <a:rPr lang="hr-HR" sz="1600" dirty="0" smtClean="0"/>
              <a:t> (detaljnije u točkama 9. i 10. Natječaja).</a:t>
            </a:r>
          </a:p>
          <a:p>
            <a:pPr marL="628650" lvl="0" indent="-180975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600" dirty="0" smtClean="0"/>
              <a:t>Korisnik </a:t>
            </a:r>
            <a:r>
              <a:rPr lang="vi-VN" sz="1600" dirty="0" smtClean="0"/>
              <a:t>ima </a:t>
            </a:r>
            <a:r>
              <a:rPr lang="vi-VN" sz="1600" dirty="0"/>
              <a:t>pravo na žalbu </a:t>
            </a:r>
            <a:r>
              <a:rPr lang="hr-HR" sz="1600" dirty="0" smtClean="0"/>
              <a:t>na izdanu odluku</a:t>
            </a:r>
            <a:r>
              <a:rPr lang="pl-PL" sz="1600" dirty="0" smtClean="0"/>
              <a:t> </a:t>
            </a:r>
            <a:r>
              <a:rPr lang="pl-PL" sz="1600" dirty="0"/>
              <a:t>(detaljnije u točkama 9. i 10. Natječaja</a:t>
            </a:r>
            <a:r>
              <a:rPr lang="pl-PL" sz="1600" dirty="0" smtClean="0"/>
              <a:t>).</a:t>
            </a:r>
            <a:endParaRPr lang="vi-VN" sz="1600" dirty="0"/>
          </a:p>
          <a:p>
            <a:pPr marL="628650" lvl="0" indent="-180975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1600" b="1" dirty="0"/>
              <a:t>Zahtjev za isplatu/zahtjev za isplatu predujma </a:t>
            </a:r>
            <a:r>
              <a:rPr lang="vi-VN" sz="1600" dirty="0"/>
              <a:t>može se podnijeti </a:t>
            </a:r>
            <a:r>
              <a:rPr lang="vi-VN" sz="1600" b="1" dirty="0"/>
              <a:t>tek nakon </a:t>
            </a:r>
            <a:r>
              <a:rPr lang="vi-VN" sz="1600" b="1" dirty="0" smtClean="0"/>
              <a:t>prihvaćanja </a:t>
            </a:r>
            <a:r>
              <a:rPr lang="vi-VN" sz="1600" b="1" dirty="0"/>
              <a:t>Odluke o dodjeli </a:t>
            </a:r>
            <a:r>
              <a:rPr lang="vi-VN" sz="1600" b="1" dirty="0" smtClean="0"/>
              <a:t>sredstava</a:t>
            </a:r>
            <a:r>
              <a:rPr lang="hr-HR" sz="1600" dirty="0" smtClean="0"/>
              <a:t>.</a:t>
            </a:r>
            <a:endParaRPr lang="vi-VN" sz="1600" dirty="0"/>
          </a:p>
        </p:txBody>
      </p:sp>
    </p:spTree>
    <p:extLst>
      <p:ext uri="{BB962C8B-B14F-4D97-AF65-F5344CB8AC3E}">
        <p14:creationId xmlns:p14="http://schemas.microsoft.com/office/powerpoint/2010/main" val="217337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8294"/>
          </a:xfrm>
        </p:spPr>
        <p:txBody>
          <a:bodyPr>
            <a:noAutofit/>
          </a:bodyPr>
          <a:lstStyle/>
          <a:p>
            <a:pPr algn="ctr"/>
            <a:r>
              <a:rPr lang="hr-HR" sz="2800" b="1" dirty="0" smtClean="0">
                <a:solidFill>
                  <a:srgbClr val="585963"/>
                </a:solidFill>
              </a:rPr>
              <a:t>PROMJENE  </a:t>
            </a:r>
            <a:r>
              <a:rPr lang="hr-HR" sz="2800" b="1" dirty="0">
                <a:solidFill>
                  <a:srgbClr val="585963"/>
                </a:solidFill>
              </a:rPr>
              <a:t>U  </a:t>
            </a:r>
            <a:r>
              <a:rPr lang="hr-HR" sz="2800" b="1" dirty="0" smtClean="0">
                <a:solidFill>
                  <a:srgbClr val="585963"/>
                </a:solidFill>
              </a:rPr>
              <a:t>PROJEKTU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7604"/>
            <a:ext cx="12192000" cy="4568323"/>
          </a:xfrm>
          <a:ln>
            <a:noFill/>
          </a:ln>
        </p:spPr>
        <p:txBody>
          <a:bodyPr>
            <a:noAutofit/>
          </a:bodyPr>
          <a:lstStyle/>
          <a:p>
            <a:pPr marL="447675" lvl="0" indent="-36195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000" b="1" dirty="0" smtClean="0"/>
              <a:t>Promjene: točka 8. Natječaja.</a:t>
            </a:r>
          </a:p>
          <a:p>
            <a:pPr marL="442913" lvl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hr-HR" sz="2000" b="1" dirty="0" smtClean="0"/>
              <a:t>Dokumentacija zahtjeva za promjenu: Prilog 5. Natječaja.</a:t>
            </a:r>
          </a:p>
          <a:p>
            <a:pPr marL="442913" lvl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b="1" dirty="0" smtClean="0"/>
              <a:t>Podnošenje putem AGRONET-a.</a:t>
            </a:r>
          </a:p>
          <a:p>
            <a:pPr marL="447675" lvl="0" indent="-3619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000" b="1" dirty="0" smtClean="0"/>
              <a:t>Zahtjev se </a:t>
            </a:r>
            <a:r>
              <a:rPr lang="hr-HR" sz="2000" b="1" dirty="0"/>
              <a:t>podnosi samo nakon </a:t>
            </a:r>
            <a:r>
              <a:rPr lang="hr-HR" sz="2000" b="1" dirty="0" smtClean="0"/>
              <a:t>pravomoćnosti </a:t>
            </a:r>
            <a:r>
              <a:rPr lang="hr-HR" sz="2000" b="1" dirty="0"/>
              <a:t>Odluke o dodjeli </a:t>
            </a:r>
            <a:r>
              <a:rPr lang="hr-HR" sz="2000" b="1" dirty="0" smtClean="0"/>
              <a:t>sredstava. Ako </a:t>
            </a:r>
            <a:r>
              <a:rPr lang="hr-HR" sz="2000" b="1" dirty="0"/>
              <a:t>je </a:t>
            </a:r>
            <a:r>
              <a:rPr lang="hr-HR" sz="2000" b="1" dirty="0" smtClean="0"/>
              <a:t>podnesen </a:t>
            </a:r>
            <a:r>
              <a:rPr lang="hr-HR" sz="2000" b="1" dirty="0"/>
              <a:t>zahtjev za </a:t>
            </a:r>
            <a:r>
              <a:rPr lang="hr-HR" sz="2000" b="1" dirty="0" smtClean="0"/>
              <a:t>predujam/isplatu </a:t>
            </a:r>
            <a:r>
              <a:rPr lang="hr-HR" sz="2000" b="1" dirty="0"/>
              <a:t>rate, zahtjev za promjenu može se podnijeti tek nakon </a:t>
            </a:r>
            <a:r>
              <a:rPr lang="hr-HR" sz="2000" b="1" dirty="0" smtClean="0"/>
              <a:t>prihvaćanja odluke </a:t>
            </a:r>
            <a:r>
              <a:rPr lang="hr-HR" sz="2000" b="1" dirty="0"/>
              <a:t>po </a:t>
            </a:r>
            <a:r>
              <a:rPr lang="hr-HR" sz="2000" b="1" dirty="0" smtClean="0"/>
              <a:t>prethodnom zahtjevu.</a:t>
            </a:r>
          </a:p>
          <a:p>
            <a:pPr marL="447675" lvl="0" indent="-3619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000" b="1" dirty="0" smtClean="0"/>
              <a:t>Najviše 3 puta, najkasnije </a:t>
            </a:r>
            <a:r>
              <a:rPr lang="pl-PL" sz="2000" b="1" dirty="0" smtClean="0"/>
              <a:t>45 </a:t>
            </a:r>
            <a:r>
              <a:rPr lang="pl-PL" sz="2000" b="1" dirty="0"/>
              <a:t>dana prije isteka krajnjeg roka za </a:t>
            </a:r>
            <a:r>
              <a:rPr lang="pl-PL" sz="2000" b="1" dirty="0" smtClean="0"/>
              <a:t>podnošenje </a:t>
            </a:r>
            <a:r>
              <a:rPr lang="pl-PL" sz="2000" b="1" dirty="0"/>
              <a:t>zahtjeva za </a:t>
            </a:r>
            <a:r>
              <a:rPr lang="pl-PL" sz="2000" b="1" dirty="0" smtClean="0"/>
              <a:t>isplatu.</a:t>
            </a:r>
          </a:p>
          <a:p>
            <a:pPr marL="447675" lvl="0" indent="-3619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000" b="1" dirty="0"/>
              <a:t>P</a:t>
            </a:r>
            <a:r>
              <a:rPr lang="pl-PL" sz="2000" b="1" dirty="0" smtClean="0"/>
              <a:t>romjena </a:t>
            </a:r>
            <a:r>
              <a:rPr lang="pl-PL" sz="2000" b="1" dirty="0"/>
              <a:t>u projektu ne smije imati učinak </a:t>
            </a:r>
            <a:r>
              <a:rPr lang="pl-PL" sz="2000" b="1" dirty="0" smtClean="0"/>
              <a:t>na utvrđene uvjete prihvatljivosti i ostvareni </a:t>
            </a:r>
            <a:r>
              <a:rPr lang="pl-PL" sz="2000" b="1" dirty="0"/>
              <a:t>broja bodova po </a:t>
            </a:r>
            <a:r>
              <a:rPr lang="pl-PL" sz="2000" b="1" dirty="0" smtClean="0"/>
              <a:t>KO.</a:t>
            </a:r>
          </a:p>
          <a:p>
            <a:pPr marL="447675" lvl="0" indent="-3619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000" b="1" dirty="0" smtClean="0"/>
              <a:t>Nije </a:t>
            </a:r>
            <a:r>
              <a:rPr lang="pl-PL" sz="2000" b="1" dirty="0"/>
              <a:t>dopušteno mijenjati svrhu, namjenu i vrstu ulaganja za </a:t>
            </a:r>
            <a:r>
              <a:rPr lang="pl-PL" sz="2000" b="1" dirty="0" smtClean="0"/>
              <a:t>koja su odobrena </a:t>
            </a:r>
            <a:r>
              <a:rPr lang="pl-PL" sz="2000" b="1" dirty="0"/>
              <a:t>sredstva; mijenjati vlasništvo nad ulaganjem; dati u zakup ili najam predmet ulaganja i/ili premjestiti sufinancirano </a:t>
            </a:r>
            <a:r>
              <a:rPr lang="pl-PL" sz="2000" b="1" dirty="0" smtClean="0"/>
              <a:t>ulaganje.</a:t>
            </a:r>
          </a:p>
        </p:txBody>
      </p:sp>
    </p:spTree>
    <p:extLst>
      <p:ext uri="{BB962C8B-B14F-4D97-AF65-F5344CB8AC3E}">
        <p14:creationId xmlns:p14="http://schemas.microsoft.com/office/powerpoint/2010/main" val="227741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CBDAA3F-BBDF-43FD-83BC-27546F6E2E93}" vid="{94E7C4AF-47E5-4DB5-A1E2-01D0C4137E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0D08D2A0CC5C41AB82ED9D1F8647EC" ma:contentTypeVersion="2" ma:contentTypeDescription="Create a new document." ma:contentTypeScope="" ma:versionID="d96b7dcaa909a356c9b1c88f1025993e">
  <xsd:schema xmlns:xsd="http://www.w3.org/2001/XMLSchema" xmlns:xs="http://www.w3.org/2001/XMLSchema" xmlns:p="http://schemas.microsoft.com/office/2006/metadata/properties" xmlns:ns2="1096e588-875a-4e48-ba85-ea1554ece10c" targetNamespace="http://schemas.microsoft.com/office/2006/metadata/properties" ma:root="true" ma:fieldsID="fe0b12ed183bb4e9f70cf1d110ac93da" ns2:_="">
    <xsd:import namespace="1096e588-875a-4e48-ba85-ea1554ece10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96e588-875a-4e48-ba85-ea1554ece10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096e588-875a-4e48-ba85-ea1554ece10c">6PXVCHXRUD45-1407571288-74355</_dlc_DocId>
    <_dlc_DocIdUrl xmlns="1096e588-875a-4e48-ba85-ea1554ece10c">
      <Url>http://sharepoint/sirr/_layouts/15/DocIdRedir.aspx?ID=6PXVCHXRUD45-1407571288-74355</Url>
      <Description>6PXVCHXRUD45-1407571288-74355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3F17B05-04F2-4B77-9FB1-BE3A8F584E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96e588-875a-4e48-ba85-ea1554ece1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80CBD8-5F68-4B16-81AB-F868EF79029F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metadata/properties"/>
    <ds:schemaRef ds:uri="1096e588-875a-4e48-ba85-ea1554ece10c"/>
  </ds:schemaRefs>
</ds:datastoreItem>
</file>

<file path=customXml/itemProps3.xml><?xml version="1.0" encoding="utf-8"?>
<ds:datastoreItem xmlns:ds="http://schemas.openxmlformats.org/officeDocument/2006/customXml" ds:itemID="{6A2BB237-F7BD-4282-8772-6F943C7A399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909D0CD-6944-4E27-8BED-82D2F0E2438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apprrr_ppt_GREEN2</Template>
  <TotalTime>11881</TotalTime>
  <Words>2620</Words>
  <Application>Microsoft Office PowerPoint</Application>
  <PresentationFormat>Widescreen</PresentationFormat>
  <Paragraphs>255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Open Sans</vt:lpstr>
      <vt:lpstr>Open Sans Light</vt:lpstr>
      <vt:lpstr>Wingdings</vt:lpstr>
      <vt:lpstr>Office Theme</vt:lpstr>
      <vt:lpstr>TIP  OPERACIJE 7.4.1 – TREĆI NATJEČAJ  PODNOŠENJE  DRUGOG  DIJELA  ZAHTJEVA  ZA  POTPORU, ZAHTJEVA  ZA  ISPLATU I PROMJENE  U  PROJEKTU</vt:lpstr>
      <vt:lpstr>NAČIN  I  ROK  PODNOŠENJA ZP2</vt:lpstr>
      <vt:lpstr>PODNOŠENJE  ZP2 - DOKUMENTACIJA</vt:lpstr>
      <vt:lpstr>PODNOŠENJE  ZP2 - DOKUMENTACIJA</vt:lpstr>
      <vt:lpstr>PODNOŠENJE  ZP2 - DOKUMENTACIJA</vt:lpstr>
      <vt:lpstr>PODNOŠENJE  ZP2 - DOKUMENTACIJA</vt:lpstr>
      <vt:lpstr>PODNOŠENJE  ZP2 – DOKUMENTACIJA - UVOĐENJE EUR-a</vt:lpstr>
      <vt:lpstr>ADMINISTRATIVNA KONTROLA ZP2 I DONOŠENJE ODLUKE</vt:lpstr>
      <vt:lpstr>PROMJENE  U  PROJEKTU</vt:lpstr>
      <vt:lpstr>PROMJENE  U  PROJEKTU</vt:lpstr>
      <vt:lpstr>KADA  SE  NE  PODNOSI  ZAHTJEV  ZA  PROMJENU ?</vt:lpstr>
      <vt:lpstr>ISPLATA POTPORE</vt:lpstr>
      <vt:lpstr>ISPLATA PREDUJMA</vt:lpstr>
      <vt:lpstr>ISPLATA PREDUJMA</vt:lpstr>
      <vt:lpstr>ISPLATA POTPORE</vt:lpstr>
      <vt:lpstr>PODNOŠENJE ZAHTJEVA ZA ISPLATU/PREDUJMA</vt:lpstr>
      <vt:lpstr>PODNOŠENJE ZAHTJEVA ZA ISPLATU/PREDUJMA</vt:lpstr>
      <vt:lpstr>NAJČEŠĆE RAZLOZI ZA SLANJE D/O KOD ZZI</vt:lpstr>
      <vt:lpstr>ADMINISTRATIVNA KONTROLA ZZI I DONOŠENJE ODLUKA</vt:lpstr>
      <vt:lpstr>Primjena € prilikom podnošenja Zahtjeva za isplatu </vt:lpstr>
      <vt:lpstr>RAZLIKE IZMEĐU 2. i 3. NATJEČAJA 7.4.1</vt:lpstr>
      <vt:lpstr>HVALA NA PAŽNJI !</vt:lpstr>
    </vt:vector>
  </TitlesOfParts>
  <Company>APPRRR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Božana Bešlić</dc:creator>
  <cp:lastModifiedBy>Rašid Amin</cp:lastModifiedBy>
  <cp:revision>297</cp:revision>
  <dcterms:created xsi:type="dcterms:W3CDTF">2017-12-08T15:22:43Z</dcterms:created>
  <dcterms:modified xsi:type="dcterms:W3CDTF">2022-11-03T13:07:02Z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0x010100540D08D2A0CC5C41AB82ED9D1F8647EC</vt:lpwstr>
  </property>
  <property fmtid="{D5CDD505-2E9C-101B-9397-08002B2CF9AE}" pid="3" name="_dlc_DocIdItemGuid">
    <vt:lpwstr>50657e89-2b72-4b28-bd3e-db1a00a04c82</vt:lpwstr>
  </property>
</Properties>
</file>