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7" r:id="rId7"/>
    <p:sldId id="297" r:id="rId8"/>
    <p:sldId id="292" r:id="rId9"/>
    <p:sldId id="264" r:id="rId10"/>
    <p:sldId id="309" r:id="rId11"/>
    <p:sldId id="310" r:id="rId12"/>
    <p:sldId id="311" r:id="rId13"/>
    <p:sldId id="300" r:id="rId14"/>
    <p:sldId id="261" r:id="rId15"/>
    <p:sldId id="312" r:id="rId16"/>
    <p:sldId id="296" r:id="rId17"/>
    <p:sldId id="313" r:id="rId18"/>
    <p:sldId id="266" r:id="rId19"/>
    <p:sldId id="314" r:id="rId20"/>
    <p:sldId id="287" r:id="rId21"/>
    <p:sldId id="315" r:id="rId22"/>
    <p:sldId id="268" r:id="rId23"/>
    <p:sldId id="316" r:id="rId24"/>
    <p:sldId id="270" r:id="rId25"/>
    <p:sldId id="317" r:id="rId26"/>
    <p:sldId id="288" r:id="rId27"/>
    <p:sldId id="272" r:id="rId28"/>
    <p:sldId id="318" r:id="rId29"/>
    <p:sldId id="273" r:id="rId30"/>
    <p:sldId id="274" r:id="rId31"/>
    <p:sldId id="319" r:id="rId32"/>
    <p:sldId id="275" r:id="rId33"/>
    <p:sldId id="293" r:id="rId34"/>
    <p:sldId id="320" r:id="rId35"/>
    <p:sldId id="290" r:id="rId36"/>
    <p:sldId id="321" r:id="rId37"/>
    <p:sldId id="291" r:id="rId38"/>
    <p:sldId id="322" r:id="rId39"/>
    <p:sldId id="303" r:id="rId40"/>
    <p:sldId id="299" r:id="rId41"/>
    <p:sldId id="323" r:id="rId42"/>
    <p:sldId id="304" r:id="rId43"/>
    <p:sldId id="324" r:id="rId44"/>
    <p:sldId id="325" r:id="rId45"/>
    <p:sldId id="302" r:id="rId46"/>
    <p:sldId id="326" r:id="rId47"/>
    <p:sldId id="327" r:id="rId48"/>
    <p:sldId id="328" r:id="rId49"/>
    <p:sldId id="329" r:id="rId50"/>
    <p:sldId id="305" r:id="rId51"/>
    <p:sldId id="330" r:id="rId52"/>
    <p:sldId id="306" r:id="rId53"/>
    <p:sldId id="331" r:id="rId54"/>
    <p:sldId id="307" r:id="rId55"/>
    <p:sldId id="332" r:id="rId56"/>
    <p:sldId id="308" r:id="rId57"/>
    <p:sldId id="333" r:id="rId58"/>
    <p:sldId id="279" r:id="rId59"/>
    <p:sldId id="258" r:id="rId60"/>
  </p:sldIdLst>
  <p:sldSz cx="12192000" cy="6858000"/>
  <p:notesSz cx="6808788" cy="9940925"/>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FC1DD80-BE61-4318-AAFE-27AF5F0EB21E}">
          <p14:sldIdLst>
            <p14:sldId id="256"/>
            <p14:sldId id="257"/>
            <p14:sldId id="297"/>
            <p14:sldId id="292"/>
            <p14:sldId id="264"/>
            <p14:sldId id="309"/>
            <p14:sldId id="310"/>
            <p14:sldId id="311"/>
            <p14:sldId id="300"/>
            <p14:sldId id="261"/>
            <p14:sldId id="312"/>
            <p14:sldId id="296"/>
            <p14:sldId id="313"/>
            <p14:sldId id="266"/>
            <p14:sldId id="314"/>
            <p14:sldId id="287"/>
            <p14:sldId id="315"/>
            <p14:sldId id="268"/>
            <p14:sldId id="316"/>
            <p14:sldId id="270"/>
            <p14:sldId id="317"/>
            <p14:sldId id="288"/>
            <p14:sldId id="272"/>
            <p14:sldId id="318"/>
            <p14:sldId id="273"/>
            <p14:sldId id="274"/>
            <p14:sldId id="319"/>
            <p14:sldId id="275"/>
            <p14:sldId id="293"/>
            <p14:sldId id="320"/>
            <p14:sldId id="290"/>
            <p14:sldId id="321"/>
            <p14:sldId id="291"/>
            <p14:sldId id="322"/>
            <p14:sldId id="303"/>
            <p14:sldId id="299"/>
            <p14:sldId id="323"/>
            <p14:sldId id="304"/>
          </p14:sldIdLst>
        </p14:section>
        <p14:section name="Untitled Section" id="{5F1229F9-29B4-4FDB-89D5-E26CE315AFAF}">
          <p14:sldIdLst>
            <p14:sldId id="324"/>
            <p14:sldId id="325"/>
            <p14:sldId id="302"/>
            <p14:sldId id="326"/>
            <p14:sldId id="327"/>
            <p14:sldId id="328"/>
            <p14:sldId id="329"/>
            <p14:sldId id="305"/>
            <p14:sldId id="330"/>
            <p14:sldId id="306"/>
            <p14:sldId id="331"/>
            <p14:sldId id="307"/>
            <p14:sldId id="332"/>
            <p14:sldId id="308"/>
            <p14:sldId id="333"/>
            <p14:sldId id="279"/>
            <p14:sldId id="25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ja Tadić Bubnjić" initials="MTB" lastIdx="3" clrIdx="0">
    <p:extLst>
      <p:ext uri="{19B8F6BF-5375-455C-9EA6-DF929625EA0E}">
        <p15:presenceInfo xmlns:p15="http://schemas.microsoft.com/office/powerpoint/2012/main" userId="S-1-5-21-1274013866-2999615686-439227460-177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5963"/>
    <a:srgbClr val="96B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rednji stil 2 - Isticanj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Svijetli stil 2 - Isticanje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38B1855-1B75-4FBE-930C-398BA8C253C6}" styleName="Stil teme 2 - Isticanje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2" d="100"/>
          <a:sy n="72"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937518" y="562526"/>
            <a:ext cx="7632442" cy="2387600"/>
          </a:xfrm>
        </p:spPr>
        <p:txBody>
          <a:bodyPr anchor="b"/>
          <a:lstStyle>
            <a:lvl1pPr algn="l">
              <a:defRPr sz="6000">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endParaRPr lang="hr-HR" dirty="0"/>
          </a:p>
        </p:txBody>
      </p:sp>
      <p:sp>
        <p:nvSpPr>
          <p:cNvPr id="3" name="Subtitle 2"/>
          <p:cNvSpPr>
            <a:spLocks noGrp="1"/>
          </p:cNvSpPr>
          <p:nvPr>
            <p:ph type="subTitle" idx="1"/>
          </p:nvPr>
        </p:nvSpPr>
        <p:spPr>
          <a:xfrm>
            <a:off x="3937516" y="4152122"/>
            <a:ext cx="7632444" cy="1105678"/>
          </a:xfrm>
        </p:spPr>
        <p:txBody>
          <a:bodyPr/>
          <a:lstStyle>
            <a:lvl1pPr marL="0" indent="0" algn="l">
              <a:buNone/>
              <a:defRPr sz="2400">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r-HR"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7612" y="5257800"/>
            <a:ext cx="2350013" cy="1170434"/>
          </a:xfrm>
          <a:prstGeom prst="rect">
            <a:avLst/>
          </a:prstGeom>
        </p:spPr>
      </p:pic>
    </p:spTree>
    <p:extLst>
      <p:ext uri="{BB962C8B-B14F-4D97-AF65-F5344CB8AC3E}">
        <p14:creationId xmlns:p14="http://schemas.microsoft.com/office/powerpoint/2010/main" val="2837053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H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B13A0C-3612-4ECC-8C30-362E3DB22A98}" type="datetimeFigureOut">
              <a:rPr lang="hr-HR" smtClean="0"/>
              <a:t>2.11.2022.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741311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fld id="{13B13A0C-3612-4ECC-8C30-362E3DB22A98}" type="datetimeFigureOut">
              <a:rPr lang="hr-HR" smtClean="0"/>
              <a:t>2.11.2022.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36882180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fld id="{13B13A0C-3612-4ECC-8C30-362E3DB22A98}" type="datetimeFigureOut">
              <a:rPr lang="hr-HR" smtClean="0"/>
              <a:t>2.11.2022.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808414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0" y="0"/>
            <a:ext cx="12192000" cy="1268963"/>
          </a:xfrm>
          <a:prstGeom prst="rect">
            <a:avLst/>
          </a:prstGeom>
          <a:solidFill>
            <a:srgbClr val="96BC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 name="Title 1"/>
          <p:cNvSpPr>
            <a:spLocks noGrp="1"/>
          </p:cNvSpPr>
          <p:nvPr>
            <p:ph type="title"/>
          </p:nvPr>
        </p:nvSpPr>
        <p:spPr>
          <a:xfrm>
            <a:off x="335902" y="242596"/>
            <a:ext cx="11523306" cy="811764"/>
          </a:xfrm>
        </p:spPr>
        <p:txBody>
          <a:bodyPr/>
          <a:lstStyle>
            <a:lvl1pPr>
              <a:defRPr>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endParaRPr lang="hr-HR" dirty="0"/>
          </a:p>
        </p:txBody>
      </p:sp>
      <p:sp>
        <p:nvSpPr>
          <p:cNvPr id="3" name="Content Placeholder 2"/>
          <p:cNvSpPr>
            <a:spLocks noGrp="1"/>
          </p:cNvSpPr>
          <p:nvPr>
            <p:ph idx="1"/>
          </p:nvPr>
        </p:nvSpPr>
        <p:spPr>
          <a:xfrm>
            <a:off x="0" y="1268963"/>
            <a:ext cx="12192000" cy="4777274"/>
          </a:xfrm>
          <a:noFill/>
        </p:spPr>
        <p:txBody>
          <a:bodyPr/>
          <a:lstStyle>
            <a:lvl1pPr marL="269875" indent="0">
              <a:defRPr>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1pPr>
            <a:lvl2pPr>
              <a:defRPr>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2pPr>
            <a:lvl3pPr>
              <a:defRPr>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3pPr>
            <a:lvl4pPr>
              <a:defRPr>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4pPr>
            <a:lvl5pPr>
              <a:defRPr>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20167" y="6195062"/>
            <a:ext cx="4071833" cy="540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1198" y="6105398"/>
            <a:ext cx="478537" cy="719329"/>
          </a:xfrm>
          <a:prstGeom prst="rect">
            <a:avLst/>
          </a:prstGeom>
        </p:spPr>
      </p:pic>
    </p:spTree>
    <p:extLst>
      <p:ext uri="{BB962C8B-B14F-4D97-AF65-F5344CB8AC3E}">
        <p14:creationId xmlns:p14="http://schemas.microsoft.com/office/powerpoint/2010/main" val="269163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0" name="Rectangle 9"/>
          <p:cNvSpPr/>
          <p:nvPr userDrawn="1"/>
        </p:nvSpPr>
        <p:spPr>
          <a:xfrm>
            <a:off x="0" y="0"/>
            <a:ext cx="12192000" cy="1268963"/>
          </a:xfrm>
          <a:prstGeom prst="rect">
            <a:avLst/>
          </a:prstGeom>
          <a:solidFill>
            <a:srgbClr val="96BC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 name="Title 1"/>
          <p:cNvSpPr>
            <a:spLocks noGrp="1"/>
          </p:cNvSpPr>
          <p:nvPr>
            <p:ph type="title" hasCustomPrompt="1"/>
          </p:nvPr>
        </p:nvSpPr>
        <p:spPr>
          <a:xfrm>
            <a:off x="335902" y="242596"/>
            <a:ext cx="11523306" cy="811764"/>
          </a:xfrm>
        </p:spPr>
        <p:txBody>
          <a:bodyPr/>
          <a:lstStyle>
            <a:lvl1pPr>
              <a:defRPr>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hr-HR" dirty="0"/>
              <a:t>Hvala na pažnji!</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20167" y="6213724"/>
            <a:ext cx="4071833" cy="540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5902" y="6124060"/>
            <a:ext cx="478537" cy="719329"/>
          </a:xfrm>
          <a:prstGeom prst="rect">
            <a:avLst/>
          </a:prstGeom>
        </p:spPr>
      </p:pic>
      <p:sp>
        <p:nvSpPr>
          <p:cNvPr id="6" name="Content Placeholder 2"/>
          <p:cNvSpPr txBox="1">
            <a:spLocks/>
          </p:cNvSpPr>
          <p:nvPr userDrawn="1"/>
        </p:nvSpPr>
        <p:spPr>
          <a:xfrm>
            <a:off x="7557796" y="1778014"/>
            <a:ext cx="4222666" cy="3905250"/>
          </a:xfrm>
          <a:prstGeom prst="rect">
            <a:avLst/>
          </a:prstGeom>
          <a:solidFill>
            <a:srgbClr val="96BC33"/>
          </a:solidFill>
        </p:spPr>
        <p:txBody>
          <a:bodyPr vert="horz" lIns="360000" tIns="45720" rIns="432000" bIns="45720" rtlCol="0" anchor="ctr">
            <a:normAutofit fontScale="62500" lnSpcReduction="20000"/>
          </a:bodyPr>
          <a:lstStyle>
            <a:lvl1pPr marL="269875" indent="0" algn="l" defTabSz="914400" rtl="0" eaLnBrk="1" latinLnBrk="0" hangingPunct="1">
              <a:lnSpc>
                <a:spcPct val="90000"/>
              </a:lnSpc>
              <a:spcBef>
                <a:spcPts val="1000"/>
              </a:spcBef>
              <a:buFont typeface="Arial" panose="020B0604020202020204" pitchFamily="34" charset="0"/>
              <a:buChar char="•"/>
              <a:defRPr sz="2800" kern="1200">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85963"/>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71463">
              <a:lnSpc>
                <a:spcPct val="120000"/>
              </a:lnSpc>
              <a:buFont typeface="Arial" panose="020B0604020202020204" pitchFamily="34" charset="0"/>
              <a:buNone/>
            </a:pPr>
            <a:r>
              <a:rPr lang="hr-HR" b="1" cap="all" dirty="0">
                <a:solidFill>
                  <a:schemeClr val="bg1"/>
                </a:solidFill>
              </a:rPr>
              <a:t>Agencija za plaćanja u poljoprivredi, ribarstvu i ruralnom razvoju  </a:t>
            </a:r>
          </a:p>
          <a:p>
            <a:pPr marL="271463">
              <a:lnSpc>
                <a:spcPct val="120000"/>
              </a:lnSpc>
              <a:buFont typeface="Arial" panose="020B0604020202020204" pitchFamily="34" charset="0"/>
              <a:buNone/>
            </a:pPr>
            <a:endParaRPr lang="hr-HR" sz="1400" dirty="0">
              <a:solidFill>
                <a:schemeClr val="bg1"/>
              </a:solidFill>
            </a:endParaRPr>
          </a:p>
          <a:p>
            <a:pPr>
              <a:buFont typeface="Arial" panose="020B0604020202020204" pitchFamily="34" charset="0"/>
              <a:buNone/>
            </a:pPr>
            <a:r>
              <a:rPr lang="hr-HR" sz="2600" dirty="0">
                <a:solidFill>
                  <a:schemeClr val="bg1"/>
                </a:solidFill>
              </a:rPr>
              <a:t>Ulica grada Vukovara 269d</a:t>
            </a:r>
          </a:p>
          <a:p>
            <a:pPr>
              <a:buFont typeface="Arial" panose="020B0604020202020204" pitchFamily="34" charset="0"/>
              <a:buNone/>
            </a:pPr>
            <a:r>
              <a:rPr lang="hr-HR" sz="2600" dirty="0">
                <a:solidFill>
                  <a:schemeClr val="bg1"/>
                </a:solidFill>
              </a:rPr>
              <a:t>10 000 Zagreb</a:t>
            </a:r>
          </a:p>
          <a:p>
            <a:endParaRPr lang="hr-HR" sz="1400" dirty="0">
              <a:solidFill>
                <a:schemeClr val="bg1"/>
              </a:solidFill>
            </a:endParaRPr>
          </a:p>
          <a:p>
            <a:pPr>
              <a:buFont typeface="Arial" panose="020B0604020202020204" pitchFamily="34" charset="0"/>
              <a:buNone/>
            </a:pPr>
            <a:r>
              <a:rPr lang="hr-HR" sz="2600" dirty="0">
                <a:solidFill>
                  <a:schemeClr val="bg1"/>
                </a:solidFill>
              </a:rPr>
              <a:t>+385 1 6002 700 (centrala) </a:t>
            </a:r>
          </a:p>
          <a:p>
            <a:pPr>
              <a:buFont typeface="Arial" panose="020B0604020202020204" pitchFamily="34" charset="0"/>
              <a:buNone/>
            </a:pPr>
            <a:r>
              <a:rPr lang="hr-HR" sz="2600" dirty="0">
                <a:solidFill>
                  <a:schemeClr val="bg1"/>
                </a:solidFill>
              </a:rPr>
              <a:t>+385 1 6002 742 (informiranje</a:t>
            </a:r>
            <a:r>
              <a:rPr lang="hr-HR" dirty="0">
                <a:solidFill>
                  <a:schemeClr val="bg1"/>
                </a:solidFill>
              </a:rPr>
              <a:t>)</a:t>
            </a:r>
          </a:p>
          <a:p>
            <a:endParaRPr lang="hr-HR" sz="1400" dirty="0">
              <a:solidFill>
                <a:schemeClr val="bg1"/>
              </a:solidFill>
            </a:endParaRPr>
          </a:p>
          <a:p>
            <a:pPr>
              <a:buFont typeface="Arial" panose="020B0604020202020204" pitchFamily="34" charset="0"/>
              <a:buNone/>
            </a:pPr>
            <a:r>
              <a:rPr lang="hr-HR" sz="2600" dirty="0">
                <a:solidFill>
                  <a:schemeClr val="bg1"/>
                </a:solidFill>
              </a:rPr>
              <a:t>www.apprrr.hr</a:t>
            </a:r>
          </a:p>
          <a:p>
            <a:pPr>
              <a:buFont typeface="Arial" panose="020B0604020202020204" pitchFamily="34" charset="0"/>
              <a:buNone/>
            </a:pPr>
            <a:r>
              <a:rPr lang="hr-HR" sz="2600" dirty="0">
                <a:solidFill>
                  <a:schemeClr val="bg1"/>
                </a:solidFill>
              </a:rPr>
              <a:t>info@apprrr.hr</a:t>
            </a:r>
          </a:p>
        </p:txBody>
      </p:sp>
      <p:pic>
        <p:nvPicPr>
          <p:cNvPr id="9" name="Content Placeholder 3"/>
          <p:cNvPicPr>
            <a:picLocks noChangeAspect="1"/>
          </p:cNvPicPr>
          <p:nvPr userDrawn="1"/>
        </p:nvPicPr>
        <p:blipFill rotWithShape="1">
          <a:blip r:embed="rId4"/>
          <a:srcRect r="6389"/>
          <a:stretch/>
        </p:blipFill>
        <p:spPr>
          <a:xfrm>
            <a:off x="478537" y="1743886"/>
            <a:ext cx="5929438" cy="3905250"/>
          </a:xfrm>
          <a:prstGeom prst="rect">
            <a:avLst/>
          </a:prstGeom>
        </p:spPr>
      </p:pic>
    </p:spTree>
    <p:extLst>
      <p:ext uri="{BB962C8B-B14F-4D97-AF65-F5344CB8AC3E}">
        <p14:creationId xmlns:p14="http://schemas.microsoft.com/office/powerpoint/2010/main" val="4045289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hr-H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3B13A0C-3612-4ECC-8C30-362E3DB22A98}" type="datetimeFigureOut">
              <a:rPr lang="hr-HR" smtClean="0"/>
              <a:t>2.11.2022.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186705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p:cNvSpPr>
            <a:spLocks noGrp="1"/>
          </p:cNvSpPr>
          <p:nvPr>
            <p:ph type="dt" sz="half" idx="10"/>
          </p:nvPr>
        </p:nvSpPr>
        <p:spPr/>
        <p:txBody>
          <a:bodyPr/>
          <a:lstStyle/>
          <a:p>
            <a:fld id="{13B13A0C-3612-4ECC-8C30-362E3DB22A98}" type="datetimeFigureOut">
              <a:rPr lang="hr-HR" smtClean="0"/>
              <a:t>2.11.2022.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1361285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hr-H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p:cNvSpPr>
            <a:spLocks noGrp="1"/>
          </p:cNvSpPr>
          <p:nvPr>
            <p:ph type="dt" sz="half" idx="10"/>
          </p:nvPr>
        </p:nvSpPr>
        <p:spPr/>
        <p:txBody>
          <a:bodyPr/>
          <a:lstStyle/>
          <a:p>
            <a:fld id="{13B13A0C-3612-4ECC-8C30-362E3DB22A98}" type="datetimeFigureOut">
              <a:rPr lang="hr-HR" smtClean="0"/>
              <a:t>2.11.2022.</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1061937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Date Placeholder 2"/>
          <p:cNvSpPr>
            <a:spLocks noGrp="1"/>
          </p:cNvSpPr>
          <p:nvPr>
            <p:ph type="dt" sz="half" idx="10"/>
          </p:nvPr>
        </p:nvSpPr>
        <p:spPr/>
        <p:txBody>
          <a:bodyPr/>
          <a:lstStyle/>
          <a:p>
            <a:fld id="{13B13A0C-3612-4ECC-8C30-362E3DB22A98}" type="datetimeFigureOut">
              <a:rPr lang="hr-HR" smtClean="0"/>
              <a:t>2.11.2022.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4276560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B13A0C-3612-4ECC-8C30-362E3DB22A98}" type="datetimeFigureOut">
              <a:rPr lang="hr-HR" smtClean="0"/>
              <a:t>2.11.2022.</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380135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H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B13A0C-3612-4ECC-8C30-362E3DB22A98}" type="datetimeFigureOut">
              <a:rPr lang="hr-HR" smtClean="0"/>
              <a:t>2.11.2022.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E051E7A-ADD3-4414-AAC2-FE38138BF409}" type="slidenum">
              <a:rPr lang="hr-HR" smtClean="0"/>
              <a:t>‹#›</a:t>
            </a:fld>
            <a:endParaRPr lang="hr-HR"/>
          </a:p>
        </p:txBody>
      </p:sp>
    </p:spTree>
    <p:extLst>
      <p:ext uri="{BB962C8B-B14F-4D97-AF65-F5344CB8AC3E}">
        <p14:creationId xmlns:p14="http://schemas.microsoft.com/office/powerpoint/2010/main" val="784986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B13A0C-3612-4ECC-8C30-362E3DB22A98}" type="datetimeFigureOut">
              <a:rPr lang="hr-HR" smtClean="0"/>
              <a:t>2.11.2022.</a:t>
            </a:fld>
            <a:endParaRPr lang="hr-H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051E7A-ADD3-4414-AAC2-FE38138BF409}" type="slidenum">
              <a:rPr lang="hr-HR" smtClean="0"/>
              <a:t>‹#›</a:t>
            </a:fld>
            <a:endParaRPr lang="hr-HR"/>
          </a:p>
        </p:txBody>
      </p:sp>
    </p:spTree>
    <p:extLst>
      <p:ext uri="{BB962C8B-B14F-4D97-AF65-F5344CB8AC3E}">
        <p14:creationId xmlns:p14="http://schemas.microsoft.com/office/powerpoint/2010/main" val="2507663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c.europa.eu/sfc/en/2014/fraud-public-procuremen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ingor.gov.hr/UserDocsImages/Trgovina/Lipanj%202022_Euro_Smjernice%20za%20prilagodbu%20gospodarstva.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69739" y="1568310"/>
            <a:ext cx="7632442" cy="2869466"/>
          </a:xfrm>
        </p:spPr>
        <p:txBody>
          <a:bodyPr>
            <a:normAutofit fontScale="90000"/>
          </a:bodyPr>
          <a:lstStyle/>
          <a:p>
            <a:br>
              <a:rPr lang="hr-HR" b="1" dirty="0">
                <a:latin typeface="Ebrima" panose="02000000000000000000" pitchFamily="2" charset="0"/>
                <a:ea typeface="Ebrima" panose="02000000000000000000" pitchFamily="2" charset="0"/>
                <a:cs typeface="Ebrima" panose="02000000000000000000" pitchFamily="2" charset="0"/>
              </a:rPr>
            </a:br>
            <a:br>
              <a:rPr lang="hr-HR" b="1" dirty="0">
                <a:latin typeface="Ebrima" panose="02000000000000000000" pitchFamily="2" charset="0"/>
                <a:ea typeface="Ebrima" panose="02000000000000000000" pitchFamily="2" charset="0"/>
                <a:cs typeface="Ebrima" panose="02000000000000000000" pitchFamily="2" charset="0"/>
              </a:rPr>
            </a:br>
            <a:br>
              <a:rPr lang="hr-HR" b="1" dirty="0">
                <a:latin typeface="Ebrima" panose="02000000000000000000" pitchFamily="2" charset="0"/>
                <a:ea typeface="Ebrima" panose="02000000000000000000" pitchFamily="2" charset="0"/>
                <a:cs typeface="Ebrima" panose="02000000000000000000" pitchFamily="2" charset="0"/>
              </a:rPr>
            </a:br>
            <a:br>
              <a:rPr lang="hr-HR" b="1" dirty="0">
                <a:latin typeface="Ebrima" panose="02000000000000000000" pitchFamily="2" charset="0"/>
                <a:ea typeface="Ebrima" panose="02000000000000000000" pitchFamily="2" charset="0"/>
                <a:cs typeface="Ebrima" panose="02000000000000000000" pitchFamily="2" charset="0"/>
              </a:rPr>
            </a:br>
            <a:br>
              <a:rPr lang="hr-HR" b="1" dirty="0">
                <a:latin typeface="Ebrima" panose="02000000000000000000" pitchFamily="2" charset="0"/>
                <a:ea typeface="Ebrima" panose="02000000000000000000" pitchFamily="2" charset="0"/>
                <a:cs typeface="Ebrima" panose="02000000000000000000" pitchFamily="2" charset="0"/>
              </a:rPr>
            </a:br>
            <a:br>
              <a:rPr lang="hr-HR" b="1" dirty="0">
                <a:latin typeface="Ebrima" panose="02000000000000000000" pitchFamily="2" charset="0"/>
                <a:ea typeface="Ebrima" panose="02000000000000000000" pitchFamily="2" charset="0"/>
                <a:cs typeface="Ebrima" panose="02000000000000000000" pitchFamily="2" charset="0"/>
              </a:rPr>
            </a:br>
            <a:br>
              <a:rPr lang="hr-HR" b="1" dirty="0">
                <a:latin typeface="Ebrima" panose="02000000000000000000" pitchFamily="2" charset="0"/>
                <a:ea typeface="Ebrima" panose="02000000000000000000" pitchFamily="2" charset="0"/>
                <a:cs typeface="Ebrima" panose="02000000000000000000" pitchFamily="2" charset="0"/>
              </a:rPr>
            </a:br>
            <a:br>
              <a:rPr lang="hr-HR" b="1" dirty="0">
                <a:latin typeface="Ebrima" panose="02000000000000000000" pitchFamily="2" charset="0"/>
                <a:ea typeface="Ebrima" panose="02000000000000000000" pitchFamily="2" charset="0"/>
                <a:cs typeface="Ebrima" panose="02000000000000000000" pitchFamily="2" charset="0"/>
              </a:rPr>
            </a:br>
            <a:br>
              <a:rPr lang="hr-HR" b="1" dirty="0">
                <a:latin typeface="Ebrima" panose="02000000000000000000" pitchFamily="2" charset="0"/>
                <a:ea typeface="Ebrima" panose="02000000000000000000" pitchFamily="2" charset="0"/>
                <a:cs typeface="Ebrima" panose="02000000000000000000" pitchFamily="2" charset="0"/>
              </a:rPr>
            </a:br>
            <a:br>
              <a:rPr lang="hr-HR" b="1" dirty="0">
                <a:latin typeface="Ebrima" panose="02000000000000000000" pitchFamily="2" charset="0"/>
                <a:ea typeface="Ebrima" panose="02000000000000000000" pitchFamily="2" charset="0"/>
                <a:cs typeface="Ebrima" panose="02000000000000000000" pitchFamily="2" charset="0"/>
              </a:rPr>
            </a:br>
            <a:br>
              <a:rPr lang="hr-HR" b="1" dirty="0">
                <a:latin typeface="Ebrima" panose="02000000000000000000" pitchFamily="2" charset="0"/>
                <a:ea typeface="Ebrima" panose="02000000000000000000" pitchFamily="2" charset="0"/>
                <a:cs typeface="Ebrima" panose="02000000000000000000" pitchFamily="2" charset="0"/>
              </a:rPr>
            </a:br>
            <a:br>
              <a:rPr lang="hr-HR" b="1" dirty="0">
                <a:latin typeface="Ebrima" panose="02000000000000000000" pitchFamily="2" charset="0"/>
                <a:ea typeface="Ebrima" panose="02000000000000000000" pitchFamily="2" charset="0"/>
                <a:cs typeface="Ebrima" panose="02000000000000000000" pitchFamily="2" charset="0"/>
              </a:rPr>
            </a:br>
            <a:br>
              <a:rPr lang="hr-HR" b="1" dirty="0">
                <a:latin typeface="Ebrima" panose="02000000000000000000" pitchFamily="2" charset="0"/>
                <a:ea typeface="Ebrima" panose="02000000000000000000" pitchFamily="2" charset="0"/>
                <a:cs typeface="Ebrima" panose="02000000000000000000" pitchFamily="2" charset="0"/>
              </a:rPr>
            </a:br>
            <a:br>
              <a:rPr lang="hr-HR" b="1" dirty="0">
                <a:latin typeface="Ebrima" panose="02000000000000000000" pitchFamily="2" charset="0"/>
                <a:ea typeface="Ebrima" panose="02000000000000000000" pitchFamily="2" charset="0"/>
                <a:cs typeface="Ebrima" panose="02000000000000000000" pitchFamily="2" charset="0"/>
              </a:rPr>
            </a:br>
            <a:br>
              <a:rPr lang="hr-HR" b="1" dirty="0">
                <a:latin typeface="Ebrima" panose="02000000000000000000" pitchFamily="2" charset="0"/>
                <a:ea typeface="Ebrima" panose="02000000000000000000" pitchFamily="2" charset="0"/>
                <a:cs typeface="Ebrima" panose="02000000000000000000" pitchFamily="2" charset="0"/>
              </a:rPr>
            </a:br>
            <a:br>
              <a:rPr lang="hr-HR" b="1" dirty="0">
                <a:latin typeface="Ebrima" panose="02000000000000000000" pitchFamily="2" charset="0"/>
                <a:ea typeface="Ebrima" panose="02000000000000000000" pitchFamily="2" charset="0"/>
                <a:cs typeface="Ebrima" panose="02000000000000000000" pitchFamily="2" charset="0"/>
              </a:rPr>
            </a:br>
            <a:r>
              <a:rPr lang="hr-HR" sz="4400" b="1" dirty="0">
                <a:solidFill>
                  <a:schemeClr val="accent6">
                    <a:lumMod val="50000"/>
                  </a:schemeClr>
                </a:solidFill>
                <a:latin typeface="+mj-lt"/>
                <a:ea typeface="Ebrima" panose="02000000000000000000" pitchFamily="2" charset="0"/>
                <a:cs typeface="Ebrima" panose="02000000000000000000" pitchFamily="2" charset="0"/>
              </a:rPr>
              <a:t>Priprema dokumentacije o nabavi,  provedba postupka i izvršenje ugovora</a:t>
            </a:r>
            <a:br>
              <a:rPr lang="hr-HR" sz="4400" b="1" dirty="0">
                <a:solidFill>
                  <a:schemeClr val="accent6">
                    <a:lumMod val="50000"/>
                  </a:schemeClr>
                </a:solidFill>
                <a:latin typeface="Ebrima" panose="02000000000000000000" pitchFamily="2" charset="0"/>
                <a:ea typeface="Ebrima" panose="02000000000000000000" pitchFamily="2" charset="0"/>
                <a:cs typeface="Ebrima" panose="02000000000000000000" pitchFamily="2" charset="0"/>
              </a:rPr>
            </a:br>
            <a:br>
              <a:rPr lang="hr-HR" b="1" dirty="0">
                <a:latin typeface="Ebrima" panose="02000000000000000000" pitchFamily="2" charset="0"/>
                <a:ea typeface="Ebrima" panose="02000000000000000000" pitchFamily="2" charset="0"/>
                <a:cs typeface="Ebrima" panose="02000000000000000000" pitchFamily="2" charset="0"/>
              </a:rPr>
            </a:br>
            <a:endParaRPr lang="hr-HR" dirty="0">
              <a:latin typeface="Ebrima" panose="02000000000000000000" pitchFamily="2" charset="0"/>
              <a:ea typeface="Ebrima" panose="02000000000000000000" pitchFamily="2" charset="0"/>
              <a:cs typeface="Ebrima" panose="02000000000000000000" pitchFamily="2" charset="0"/>
            </a:endParaRPr>
          </a:p>
        </p:txBody>
      </p:sp>
      <p:sp>
        <p:nvSpPr>
          <p:cNvPr id="3" name="Subtitle 2"/>
          <p:cNvSpPr>
            <a:spLocks noGrp="1"/>
          </p:cNvSpPr>
          <p:nvPr>
            <p:ph type="subTitle" idx="1"/>
          </p:nvPr>
        </p:nvSpPr>
        <p:spPr>
          <a:xfrm>
            <a:off x="3979461" y="3428571"/>
            <a:ext cx="7632444" cy="2061109"/>
          </a:xfrm>
        </p:spPr>
        <p:txBody>
          <a:bodyPr>
            <a:normAutofit fontScale="47500" lnSpcReduction="20000"/>
          </a:bodyPr>
          <a:lstStyle/>
          <a:p>
            <a:r>
              <a:rPr lang="hr-HR" sz="3500" b="1" dirty="0">
                <a:solidFill>
                  <a:schemeClr val="accent6">
                    <a:lumMod val="50000"/>
                  </a:schemeClr>
                </a:solidFill>
                <a:latin typeface="+mj-lt"/>
                <a:ea typeface="Ebrima" panose="02000000000000000000" pitchFamily="2" charset="0"/>
                <a:cs typeface="Ebrima" panose="02000000000000000000" pitchFamily="2" charset="0"/>
              </a:rPr>
              <a:t> - upute za pripremu</a:t>
            </a:r>
          </a:p>
          <a:p>
            <a:r>
              <a:rPr lang="hr-HR" sz="3500" b="1" dirty="0">
                <a:solidFill>
                  <a:schemeClr val="accent6">
                    <a:lumMod val="50000"/>
                  </a:schemeClr>
                </a:solidFill>
                <a:latin typeface="+mj-lt"/>
                <a:ea typeface="Ebrima" panose="02000000000000000000" pitchFamily="2" charset="0"/>
                <a:cs typeface="Ebrima" panose="02000000000000000000" pitchFamily="2" charset="0"/>
              </a:rPr>
              <a:t> - najčešće pogreške</a:t>
            </a:r>
          </a:p>
          <a:p>
            <a:r>
              <a:rPr lang="hr-HR" sz="3500" b="1" dirty="0">
                <a:solidFill>
                  <a:schemeClr val="accent6">
                    <a:lumMod val="50000"/>
                  </a:schemeClr>
                </a:solidFill>
                <a:latin typeface="+mj-lt"/>
                <a:ea typeface="Ebrima" panose="02000000000000000000" pitchFamily="2" charset="0"/>
                <a:cs typeface="Ebrima" panose="02000000000000000000" pitchFamily="2" charset="0"/>
              </a:rPr>
              <a:t> </a:t>
            </a:r>
          </a:p>
          <a:p>
            <a:endParaRPr lang="hr-HR" sz="3500" b="1" dirty="0">
              <a:solidFill>
                <a:schemeClr val="accent6">
                  <a:lumMod val="50000"/>
                </a:schemeClr>
              </a:solidFill>
              <a:latin typeface="+mj-lt"/>
              <a:ea typeface="Ebrima" panose="02000000000000000000" pitchFamily="2" charset="0"/>
              <a:cs typeface="Ebrima" panose="02000000000000000000" pitchFamily="2" charset="0"/>
            </a:endParaRPr>
          </a:p>
          <a:p>
            <a:endParaRPr lang="hr-HR" sz="3500" b="1" dirty="0">
              <a:solidFill>
                <a:schemeClr val="accent6">
                  <a:lumMod val="50000"/>
                </a:schemeClr>
              </a:solidFill>
              <a:latin typeface="+mj-lt"/>
              <a:ea typeface="Ebrima" panose="02000000000000000000" pitchFamily="2" charset="0"/>
              <a:cs typeface="Ebrima" panose="02000000000000000000" pitchFamily="2" charset="0"/>
            </a:endParaRPr>
          </a:p>
          <a:p>
            <a:r>
              <a:rPr lang="hr-HR" sz="2500" b="1" dirty="0">
                <a:solidFill>
                  <a:schemeClr val="accent6">
                    <a:lumMod val="50000"/>
                  </a:schemeClr>
                </a:solidFill>
                <a:latin typeface="+mj-lt"/>
                <a:ea typeface="Ebrima" panose="02000000000000000000" pitchFamily="2" charset="0"/>
                <a:cs typeface="Ebrima" panose="02000000000000000000" pitchFamily="2" charset="0"/>
              </a:rPr>
              <a:t>Maja Tadić Bubnjić</a:t>
            </a:r>
          </a:p>
          <a:p>
            <a:r>
              <a:rPr lang="hr-HR" sz="2500" b="1" dirty="0">
                <a:solidFill>
                  <a:schemeClr val="accent6">
                    <a:lumMod val="50000"/>
                  </a:schemeClr>
                </a:solidFill>
                <a:latin typeface="+mj-lt"/>
                <a:ea typeface="Ebrima" panose="02000000000000000000" pitchFamily="2" charset="0"/>
                <a:cs typeface="Ebrima" panose="02000000000000000000" pitchFamily="2" charset="0"/>
              </a:rPr>
              <a:t>Voditeljica Službe za javnu nabavu</a:t>
            </a:r>
          </a:p>
        </p:txBody>
      </p:sp>
    </p:spTree>
    <p:extLst>
      <p:ext uri="{BB962C8B-B14F-4D97-AF65-F5344CB8AC3E}">
        <p14:creationId xmlns:p14="http://schemas.microsoft.com/office/powerpoint/2010/main" val="3620336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851" y="675502"/>
            <a:ext cx="11420297" cy="378857"/>
          </a:xfrm>
        </p:spPr>
        <p:txBody>
          <a:bodyPr>
            <a:normAutofit fontScale="90000"/>
          </a:bodyPr>
          <a:lstStyle/>
          <a:p>
            <a:pPr algn="ctr"/>
            <a:r>
              <a:rPr lang="hr-HR" b="1" dirty="0">
                <a:latin typeface="+mj-lt"/>
                <a:ea typeface="Ebrima" panose="02000000000000000000" pitchFamily="2" charset="0"/>
                <a:cs typeface="Ebrima" panose="02000000000000000000" pitchFamily="2" charset="0"/>
              </a:rPr>
              <a:t>Priprema i provedba postupka (javne) nabave</a:t>
            </a:r>
            <a:br>
              <a:rPr lang="hr-HR" dirty="0"/>
            </a:br>
            <a:endParaRPr lang="hr-HR" dirty="0"/>
          </a:p>
        </p:txBody>
      </p:sp>
      <p:sp>
        <p:nvSpPr>
          <p:cNvPr id="3" name="Content Placeholder 2"/>
          <p:cNvSpPr>
            <a:spLocks noGrp="1"/>
          </p:cNvSpPr>
          <p:nvPr>
            <p:ph idx="1"/>
          </p:nvPr>
        </p:nvSpPr>
        <p:spPr>
          <a:xfrm>
            <a:off x="438911" y="1112805"/>
            <a:ext cx="11037228" cy="5069693"/>
          </a:xfrm>
        </p:spPr>
        <p:txBody>
          <a:bodyPr>
            <a:noAutofit/>
          </a:bodyPr>
          <a:lstStyle/>
          <a:p>
            <a:pPr>
              <a:buNone/>
            </a:pPr>
            <a:endParaRPr lang="hr-HR" sz="1300" dirty="0"/>
          </a:p>
          <a:p>
            <a:pPr marL="727075" indent="-457200" algn="just">
              <a:lnSpc>
                <a:spcPct val="120000"/>
              </a:lnSpc>
            </a:pPr>
            <a:r>
              <a:rPr lang="hr-HR" sz="2200" dirty="0">
                <a:latin typeface="+mj-lt"/>
                <a:ea typeface="Ebrima" panose="02000000000000000000" pitchFamily="2" charset="0"/>
                <a:cs typeface="Ebrima" panose="02000000000000000000" pitchFamily="2" charset="0"/>
              </a:rPr>
              <a:t>ZJN 2016; procijenjena vrijednosti 200.000,00 kn bez PDV-a i više za robu i usluge; 500.000,00 kn bez PDV-a i više za radove (čl. 12. ZJN 2016)</a:t>
            </a:r>
          </a:p>
          <a:p>
            <a:pPr marL="727075" indent="-457200" algn="just">
              <a:lnSpc>
                <a:spcPct val="120000"/>
              </a:lnSpc>
            </a:pPr>
            <a:r>
              <a:rPr lang="hr-HR" sz="2200" dirty="0">
                <a:latin typeface="+mj-lt"/>
                <a:ea typeface="Ebrima" panose="02000000000000000000" pitchFamily="2" charset="0"/>
                <a:cs typeface="Ebrima" panose="02000000000000000000" pitchFamily="2" charset="0"/>
              </a:rPr>
              <a:t>Priprema postupka nadmetanja (izrada dokumentacije o nabavi i specifikacija po potrebi uz pomoć stručne osobe (tehnički stručnjaci i ostale osobe koje imaju specifično znanje ovisno o predmetu nabave) te sudjelovanje najmanje jedne osobe koja ima važeći certifikati iz područja javne nabave</a:t>
            </a:r>
          </a:p>
          <a:p>
            <a:pPr marL="727075" indent="-457200" algn="just">
              <a:lnSpc>
                <a:spcPct val="120000"/>
              </a:lnSpc>
            </a:pPr>
            <a:r>
              <a:rPr lang="hr-HR" sz="2200" dirty="0">
                <a:latin typeface="+mj-lt"/>
                <a:ea typeface="Ebrima" panose="02000000000000000000" pitchFamily="2" charset="0"/>
                <a:cs typeface="Ebrima" panose="02000000000000000000" pitchFamily="2" charset="0"/>
              </a:rPr>
              <a:t>Određivanje (definiranje) predmeta nabave (čl. 203. – 204. ZJN 2016) sukladno projektu te </a:t>
            </a:r>
            <a:r>
              <a:rPr lang="hr-HR" sz="2200" b="1" dirty="0">
                <a:solidFill>
                  <a:schemeClr val="accent6">
                    <a:lumMod val="75000"/>
                  </a:schemeClr>
                </a:solidFill>
                <a:latin typeface="+mj-lt"/>
                <a:ea typeface="Ebrima" panose="02000000000000000000" pitchFamily="2" charset="0"/>
                <a:cs typeface="Ebrima" panose="02000000000000000000" pitchFamily="2" charset="0"/>
              </a:rPr>
              <a:t>ne dijeliti predmet nabave </a:t>
            </a:r>
            <a:r>
              <a:rPr lang="hr-HR" sz="2200" dirty="0">
                <a:latin typeface="+mj-lt"/>
                <a:ea typeface="Ebrima" panose="02000000000000000000" pitchFamily="2" charset="0"/>
                <a:cs typeface="Ebrima" panose="02000000000000000000" pitchFamily="2" charset="0"/>
              </a:rPr>
              <a:t>u nekoliko postupaka jednostavne nabave kako bi se izbjegla primjena ZJN 2016 i obveze provedbe postupka javne umjesto jednostavne nabave (</a:t>
            </a:r>
            <a:r>
              <a:rPr lang="hr-HR" sz="2200" u="sng" dirty="0">
                <a:latin typeface="+mj-lt"/>
                <a:ea typeface="Ebrima" panose="02000000000000000000" pitchFamily="2" charset="0"/>
                <a:cs typeface="Ebrima" panose="02000000000000000000" pitchFamily="2" charset="0"/>
              </a:rPr>
              <a:t>primjerice jedan (Idejni) projekt koji se sastoji od radova i robe potrebno je kao funkcionalnu cjelinu provesti u objedinjenom postupku javne nabave</a:t>
            </a:r>
            <a:r>
              <a:rPr lang="hr-HR" sz="2200" dirty="0">
                <a:latin typeface="+mj-lt"/>
                <a:ea typeface="Ebrima" panose="02000000000000000000" pitchFamily="2" charset="0"/>
                <a:cs typeface="Ebrima" panose="02000000000000000000" pitchFamily="2" charset="0"/>
              </a:rPr>
              <a:t>). </a:t>
            </a:r>
          </a:p>
        </p:txBody>
      </p:sp>
    </p:spTree>
    <p:extLst>
      <p:ext uri="{BB962C8B-B14F-4D97-AF65-F5344CB8AC3E}">
        <p14:creationId xmlns:p14="http://schemas.microsoft.com/office/powerpoint/2010/main" val="1989156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0B62D76-63DF-EC5E-8EF1-D609BA2AE236}"/>
              </a:ext>
            </a:extLst>
          </p:cNvPr>
          <p:cNvSpPr>
            <a:spLocks noGrp="1"/>
          </p:cNvSpPr>
          <p:nvPr>
            <p:ph type="title"/>
          </p:nvPr>
        </p:nvSpPr>
        <p:spPr/>
        <p:txBody>
          <a:bodyPr>
            <a:normAutofit fontScale="90000"/>
          </a:bodyPr>
          <a:lstStyle/>
          <a:p>
            <a:br>
              <a:rPr lang="hr-HR" b="1" dirty="0">
                <a:latin typeface="+mj-lt"/>
                <a:ea typeface="Ebrima" panose="02000000000000000000" pitchFamily="2" charset="0"/>
                <a:cs typeface="Ebrima" panose="02000000000000000000" pitchFamily="2" charset="0"/>
              </a:rPr>
            </a:br>
            <a:r>
              <a:rPr lang="hr-HR" b="1" dirty="0">
                <a:latin typeface="+mj-lt"/>
                <a:ea typeface="Ebrima" panose="02000000000000000000" pitchFamily="2" charset="0"/>
                <a:cs typeface="Ebrima" panose="02000000000000000000" pitchFamily="2" charset="0"/>
              </a:rPr>
              <a:t>      Priprema i provedba postupka (javne) nabave</a:t>
            </a:r>
            <a:br>
              <a:rPr lang="hr-HR" dirty="0"/>
            </a:br>
            <a:endParaRPr lang="hr-HR" dirty="0"/>
          </a:p>
        </p:txBody>
      </p:sp>
      <p:sp>
        <p:nvSpPr>
          <p:cNvPr id="3" name="Rezervirano mjesto sadržaja 2">
            <a:extLst>
              <a:ext uri="{FF2B5EF4-FFF2-40B4-BE49-F238E27FC236}">
                <a16:creationId xmlns:a16="http://schemas.microsoft.com/office/drawing/2014/main" id="{30E95330-8480-04E8-23D7-2A97DB95A67F}"/>
              </a:ext>
            </a:extLst>
          </p:cNvPr>
          <p:cNvSpPr>
            <a:spLocks noGrp="1"/>
          </p:cNvSpPr>
          <p:nvPr>
            <p:ph idx="1"/>
          </p:nvPr>
        </p:nvSpPr>
        <p:spPr/>
        <p:txBody>
          <a:bodyPr>
            <a:normAutofit/>
          </a:bodyPr>
          <a:lstStyle/>
          <a:p>
            <a:pPr marL="727075" indent="-457200" algn="just">
              <a:lnSpc>
                <a:spcPct val="120000"/>
              </a:lnSpc>
            </a:pPr>
            <a:r>
              <a:rPr lang="hr-HR" sz="2400" dirty="0">
                <a:latin typeface="+mj-lt"/>
                <a:ea typeface="Ebrima" panose="02000000000000000000" pitchFamily="2" charset="0"/>
                <a:cs typeface="Ebrima" panose="02000000000000000000" pitchFamily="2" charset="0"/>
              </a:rPr>
              <a:t>Tablica troškova omogućuje lakše prikaz troškova (prihvatljivih i neprihvatljivih) koji su nastali te ne predstavlja osnovu za odabir postupka (javna ili jednostavna) već ZJN 2016 utvrđuje pravila o postupku javne nabave koju provode </a:t>
            </a:r>
          </a:p>
          <a:p>
            <a:pPr marL="727075" indent="-457200" algn="just">
              <a:lnSpc>
                <a:spcPct val="120000"/>
              </a:lnSpc>
            </a:pPr>
            <a:r>
              <a:rPr lang="hr-HR" sz="2400" dirty="0">
                <a:latin typeface="+mj-lt"/>
                <a:ea typeface="Ebrima" panose="02000000000000000000" pitchFamily="2" charset="0"/>
                <a:cs typeface="Ebrima" panose="02000000000000000000" pitchFamily="2" charset="0"/>
              </a:rPr>
              <a:t>Ako je iz Plana nabave/Tablice troškova ili iz dostavljene dokumentacije (ponuda) razvidno da više provedenih postupaka jednostavne nabave zapravo čine jednu funkcionalnu ili drugu cjelinu (čl. 203. ZJN 2016) isto je podložno </a:t>
            </a:r>
            <a:r>
              <a:rPr lang="hr-HR" sz="2400" b="1" dirty="0">
                <a:solidFill>
                  <a:schemeClr val="accent6">
                    <a:lumMod val="75000"/>
                  </a:schemeClr>
                </a:solidFill>
                <a:latin typeface="+mj-lt"/>
                <a:ea typeface="Ebrima" panose="02000000000000000000" pitchFamily="2" charset="0"/>
                <a:cs typeface="Ebrima" panose="02000000000000000000" pitchFamily="2" charset="0"/>
              </a:rPr>
              <a:t>primjeni financijske korekcije (stopa korekcije do 100%) </a:t>
            </a:r>
            <a:r>
              <a:rPr lang="hr-HR" sz="2400" dirty="0">
                <a:latin typeface="+mj-lt"/>
                <a:ea typeface="Ebrima" panose="02000000000000000000" pitchFamily="2" charset="0"/>
                <a:cs typeface="Ebrima" panose="02000000000000000000" pitchFamily="2" charset="0"/>
              </a:rPr>
              <a:t>na način da se troškovi smatraju neprihvatljivim zbog propusta u objavi zakonom propisanog postupka javne nabave sukladno ZJN 2016</a:t>
            </a:r>
          </a:p>
          <a:p>
            <a:pPr marL="727075" lvl="0" indent="-457200" algn="just">
              <a:lnSpc>
                <a:spcPct val="120000"/>
              </a:lnSpc>
            </a:pPr>
            <a:r>
              <a:rPr lang="hr-HR" sz="2400" dirty="0">
                <a:latin typeface="Calibri Light" panose="020F0302020204030204"/>
                <a:ea typeface="Ebrima" panose="02000000000000000000" pitchFamily="2" charset="0"/>
                <a:cs typeface="Ebrima" panose="02000000000000000000" pitchFamily="2" charset="0"/>
              </a:rPr>
              <a:t>Na korisniku je kao naručitelju </a:t>
            </a:r>
            <a:r>
              <a:rPr lang="hr-HR" sz="2400" b="1" dirty="0">
                <a:solidFill>
                  <a:srgbClr val="70AD47">
                    <a:lumMod val="75000"/>
                  </a:srgbClr>
                </a:solidFill>
                <a:latin typeface="Calibri Light" panose="020F0302020204030204"/>
                <a:ea typeface="Ebrima" panose="02000000000000000000" pitchFamily="2" charset="0"/>
                <a:cs typeface="Ebrima" panose="02000000000000000000" pitchFamily="2" charset="0"/>
              </a:rPr>
              <a:t>odgovornost</a:t>
            </a:r>
            <a:r>
              <a:rPr lang="hr-HR" sz="2400" dirty="0">
                <a:latin typeface="Calibri Light" panose="020F0302020204030204"/>
                <a:ea typeface="Ebrima" panose="02000000000000000000" pitchFamily="2" charset="0"/>
                <a:cs typeface="Ebrima" panose="02000000000000000000" pitchFamily="2" charset="0"/>
              </a:rPr>
              <a:t> da pravno utemeljeno, opravdano i logički argumentirano samostalno odredi predmet nabave</a:t>
            </a:r>
            <a:endParaRPr lang="hr-HR" sz="2400" dirty="0"/>
          </a:p>
          <a:p>
            <a:endParaRPr lang="hr-HR" dirty="0"/>
          </a:p>
        </p:txBody>
      </p:sp>
    </p:spTree>
    <p:extLst>
      <p:ext uri="{BB962C8B-B14F-4D97-AF65-F5344CB8AC3E}">
        <p14:creationId xmlns:p14="http://schemas.microsoft.com/office/powerpoint/2010/main" val="2894557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F28E057-C994-4DE5-B289-D8BDFD9F25C4}"/>
              </a:ext>
            </a:extLst>
          </p:cNvPr>
          <p:cNvSpPr>
            <a:spLocks noGrp="1"/>
          </p:cNvSpPr>
          <p:nvPr>
            <p:ph type="title"/>
          </p:nvPr>
        </p:nvSpPr>
        <p:spPr/>
        <p:txBody>
          <a:bodyPr>
            <a:normAutofit/>
          </a:bodyPr>
          <a:lstStyle/>
          <a:p>
            <a:pPr algn="ctr"/>
            <a:r>
              <a:rPr lang="hr-HR" sz="4000" b="1" dirty="0">
                <a:latin typeface="+mj-lt"/>
                <a:ea typeface="Ebrima" panose="02000000000000000000" pitchFamily="2" charset="0"/>
                <a:cs typeface="Ebrima" panose="02000000000000000000" pitchFamily="2" charset="0"/>
              </a:rPr>
              <a:t>Priprema i provedba postupka (javne) nabave</a:t>
            </a:r>
          </a:p>
        </p:txBody>
      </p:sp>
      <p:sp>
        <p:nvSpPr>
          <p:cNvPr id="3" name="Rezervirano mjesto sadržaja 2">
            <a:extLst>
              <a:ext uri="{FF2B5EF4-FFF2-40B4-BE49-F238E27FC236}">
                <a16:creationId xmlns:a16="http://schemas.microsoft.com/office/drawing/2014/main" id="{CDE7D500-0F4C-4F75-989B-3947F63EEA59}"/>
              </a:ext>
            </a:extLst>
          </p:cNvPr>
          <p:cNvSpPr>
            <a:spLocks noGrp="1"/>
          </p:cNvSpPr>
          <p:nvPr>
            <p:ph idx="1"/>
          </p:nvPr>
        </p:nvSpPr>
        <p:spPr>
          <a:xfrm>
            <a:off x="444616" y="1258957"/>
            <a:ext cx="11115414" cy="5128591"/>
          </a:xfrm>
        </p:spPr>
        <p:txBody>
          <a:bodyPr>
            <a:normAutofit fontScale="77500" lnSpcReduction="20000"/>
          </a:bodyPr>
          <a:lstStyle/>
          <a:p>
            <a:pPr marL="612775" indent="-342900">
              <a:buAutoNum type="arabicParenR"/>
            </a:pPr>
            <a:r>
              <a:rPr lang="hr-HR" sz="2300" b="1" dirty="0">
                <a:latin typeface="Calibri Light (Headings)ht"/>
                <a:ea typeface="Ebrima" panose="02000000000000000000" pitchFamily="2" charset="0"/>
                <a:cs typeface="Calibri Light" panose="020F0302020204030204" pitchFamily="34" charset="0"/>
              </a:rPr>
              <a:t>STRUČNO POVJERENSTVO</a:t>
            </a:r>
          </a:p>
          <a:p>
            <a:pPr marL="727075" indent="-457200" algn="just">
              <a:lnSpc>
                <a:spcPct val="120000"/>
              </a:lnSpc>
              <a:buFont typeface="Wingdings" panose="05000000000000000000" pitchFamily="2" charset="2"/>
              <a:buChar char="Ø"/>
            </a:pPr>
            <a:r>
              <a:rPr lang="hr-HR" sz="2300" dirty="0">
                <a:latin typeface="Calibri Light (Headings)ht"/>
                <a:ea typeface="Ebrima" panose="02000000000000000000" pitchFamily="2" charset="0"/>
                <a:cs typeface="Calibri Light" panose="020F0302020204030204" pitchFamily="34" charset="0"/>
              </a:rPr>
              <a:t>Prije početka postupka internom odlukom imenuje se stručno povjerenstvo za javnu nabavu </a:t>
            </a:r>
          </a:p>
          <a:p>
            <a:pPr marL="1600200" lvl="2" indent="-457200" algn="just">
              <a:lnSpc>
                <a:spcPct val="120000"/>
              </a:lnSpc>
              <a:buFont typeface="Courier New" panose="02070309020205020404" pitchFamily="49" charset="0"/>
              <a:buChar char="o"/>
            </a:pPr>
            <a:r>
              <a:rPr lang="hr-HR" sz="2300" dirty="0">
                <a:latin typeface="Calibri Light (Headings)ht"/>
                <a:ea typeface="Ebrima" panose="02000000000000000000" pitchFamily="2" charset="0"/>
                <a:cs typeface="Calibri Light" panose="020F0302020204030204" pitchFamily="34" charset="0"/>
              </a:rPr>
              <a:t>najmanje jedan član stručnog povjerenstva za javnu nabavu </a:t>
            </a:r>
            <a:r>
              <a:rPr lang="hr-HR" sz="2300" b="1" u="sng" dirty="0">
                <a:solidFill>
                  <a:schemeClr val="accent6">
                    <a:lumMod val="75000"/>
                  </a:schemeClr>
                </a:solidFill>
                <a:latin typeface="Calibri Light (Headings)ht"/>
                <a:ea typeface="Ebrima" panose="02000000000000000000" pitchFamily="2" charset="0"/>
                <a:cs typeface="Calibri Light" panose="020F0302020204030204" pitchFamily="34" charset="0"/>
              </a:rPr>
              <a:t>mora</a:t>
            </a:r>
            <a:r>
              <a:rPr lang="hr-HR" sz="2300" dirty="0">
                <a:latin typeface="Calibri Light (Headings)ht"/>
                <a:ea typeface="Ebrima" panose="02000000000000000000" pitchFamily="2" charset="0"/>
                <a:cs typeface="Calibri Light" panose="020F0302020204030204" pitchFamily="34" charset="0"/>
              </a:rPr>
              <a:t> posjedovati </a:t>
            </a:r>
            <a:r>
              <a:rPr lang="hr-HR" sz="2300" u="sng" dirty="0">
                <a:latin typeface="Calibri Light (Headings)ht"/>
                <a:ea typeface="Ebrima" panose="02000000000000000000" pitchFamily="2" charset="0"/>
                <a:cs typeface="Calibri Light" panose="020F0302020204030204" pitchFamily="34" charset="0"/>
              </a:rPr>
              <a:t>važeći certifikat</a:t>
            </a:r>
            <a:r>
              <a:rPr lang="hr-HR" sz="2300" dirty="0">
                <a:latin typeface="Calibri Light (Headings)ht"/>
                <a:ea typeface="Ebrima" panose="02000000000000000000" pitchFamily="2" charset="0"/>
                <a:cs typeface="Calibri Light" panose="020F0302020204030204" pitchFamily="34" charset="0"/>
              </a:rPr>
              <a:t> u području javne nabave</a:t>
            </a:r>
          </a:p>
          <a:p>
            <a:pPr marL="1600200" lvl="2" indent="-457200" algn="just">
              <a:lnSpc>
                <a:spcPct val="120000"/>
              </a:lnSpc>
              <a:buFont typeface="Courier New" panose="02070309020205020404" pitchFamily="49" charset="0"/>
              <a:buChar char="o"/>
            </a:pPr>
            <a:r>
              <a:rPr lang="hr-HR" sz="2300" dirty="0">
                <a:latin typeface="Calibri Light (Headings)ht"/>
                <a:ea typeface="Ebrima" panose="02000000000000000000" pitchFamily="2" charset="0"/>
                <a:cs typeface="Calibri Light" panose="020F0302020204030204" pitchFamily="34" charset="0"/>
              </a:rPr>
              <a:t>navesti osobe koje su sudjelovale u pripremi tehničkog dijela dokumentacije u samoj odluci ili u zasebnom dokumentu </a:t>
            </a:r>
          </a:p>
          <a:p>
            <a:pPr marL="727075" indent="-457200" algn="just">
              <a:lnSpc>
                <a:spcPct val="120000"/>
              </a:lnSpc>
              <a:buFont typeface="Wingdings" panose="05000000000000000000" pitchFamily="2" charset="2"/>
              <a:buChar char="Ø"/>
            </a:pPr>
            <a:r>
              <a:rPr lang="hr-HR" sz="2300" dirty="0">
                <a:latin typeface="Calibri Light (Headings)ht"/>
                <a:ea typeface="Ebrima" panose="02000000000000000000" pitchFamily="2" charset="0"/>
                <a:cs typeface="Calibri Light" panose="020F0302020204030204" pitchFamily="34" charset="0"/>
              </a:rPr>
              <a:t>Bitno je da su </a:t>
            </a:r>
            <a:r>
              <a:rPr lang="hr-HR" sz="2300" b="1" u="sng" dirty="0">
                <a:solidFill>
                  <a:schemeClr val="accent6">
                    <a:lumMod val="75000"/>
                  </a:schemeClr>
                </a:solidFill>
                <a:latin typeface="Calibri Light (Headings)ht"/>
                <a:ea typeface="Ebrima" panose="02000000000000000000" pitchFamily="2" charset="0"/>
                <a:cs typeface="Calibri Light" panose="020F0302020204030204" pitchFamily="34" charset="0"/>
              </a:rPr>
              <a:t>svi</a:t>
            </a:r>
            <a:r>
              <a:rPr lang="hr-HR" sz="2300" b="1" dirty="0">
                <a:solidFill>
                  <a:schemeClr val="accent6">
                    <a:lumMod val="75000"/>
                  </a:schemeClr>
                </a:solidFill>
                <a:latin typeface="Calibri Light (Headings)ht"/>
                <a:ea typeface="Ebrima" panose="02000000000000000000" pitchFamily="2" charset="0"/>
                <a:cs typeface="Calibri Light" panose="020F0302020204030204" pitchFamily="34" charset="0"/>
              </a:rPr>
              <a:t> predstavnici naručitelja </a:t>
            </a:r>
            <a:r>
              <a:rPr lang="hr-HR" sz="2300" dirty="0">
                <a:latin typeface="Calibri Light (Headings)ht"/>
                <a:ea typeface="Ebrima" panose="02000000000000000000" pitchFamily="2" charset="0"/>
                <a:cs typeface="Calibri Light" panose="020F0302020204030204" pitchFamily="34" charset="0"/>
              </a:rPr>
              <a:t>potpisali izjave o postojanju ili nepostojanju sukoba interesa koji su imali ovlasti </a:t>
            </a:r>
            <a:r>
              <a:rPr lang="hr-HR" sz="2300" u="sng" dirty="0">
                <a:latin typeface="Calibri Light (Headings)ht"/>
                <a:ea typeface="Ebrima" panose="02000000000000000000" pitchFamily="2" charset="0"/>
                <a:cs typeface="Calibri Light" panose="020F0302020204030204" pitchFamily="34" charset="0"/>
              </a:rPr>
              <a:t>u trenutku pokretanja postupka </a:t>
            </a:r>
            <a:r>
              <a:rPr lang="hr-HR" sz="2300" dirty="0">
                <a:latin typeface="Calibri Light (Headings)ht"/>
                <a:ea typeface="Ebrima" panose="02000000000000000000" pitchFamily="2" charset="0"/>
                <a:cs typeface="Calibri Light" panose="020F0302020204030204" pitchFamily="34" charset="0"/>
              </a:rPr>
              <a:t>javne nabave. Potrebno uključiti i osobe koje izrađuju </a:t>
            </a:r>
            <a:r>
              <a:rPr lang="hr-HR" sz="2300" b="1" dirty="0">
                <a:solidFill>
                  <a:srgbClr val="70AD47">
                    <a:lumMod val="75000"/>
                  </a:srgbClr>
                </a:solidFill>
                <a:latin typeface="Calibri Light (Headings)ht"/>
                <a:ea typeface="Ebrima" panose="02000000000000000000" pitchFamily="2" charset="0"/>
                <a:cs typeface="Calibri Light" panose="020F0302020204030204" pitchFamily="34" charset="0"/>
              </a:rPr>
              <a:t>tehnički dio</a:t>
            </a:r>
            <a:r>
              <a:rPr lang="hr-HR" sz="2300" dirty="0">
                <a:latin typeface="Calibri Light (Headings)ht"/>
                <a:ea typeface="Ebrima" panose="02000000000000000000" pitchFamily="2" charset="0"/>
                <a:cs typeface="Calibri Light" panose="020F0302020204030204" pitchFamily="34" charset="0"/>
              </a:rPr>
              <a:t> </a:t>
            </a:r>
            <a:r>
              <a:rPr lang="hr-HR" sz="2300" b="1" dirty="0">
                <a:solidFill>
                  <a:srgbClr val="70AD47">
                    <a:lumMod val="75000"/>
                  </a:srgbClr>
                </a:solidFill>
                <a:latin typeface="Calibri Light (Headings)ht"/>
                <a:ea typeface="Ebrima" panose="02000000000000000000" pitchFamily="2" charset="0"/>
                <a:cs typeface="Calibri Light" panose="020F0302020204030204" pitchFamily="34" charset="0"/>
              </a:rPr>
              <a:t>dokumentacije</a:t>
            </a:r>
            <a:r>
              <a:rPr lang="hr-HR" sz="2300" dirty="0">
                <a:latin typeface="Calibri Light (Headings)ht"/>
                <a:ea typeface="Ebrima" panose="02000000000000000000" pitchFamily="2" charset="0"/>
                <a:cs typeface="Calibri Light" panose="020F0302020204030204" pitchFamily="34" charset="0"/>
              </a:rPr>
              <a:t>, odnosno sve osobe iz odluke o imenovanju stručnog povjerenstva za postupak javne nabave (čl. 75. do 83. ZJN 2016). U slučaju izmjene u upravi, nadzornom odboru, potrebno je ažurirati izjave kao i popis gospodarskih subjekata s kojima se ne smije sklopiti ugovor o javnoj nabavi koji korisnik objavljuje na svojoj mrežnoj stranici.</a:t>
            </a:r>
          </a:p>
          <a:p>
            <a:pPr marL="727075" indent="-457200" algn="just">
              <a:lnSpc>
                <a:spcPct val="120000"/>
              </a:lnSpc>
              <a:buFont typeface="Wingdings" panose="05000000000000000000" pitchFamily="2" charset="2"/>
              <a:buChar char="Ø"/>
            </a:pPr>
            <a:r>
              <a:rPr lang="hr-HR" sz="2300" dirty="0">
                <a:latin typeface="Calibri Light (Headings)ht"/>
                <a:ea typeface="Ebrima" panose="02000000000000000000" pitchFamily="2" charset="0"/>
                <a:cs typeface="Calibri Light" panose="020F0302020204030204" pitchFamily="34" charset="0"/>
              </a:rPr>
              <a:t>Izjave predstavnika naručitelja iz članka 76. stavka 2. točke 1. ZJN 2016 (čelnik te član upravnog, upravljačkog i nadzornog tijela naručitelja) moraju sadržavati navod i za </a:t>
            </a:r>
            <a:r>
              <a:rPr lang="hr-HR" sz="2300" b="1" u="sng" dirty="0">
                <a:solidFill>
                  <a:schemeClr val="accent6">
                    <a:lumMod val="75000"/>
                  </a:schemeClr>
                </a:solidFill>
                <a:latin typeface="Calibri Light (Headings)ht"/>
                <a:ea typeface="Ebrima" panose="02000000000000000000" pitchFamily="2" charset="0"/>
                <a:cs typeface="Calibri Light" panose="020F0302020204030204" pitchFamily="34" charset="0"/>
              </a:rPr>
              <a:t>povezane</a:t>
            </a:r>
            <a:r>
              <a:rPr lang="hr-HR" sz="2300" dirty="0">
                <a:latin typeface="Calibri Light (Headings)ht"/>
                <a:ea typeface="Ebrima" panose="02000000000000000000" pitchFamily="2" charset="0"/>
                <a:cs typeface="Calibri Light" panose="020F0302020204030204" pitchFamily="34" charset="0"/>
              </a:rPr>
              <a:t> osobe iz članka 77. stavka 1. ZJN 2016</a:t>
            </a:r>
          </a:p>
          <a:p>
            <a:pPr marL="727075" indent="-457200" algn="just">
              <a:lnSpc>
                <a:spcPct val="120000"/>
              </a:lnSpc>
              <a:buFont typeface="Wingdings" panose="05000000000000000000" pitchFamily="2" charset="2"/>
              <a:buChar char="Ø"/>
            </a:pPr>
            <a:r>
              <a:rPr lang="hr-HR" sz="2300" dirty="0">
                <a:latin typeface="Calibri Light (Headings)ht"/>
                <a:ea typeface="Ebrima" panose="02000000000000000000" pitchFamily="2" charset="0"/>
                <a:cs typeface="Calibri Light" panose="020F0302020204030204" pitchFamily="34" charset="0"/>
              </a:rPr>
              <a:t>Zapisnik o pregledu i ocjeni ponuda potpisuju osobe koje su imenovane članovima stručnog povjerenstva u odluci, odnosno koji su i izvršili pregled i ocjenu ponuda (čl. 29. Pravilnika o DON)</a:t>
            </a:r>
            <a:endParaRPr lang="hr-HR" sz="2300" dirty="0">
              <a:latin typeface="Calibri Light (Headings)ht"/>
            </a:endParaRPr>
          </a:p>
        </p:txBody>
      </p:sp>
    </p:spTree>
    <p:extLst>
      <p:ext uri="{BB962C8B-B14F-4D97-AF65-F5344CB8AC3E}">
        <p14:creationId xmlns:p14="http://schemas.microsoft.com/office/powerpoint/2010/main" val="1385274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7C39101-D834-8D87-A01B-A2D22CA570CE}"/>
              </a:ext>
            </a:extLst>
          </p:cNvPr>
          <p:cNvSpPr>
            <a:spLocks noGrp="1"/>
          </p:cNvSpPr>
          <p:nvPr>
            <p:ph type="title"/>
          </p:nvPr>
        </p:nvSpPr>
        <p:spPr/>
        <p:txBody>
          <a:bodyPr/>
          <a:lstStyle/>
          <a:p>
            <a:r>
              <a:rPr lang="hr-HR" sz="4400" b="1" dirty="0">
                <a:latin typeface="+mj-lt"/>
                <a:ea typeface="Ebrima" panose="02000000000000000000" pitchFamily="2" charset="0"/>
                <a:cs typeface="Ebrima" panose="02000000000000000000" pitchFamily="2" charset="0"/>
              </a:rPr>
              <a:t>Priprema i provedba postupka (javne) nabave</a:t>
            </a:r>
            <a:endParaRPr lang="hr-HR" dirty="0"/>
          </a:p>
        </p:txBody>
      </p:sp>
      <p:sp>
        <p:nvSpPr>
          <p:cNvPr id="3" name="Rezervirano mjesto sadržaja 2">
            <a:extLst>
              <a:ext uri="{FF2B5EF4-FFF2-40B4-BE49-F238E27FC236}">
                <a16:creationId xmlns:a16="http://schemas.microsoft.com/office/drawing/2014/main" id="{6AB991D6-7661-1E0A-D773-D0F167514EF4}"/>
              </a:ext>
            </a:extLst>
          </p:cNvPr>
          <p:cNvSpPr>
            <a:spLocks noGrp="1"/>
          </p:cNvSpPr>
          <p:nvPr>
            <p:ph idx="1"/>
          </p:nvPr>
        </p:nvSpPr>
        <p:spPr/>
        <p:txBody>
          <a:bodyPr/>
          <a:lstStyle/>
          <a:p>
            <a:pPr algn="just">
              <a:lnSpc>
                <a:spcPct val="120000"/>
              </a:lnSpc>
              <a:buNone/>
            </a:pPr>
            <a:endParaRPr lang="hr-HR" sz="1800" dirty="0">
              <a:latin typeface="Calibri Light (Headings)ht"/>
              <a:ea typeface="Ebrima" panose="02000000000000000000" pitchFamily="2" charset="0"/>
              <a:cs typeface="Calibri Light" panose="020F0302020204030204" pitchFamily="34" charset="0"/>
            </a:endParaRPr>
          </a:p>
          <a:p>
            <a:pPr marL="727075" indent="-457200" algn="just">
              <a:lnSpc>
                <a:spcPct val="120000"/>
              </a:lnSpc>
              <a:buFont typeface="Wingdings" panose="05000000000000000000" pitchFamily="2" charset="2"/>
              <a:buChar char="Ø"/>
            </a:pPr>
            <a:r>
              <a:rPr lang="hr-HR" sz="1800" dirty="0" err="1">
                <a:latin typeface="Calibri Light (Headings)ht"/>
                <a:ea typeface="Ebrima" panose="02000000000000000000" pitchFamily="2" charset="0"/>
                <a:cs typeface="Calibri Light" panose="020F0302020204030204" pitchFamily="34" charset="0"/>
              </a:rPr>
              <a:t>Public</a:t>
            </a:r>
            <a:r>
              <a:rPr lang="hr-HR" sz="1800" dirty="0">
                <a:latin typeface="Calibri Light (Headings)ht"/>
                <a:ea typeface="Ebrima" panose="02000000000000000000" pitchFamily="2" charset="0"/>
                <a:cs typeface="Calibri Light" panose="020F0302020204030204" pitchFamily="34" charset="0"/>
              </a:rPr>
              <a:t> </a:t>
            </a:r>
            <a:r>
              <a:rPr lang="hr-HR" sz="1800" dirty="0" err="1">
                <a:latin typeface="Calibri Light (Headings)ht"/>
                <a:ea typeface="Ebrima" panose="02000000000000000000" pitchFamily="2" charset="0"/>
                <a:cs typeface="Calibri Light" panose="020F0302020204030204" pitchFamily="34" charset="0"/>
              </a:rPr>
              <a:t>procurement</a:t>
            </a:r>
            <a:r>
              <a:rPr lang="hr-HR" sz="1800" dirty="0">
                <a:latin typeface="Calibri Light (Headings)ht"/>
                <a:ea typeface="Ebrima" panose="02000000000000000000" pitchFamily="2" charset="0"/>
                <a:cs typeface="Calibri Light" panose="020F0302020204030204" pitchFamily="34" charset="0"/>
              </a:rPr>
              <a:t> </a:t>
            </a:r>
            <a:r>
              <a:rPr lang="hr-HR" sz="1800" dirty="0" err="1">
                <a:latin typeface="Calibri Light (Headings)ht"/>
                <a:ea typeface="Ebrima" panose="02000000000000000000" pitchFamily="2" charset="0"/>
                <a:cs typeface="Calibri Light" panose="020F0302020204030204" pitchFamily="34" charset="0"/>
              </a:rPr>
              <a:t>guide</a:t>
            </a:r>
            <a:r>
              <a:rPr lang="hr-HR" sz="1800" dirty="0">
                <a:latin typeface="Calibri Light (Headings)ht"/>
                <a:ea typeface="Ebrima" panose="02000000000000000000" pitchFamily="2" charset="0"/>
                <a:cs typeface="Calibri Light" panose="020F0302020204030204" pitchFamily="34" charset="0"/>
              </a:rPr>
              <a:t> for </a:t>
            </a:r>
            <a:r>
              <a:rPr lang="hr-HR" sz="1800" dirty="0" err="1">
                <a:latin typeface="Calibri Light (Headings)ht"/>
                <a:ea typeface="Ebrima" panose="02000000000000000000" pitchFamily="2" charset="0"/>
                <a:cs typeface="Calibri Light" panose="020F0302020204030204" pitchFamily="34" charset="0"/>
              </a:rPr>
              <a:t>practitioners</a:t>
            </a:r>
            <a:r>
              <a:rPr lang="hr-HR" sz="1800" dirty="0">
                <a:latin typeface="Calibri Light (Headings)ht"/>
                <a:ea typeface="Ebrima" panose="02000000000000000000" pitchFamily="2" charset="0"/>
                <a:cs typeface="Calibri Light" panose="020F0302020204030204" pitchFamily="34" charset="0"/>
              </a:rPr>
              <a:t> (</a:t>
            </a:r>
            <a:r>
              <a:rPr lang="hr-HR" sz="1800" dirty="0" err="1">
                <a:latin typeface="Calibri Light (Headings)ht"/>
                <a:ea typeface="Ebrima" panose="02000000000000000000" pitchFamily="2" charset="0"/>
                <a:cs typeface="Calibri Light" panose="020F0302020204030204" pitchFamily="34" charset="0"/>
              </a:rPr>
              <a:t>February</a:t>
            </a:r>
            <a:r>
              <a:rPr lang="hr-HR" sz="1800" dirty="0">
                <a:latin typeface="Calibri Light (Headings)ht"/>
                <a:ea typeface="Ebrima" panose="02000000000000000000" pitchFamily="2" charset="0"/>
                <a:cs typeface="Calibri Light" panose="020F0302020204030204" pitchFamily="34" charset="0"/>
              </a:rPr>
              <a:t> 2018): najlakši način sprečavanja sukoba interesa je potpisivanje izjava o postojanju ili nepostojanju sukoba interesa od strane </a:t>
            </a:r>
            <a:r>
              <a:rPr lang="hr-HR" sz="1800" b="1" dirty="0">
                <a:solidFill>
                  <a:srgbClr val="70AD47">
                    <a:lumMod val="75000"/>
                  </a:srgbClr>
                </a:solidFill>
                <a:latin typeface="Calibri Light (Headings)ht"/>
                <a:ea typeface="Ebrima" panose="02000000000000000000" pitchFamily="2" charset="0"/>
                <a:cs typeface="Calibri Light" panose="020F0302020204030204" pitchFamily="34" charset="0"/>
              </a:rPr>
              <a:t>svih osoba </a:t>
            </a:r>
            <a:r>
              <a:rPr lang="hr-HR" sz="1800" dirty="0">
                <a:latin typeface="Calibri Light (Headings)ht"/>
                <a:ea typeface="Ebrima" panose="02000000000000000000" pitchFamily="2" charset="0"/>
                <a:cs typeface="Calibri Light" panose="020F0302020204030204" pitchFamily="34" charset="0"/>
              </a:rPr>
              <a:t>koje su </a:t>
            </a:r>
            <a:r>
              <a:rPr lang="hr-HR" sz="1800" b="1" dirty="0">
                <a:solidFill>
                  <a:srgbClr val="70AD47">
                    <a:lumMod val="75000"/>
                  </a:srgbClr>
                </a:solidFill>
                <a:latin typeface="Calibri Light (Headings)ht"/>
                <a:ea typeface="Ebrima" panose="02000000000000000000" pitchFamily="2" charset="0"/>
                <a:cs typeface="Calibri Light" panose="020F0302020204030204" pitchFamily="34" charset="0"/>
              </a:rPr>
              <a:t>uključene</a:t>
            </a:r>
            <a:r>
              <a:rPr lang="hr-HR" sz="1800" dirty="0">
                <a:latin typeface="Calibri Light (Headings)ht"/>
                <a:ea typeface="Ebrima" panose="02000000000000000000" pitchFamily="2" charset="0"/>
                <a:cs typeface="Calibri Light" panose="020F0302020204030204" pitchFamily="34" charset="0"/>
              </a:rPr>
              <a:t> u postupak nadmetanja i to prije pokretanja postupka javne nabave (</a:t>
            </a:r>
            <a:r>
              <a:rPr lang="hr-HR" sz="1800" u="sng" dirty="0">
                <a:latin typeface="Calibri Light (Headings)ht"/>
                <a:ea typeface="Ebrima" panose="02000000000000000000" pitchFamily="2" charset="0"/>
                <a:cs typeface="Calibri Light" panose="020F0302020204030204" pitchFamily="34" charset="0"/>
              </a:rPr>
              <a:t>dan slanja poziva na nadmetanje je dan početka postupka javne nabave</a:t>
            </a:r>
            <a:r>
              <a:rPr lang="hr-HR" sz="1800" dirty="0">
                <a:latin typeface="Calibri Light (Headings)ht"/>
                <a:ea typeface="Ebrima" panose="02000000000000000000" pitchFamily="2" charset="0"/>
                <a:cs typeface="Calibri Light" panose="020F0302020204030204" pitchFamily="34" charset="0"/>
              </a:rPr>
              <a:t>) </a:t>
            </a:r>
          </a:p>
          <a:p>
            <a:pPr algn="just">
              <a:lnSpc>
                <a:spcPct val="120000"/>
              </a:lnSpc>
              <a:buNone/>
            </a:pPr>
            <a:endParaRPr lang="hr-HR" sz="1800" dirty="0">
              <a:latin typeface="Calibri Light (Headings)ht"/>
              <a:ea typeface="Ebrima" panose="02000000000000000000" pitchFamily="2" charset="0"/>
              <a:cs typeface="Calibri Light" panose="020F0302020204030204" pitchFamily="34" charset="0"/>
            </a:endParaRPr>
          </a:p>
          <a:p>
            <a:pPr marL="727075" indent="-457200" algn="just">
              <a:lnSpc>
                <a:spcPct val="120000"/>
              </a:lnSpc>
              <a:buFont typeface="Wingdings" panose="05000000000000000000" pitchFamily="2" charset="2"/>
              <a:buChar char="Ø"/>
            </a:pPr>
            <a:r>
              <a:rPr lang="hr-HR" sz="1800" dirty="0" err="1">
                <a:latin typeface="Calibri Light (Headings)ht"/>
                <a:ea typeface="Ebrima" panose="02000000000000000000" pitchFamily="2" charset="0"/>
                <a:cs typeface="Calibri Light" panose="020F0302020204030204" pitchFamily="34" charset="0"/>
              </a:rPr>
              <a:t>Fraud</a:t>
            </a:r>
            <a:r>
              <a:rPr lang="hr-HR" sz="1800" dirty="0">
                <a:latin typeface="Calibri Light (Headings)ht"/>
                <a:ea typeface="Ebrima" panose="02000000000000000000" pitchFamily="2" charset="0"/>
                <a:cs typeface="Calibri Light" panose="020F0302020204030204" pitchFamily="34" charset="0"/>
              </a:rPr>
              <a:t> </a:t>
            </a:r>
            <a:r>
              <a:rPr lang="hr-HR" sz="1800" dirty="0" err="1">
                <a:latin typeface="Calibri Light (Headings)ht"/>
                <a:ea typeface="Ebrima" panose="02000000000000000000" pitchFamily="2" charset="0"/>
                <a:cs typeface="Calibri Light" panose="020F0302020204030204" pitchFamily="34" charset="0"/>
              </a:rPr>
              <a:t>in</a:t>
            </a:r>
            <a:r>
              <a:rPr lang="hr-HR" sz="1800" dirty="0">
                <a:latin typeface="Calibri Light (Headings)ht"/>
                <a:ea typeface="Ebrima" panose="02000000000000000000" pitchFamily="2" charset="0"/>
                <a:cs typeface="Calibri Light" panose="020F0302020204030204" pitchFamily="34" charset="0"/>
              </a:rPr>
              <a:t> </a:t>
            </a:r>
            <a:r>
              <a:rPr lang="hr-HR" sz="1800" dirty="0" err="1">
                <a:latin typeface="Calibri Light (Headings)ht"/>
                <a:ea typeface="Ebrima" panose="02000000000000000000" pitchFamily="2" charset="0"/>
                <a:cs typeface="Calibri Light" panose="020F0302020204030204" pitchFamily="34" charset="0"/>
              </a:rPr>
              <a:t>Public</a:t>
            </a:r>
            <a:r>
              <a:rPr lang="hr-HR" sz="1800" dirty="0">
                <a:latin typeface="Calibri Light (Headings)ht"/>
                <a:ea typeface="Ebrima" panose="02000000000000000000" pitchFamily="2" charset="0"/>
                <a:cs typeface="Calibri Light" panose="020F0302020204030204" pitchFamily="34" charset="0"/>
              </a:rPr>
              <a:t> </a:t>
            </a:r>
            <a:r>
              <a:rPr lang="hr-HR" sz="1800" dirty="0" err="1">
                <a:latin typeface="Calibri Light (Headings)ht"/>
                <a:ea typeface="Ebrima" panose="02000000000000000000" pitchFamily="2" charset="0"/>
                <a:cs typeface="Calibri Light" panose="020F0302020204030204" pitchFamily="34" charset="0"/>
              </a:rPr>
              <a:t>Procurement</a:t>
            </a:r>
            <a:r>
              <a:rPr lang="hr-HR" sz="1800" dirty="0">
                <a:latin typeface="Calibri Light (Headings)ht"/>
                <a:ea typeface="Ebrima" panose="02000000000000000000" pitchFamily="2" charset="0"/>
                <a:cs typeface="Calibri Light" panose="020F0302020204030204" pitchFamily="34" charset="0"/>
              </a:rPr>
              <a:t> – A </a:t>
            </a:r>
            <a:r>
              <a:rPr lang="hr-HR" sz="1800" dirty="0" err="1">
                <a:latin typeface="Calibri Light (Headings)ht"/>
                <a:ea typeface="Ebrima" panose="02000000000000000000" pitchFamily="2" charset="0"/>
                <a:cs typeface="Calibri Light" panose="020F0302020204030204" pitchFamily="34" charset="0"/>
              </a:rPr>
              <a:t>collection</a:t>
            </a:r>
            <a:r>
              <a:rPr lang="hr-HR" sz="1800" dirty="0">
                <a:latin typeface="Calibri Light (Headings)ht"/>
                <a:ea typeface="Ebrima" panose="02000000000000000000" pitchFamily="2" charset="0"/>
                <a:cs typeface="Calibri Light" panose="020F0302020204030204" pitchFamily="34" charset="0"/>
              </a:rPr>
              <a:t> </a:t>
            </a:r>
            <a:r>
              <a:rPr lang="hr-HR" sz="1800" dirty="0" err="1">
                <a:latin typeface="Calibri Light (Headings)ht"/>
                <a:ea typeface="Ebrima" panose="02000000000000000000" pitchFamily="2" charset="0"/>
                <a:cs typeface="Calibri Light" panose="020F0302020204030204" pitchFamily="34" charset="0"/>
              </a:rPr>
              <a:t>of</a:t>
            </a:r>
            <a:r>
              <a:rPr lang="hr-HR" sz="1800" dirty="0">
                <a:latin typeface="Calibri Light (Headings)ht"/>
                <a:ea typeface="Ebrima" panose="02000000000000000000" pitchFamily="2" charset="0"/>
                <a:cs typeface="Calibri Light" panose="020F0302020204030204" pitchFamily="34" charset="0"/>
              </a:rPr>
              <a:t> Red </a:t>
            </a:r>
            <a:r>
              <a:rPr lang="hr-HR" sz="1800" dirty="0" err="1">
                <a:latin typeface="Calibri Light (Headings)ht"/>
                <a:ea typeface="Ebrima" panose="02000000000000000000" pitchFamily="2" charset="0"/>
                <a:cs typeface="Calibri Light" panose="020F0302020204030204" pitchFamily="34" charset="0"/>
              </a:rPr>
              <a:t>Flags</a:t>
            </a:r>
            <a:r>
              <a:rPr lang="hr-HR" sz="1800" dirty="0">
                <a:latin typeface="Calibri Light (Headings)ht"/>
                <a:ea typeface="Ebrima" panose="02000000000000000000" pitchFamily="2" charset="0"/>
                <a:cs typeface="Calibri Light" panose="020F0302020204030204" pitchFamily="34" charset="0"/>
              </a:rPr>
              <a:t> </a:t>
            </a:r>
            <a:r>
              <a:rPr lang="hr-HR" sz="1800" dirty="0" err="1">
                <a:latin typeface="Calibri Light (Headings)ht"/>
                <a:ea typeface="Ebrima" panose="02000000000000000000" pitchFamily="2" charset="0"/>
                <a:cs typeface="Calibri Light" panose="020F0302020204030204" pitchFamily="34" charset="0"/>
              </a:rPr>
              <a:t>and</a:t>
            </a:r>
            <a:r>
              <a:rPr lang="hr-HR" sz="1800" dirty="0">
                <a:latin typeface="Calibri Light (Headings)ht"/>
                <a:ea typeface="Ebrima" panose="02000000000000000000" pitchFamily="2" charset="0"/>
                <a:cs typeface="Calibri Light" panose="020F0302020204030204" pitchFamily="34" charset="0"/>
              </a:rPr>
              <a:t> Best </a:t>
            </a:r>
            <a:r>
              <a:rPr lang="hr-HR" sz="1800" dirty="0" err="1">
                <a:latin typeface="Calibri Light (Headings)ht"/>
                <a:ea typeface="Ebrima" panose="02000000000000000000" pitchFamily="2" charset="0"/>
                <a:cs typeface="Calibri Light" panose="020F0302020204030204" pitchFamily="34" charset="0"/>
              </a:rPr>
              <a:t>Practices</a:t>
            </a:r>
            <a:r>
              <a:rPr lang="hr-HR" sz="1800" dirty="0">
                <a:latin typeface="Calibri Light (Headings)ht"/>
                <a:ea typeface="Ebrima" panose="02000000000000000000" pitchFamily="2" charset="0"/>
                <a:cs typeface="Calibri Light" panose="020F0302020204030204" pitchFamily="34" charset="0"/>
              </a:rPr>
              <a:t>, poveznica za preuzimanje dokumenta </a:t>
            </a:r>
            <a:r>
              <a:rPr lang="hr-HR" sz="1800" b="1" dirty="0">
                <a:latin typeface="Calibri Light (Headings)ht"/>
                <a:ea typeface="Ebrima" panose="02000000000000000000" pitchFamily="2" charset="0"/>
                <a:cs typeface="Calibri Light" panose="020F0302020204030204" pitchFamily="34" charset="0"/>
                <a:hlinkClick r:id="rId2"/>
              </a:rPr>
              <a:t>https://ec.europa.eu/sfc/en/2014/fraud-public-procurement</a:t>
            </a:r>
            <a:r>
              <a:rPr lang="hr-HR" sz="1800" b="1" dirty="0">
                <a:latin typeface="Calibri Light (Headings)ht"/>
                <a:ea typeface="Ebrima" panose="02000000000000000000" pitchFamily="2" charset="0"/>
                <a:cs typeface="Calibri Light" panose="020F0302020204030204" pitchFamily="34" charset="0"/>
              </a:rPr>
              <a:t> </a:t>
            </a:r>
            <a:r>
              <a:rPr lang="hr-HR" sz="1800" i="1" dirty="0">
                <a:latin typeface="Calibri Light (Headings)ht"/>
                <a:ea typeface="Ebrima" panose="02000000000000000000" pitchFamily="2" charset="0"/>
                <a:cs typeface="Calibri Light" panose="020F0302020204030204" pitchFamily="34" charset="0"/>
              </a:rPr>
              <a:t>(Kao primjer sukoba interesa navodi se situacija u kojoj je naručitelj za izradu tehničkih specifikacija za nabavu informatičke opreme angažirao konzultantsku tvrtku. Isti tvrtka savjetovala je naručitelja tijekom roka za postavljanje upita za pojašnjenjem/izmjenom DON, ali i tijekom pregleda i ocjene ponuda u dijelu koji se odnosi na pregled tehničkog dijela ponude. U konačnici odabran je gospodarski subjekt u kojem direktor konzultantske tvrtke ima udjele te ostvaruje dobit.) </a:t>
            </a:r>
          </a:p>
          <a:p>
            <a:endParaRPr lang="hr-HR" dirty="0"/>
          </a:p>
        </p:txBody>
      </p:sp>
    </p:spTree>
    <p:extLst>
      <p:ext uri="{BB962C8B-B14F-4D97-AF65-F5344CB8AC3E}">
        <p14:creationId xmlns:p14="http://schemas.microsoft.com/office/powerpoint/2010/main" val="168199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8560" y="1453789"/>
            <a:ext cx="11172349" cy="4527830"/>
          </a:xfrm>
        </p:spPr>
        <p:txBody>
          <a:bodyPr>
            <a:noAutofit/>
          </a:bodyPr>
          <a:lstStyle/>
          <a:p>
            <a:pPr lvl="0">
              <a:buNone/>
            </a:pPr>
            <a:r>
              <a:rPr lang="hr-HR" sz="1800" b="1" dirty="0">
                <a:latin typeface="Calibri Light (Headings)"/>
                <a:ea typeface="Ebrima" panose="02000000000000000000" pitchFamily="2" charset="0"/>
                <a:cs typeface="Ebrima" panose="02000000000000000000" pitchFamily="2" charset="0"/>
              </a:rPr>
              <a:t>2) DOKUMENTACIJA O NABAVI (DON)</a:t>
            </a:r>
          </a:p>
          <a:p>
            <a:pPr lvl="1" algn="just">
              <a:lnSpc>
                <a:spcPct val="100000"/>
              </a:lnSpc>
              <a:buFont typeface="Wingdings" panose="05000000000000000000" pitchFamily="2" charset="2"/>
              <a:buChar char="Ø"/>
            </a:pPr>
            <a:r>
              <a:rPr lang="hr-HR" sz="1800" dirty="0">
                <a:latin typeface="Calibri Light (Headings)"/>
                <a:ea typeface="Ebrima" panose="02000000000000000000" pitchFamily="2" charset="0"/>
                <a:cs typeface="Ebrima" panose="02000000000000000000" pitchFamily="2" charset="0"/>
              </a:rPr>
              <a:t>DON mora biti </a:t>
            </a:r>
            <a:r>
              <a:rPr lang="hr-HR" sz="1800" u="sng" dirty="0">
                <a:latin typeface="Calibri Light (Headings)"/>
                <a:ea typeface="Ebrima" panose="02000000000000000000" pitchFamily="2" charset="0"/>
                <a:cs typeface="Ebrima" panose="02000000000000000000" pitchFamily="2" charset="0"/>
              </a:rPr>
              <a:t>jasna, precizna, razumljiva i nedvojbena</a:t>
            </a:r>
            <a:r>
              <a:rPr lang="hr-HR" sz="1800" dirty="0">
                <a:latin typeface="Calibri Light (Headings)"/>
                <a:ea typeface="Ebrima" panose="02000000000000000000" pitchFamily="2" charset="0"/>
                <a:cs typeface="Ebrima" panose="02000000000000000000" pitchFamily="2" charset="0"/>
              </a:rPr>
              <a:t> te izrađena na način da </a:t>
            </a:r>
            <a:r>
              <a:rPr lang="hr-HR" sz="1800" u="sng" dirty="0">
                <a:latin typeface="Calibri Light (Headings)"/>
                <a:ea typeface="Ebrima" panose="02000000000000000000" pitchFamily="2" charset="0"/>
                <a:cs typeface="Ebrima" panose="02000000000000000000" pitchFamily="2" charset="0"/>
              </a:rPr>
              <a:t>omogući podnošenje usporedivih ponuda </a:t>
            </a:r>
            <a:r>
              <a:rPr lang="hr-HR" sz="1800" dirty="0">
                <a:latin typeface="Calibri Light (Headings)"/>
                <a:ea typeface="Ebrima" panose="02000000000000000000" pitchFamily="2" charset="0"/>
                <a:cs typeface="Ebrima" panose="02000000000000000000" pitchFamily="2" charset="0"/>
              </a:rPr>
              <a:t>(čl. 200. ZJN 2016)</a:t>
            </a:r>
          </a:p>
          <a:p>
            <a:pPr lvl="1" algn="just">
              <a:lnSpc>
                <a:spcPct val="100000"/>
              </a:lnSpc>
              <a:buFont typeface="Wingdings" panose="05000000000000000000" pitchFamily="2" charset="2"/>
              <a:buChar char="Ø"/>
            </a:pPr>
            <a:r>
              <a:rPr lang="hr-HR" sz="1800" dirty="0">
                <a:latin typeface="Calibri Light (Headings)"/>
                <a:ea typeface="Ebrima" panose="02000000000000000000" pitchFamily="2" charset="0"/>
                <a:cs typeface="Ebrima" panose="02000000000000000000" pitchFamily="2" charset="0"/>
              </a:rPr>
              <a:t>sadržaj, način izrade, postupanje s dokumentacijom i druga bitna pitanja u vezi s DON propisana su Pravilnikom o DON </a:t>
            </a:r>
          </a:p>
          <a:p>
            <a:pPr lvl="1" algn="just">
              <a:lnSpc>
                <a:spcPct val="100000"/>
              </a:lnSpc>
              <a:buFont typeface="Wingdings" panose="05000000000000000000" pitchFamily="2" charset="2"/>
              <a:buChar char="Ø"/>
            </a:pPr>
            <a:r>
              <a:rPr lang="hr-HR" sz="1800" dirty="0">
                <a:latin typeface="Calibri Light (Headings)"/>
                <a:ea typeface="Ebrima" panose="02000000000000000000" pitchFamily="2" charset="0"/>
                <a:cs typeface="Ebrima" panose="02000000000000000000" pitchFamily="2" charset="0"/>
              </a:rPr>
              <a:t>naručitelj je </a:t>
            </a:r>
            <a:r>
              <a:rPr lang="hr-HR" sz="1800" b="1" dirty="0">
                <a:solidFill>
                  <a:schemeClr val="accent6">
                    <a:lumMod val="75000"/>
                  </a:schemeClr>
                </a:solidFill>
                <a:latin typeface="Calibri Light (Headings)"/>
                <a:ea typeface="Ebrima" panose="02000000000000000000" pitchFamily="2" charset="0"/>
                <a:cs typeface="Ebrima" panose="02000000000000000000" pitchFamily="2" charset="0"/>
              </a:rPr>
              <a:t>obvezan </a:t>
            </a:r>
            <a:r>
              <a:rPr lang="hr-HR" sz="1800" dirty="0">
                <a:latin typeface="Calibri Light (Headings)"/>
                <a:ea typeface="Ebrima" panose="02000000000000000000" pitchFamily="2" charset="0"/>
                <a:cs typeface="Ebrima" panose="02000000000000000000" pitchFamily="2" charset="0"/>
              </a:rPr>
              <a:t>istodobno sa slanjem na objavu poziva na nadmetanje poslati na objavu i pripadajuću DON</a:t>
            </a:r>
          </a:p>
          <a:p>
            <a:pPr lvl="1" algn="just">
              <a:lnSpc>
                <a:spcPct val="100000"/>
              </a:lnSpc>
              <a:buFont typeface="Wingdings" panose="05000000000000000000" pitchFamily="2" charset="2"/>
              <a:buChar char="Ø"/>
            </a:pPr>
            <a:r>
              <a:rPr lang="hr-HR" sz="1800" dirty="0">
                <a:latin typeface="Calibri Light (Headings)"/>
                <a:ea typeface="Ebrima" panose="02000000000000000000" pitchFamily="2" charset="0"/>
                <a:cs typeface="Ebrima" panose="02000000000000000000" pitchFamily="2" charset="0"/>
              </a:rPr>
              <a:t>naručitelj </a:t>
            </a:r>
            <a:r>
              <a:rPr lang="hr-HR" sz="1800" b="1" u="sng" dirty="0">
                <a:solidFill>
                  <a:schemeClr val="accent6">
                    <a:lumMod val="75000"/>
                  </a:schemeClr>
                </a:solidFill>
                <a:latin typeface="Calibri Light (Headings)"/>
                <a:ea typeface="Ebrima" panose="02000000000000000000" pitchFamily="2" charset="0"/>
                <a:cs typeface="Ebrima" panose="02000000000000000000" pitchFamily="2" charset="0"/>
              </a:rPr>
              <a:t>može</a:t>
            </a:r>
            <a:r>
              <a:rPr lang="hr-HR" sz="1800" dirty="0">
                <a:latin typeface="Calibri Light (Headings)"/>
                <a:ea typeface="Ebrima" panose="02000000000000000000" pitchFamily="2" charset="0"/>
                <a:cs typeface="Ebrima" panose="02000000000000000000" pitchFamily="2" charset="0"/>
              </a:rPr>
              <a:t> izmijeniti ili dopuniti DoN do isteka roka za dostavu ponuda </a:t>
            </a:r>
          </a:p>
          <a:p>
            <a:pPr marL="457200" lvl="1" indent="0" algn="just">
              <a:lnSpc>
                <a:spcPct val="100000"/>
              </a:lnSpc>
              <a:buNone/>
            </a:pPr>
            <a:r>
              <a:rPr lang="hr-HR" sz="1800" i="1" dirty="0">
                <a:latin typeface="Calibri Light (Headings)"/>
                <a:ea typeface="Ebrima" panose="02000000000000000000" pitchFamily="2" charset="0"/>
                <a:cs typeface="Ebrima" panose="02000000000000000000" pitchFamily="2" charset="0"/>
              </a:rPr>
              <a:t>Napomena: paziti na odredbe o produljenju roka za dostavu ponuda iz čl. 240. – 242. ZJN 2016 (10 dana ako je izmjena bitna)!</a:t>
            </a:r>
          </a:p>
          <a:p>
            <a:pPr lvl="1" algn="just">
              <a:lnSpc>
                <a:spcPct val="100000"/>
              </a:lnSpc>
              <a:buFont typeface="Wingdings" panose="05000000000000000000" pitchFamily="2" charset="2"/>
              <a:buChar char="Ø"/>
            </a:pPr>
            <a:r>
              <a:rPr lang="hr-HR" sz="1800" dirty="0">
                <a:latin typeface="Calibri Light (Headings)"/>
                <a:ea typeface="Ebrima" panose="02000000000000000000" pitchFamily="2" charset="0"/>
                <a:cs typeface="Ebrima" panose="02000000000000000000" pitchFamily="2" charset="0"/>
              </a:rPr>
              <a:t>gospodarski subjekt </a:t>
            </a:r>
            <a:r>
              <a:rPr lang="hr-HR" sz="1800" b="1" u="sng" dirty="0">
                <a:solidFill>
                  <a:schemeClr val="accent6">
                    <a:lumMod val="75000"/>
                  </a:schemeClr>
                </a:solidFill>
                <a:latin typeface="Calibri Light (Headings)"/>
                <a:ea typeface="Ebrima" panose="02000000000000000000" pitchFamily="2" charset="0"/>
                <a:cs typeface="Ebrima" panose="02000000000000000000" pitchFamily="2" charset="0"/>
              </a:rPr>
              <a:t>može</a:t>
            </a:r>
            <a:r>
              <a:rPr lang="hr-HR" sz="1800" dirty="0">
                <a:latin typeface="Calibri Light (Headings)"/>
                <a:ea typeface="Ebrima" panose="02000000000000000000" pitchFamily="2" charset="0"/>
                <a:cs typeface="Ebrima" panose="02000000000000000000" pitchFamily="2" charset="0"/>
              </a:rPr>
              <a:t> zahtijevati dodatne informacije, objašnjenja ili izmjene u vezi s DoN tijekom roka za dostavu ponuda, a naručitelj je </a:t>
            </a:r>
            <a:r>
              <a:rPr lang="hr-HR" sz="1800" b="1" dirty="0">
                <a:solidFill>
                  <a:schemeClr val="accent6">
                    <a:lumMod val="75000"/>
                  </a:schemeClr>
                </a:solidFill>
                <a:latin typeface="Calibri Light (Headings)"/>
                <a:ea typeface="Ebrima" panose="02000000000000000000" pitchFamily="2" charset="0"/>
                <a:cs typeface="Ebrima" panose="02000000000000000000" pitchFamily="2" charset="0"/>
              </a:rPr>
              <a:t>obvezan </a:t>
            </a:r>
            <a:r>
              <a:rPr lang="hr-HR" sz="1800" dirty="0">
                <a:latin typeface="Calibri Light (Headings)"/>
                <a:ea typeface="Ebrima" panose="02000000000000000000" pitchFamily="2" charset="0"/>
                <a:cs typeface="Ebrima" panose="02000000000000000000" pitchFamily="2" charset="0"/>
              </a:rPr>
              <a:t>objaviti odgovor na pravovremene upite (bez navođenja GS koji je upit postavio) n</a:t>
            </a:r>
            <a:r>
              <a:rPr lang="pl-PL" sz="1800" dirty="0">
                <a:latin typeface="Calibri Light (Headings)"/>
                <a:ea typeface="Ebrima" panose="02000000000000000000" pitchFamily="2" charset="0"/>
                <a:cs typeface="Ebrima" panose="02000000000000000000" pitchFamily="2" charset="0"/>
              </a:rPr>
              <a:t>a isti način i na istim internetskim stranicama (EOJN) kao i osnovnu dokumentaciju pod uvjetima iz čl. 202. ZJN 2016</a:t>
            </a:r>
          </a:p>
        </p:txBody>
      </p:sp>
      <p:sp>
        <p:nvSpPr>
          <p:cNvPr id="5" name="Title 4"/>
          <p:cNvSpPr>
            <a:spLocks noGrp="1"/>
          </p:cNvSpPr>
          <p:nvPr>
            <p:ph type="title"/>
          </p:nvPr>
        </p:nvSpPr>
        <p:spPr>
          <a:xfrm>
            <a:off x="1424786" y="267385"/>
            <a:ext cx="9493240" cy="646331"/>
          </a:xfrm>
          <a:prstGeom prst="rect">
            <a:avLst/>
          </a:prstGeom>
        </p:spPr>
        <p:txBody>
          <a:bodyPr wrap="none">
            <a:spAutoFit/>
          </a:bodyPr>
          <a:lstStyle/>
          <a:p>
            <a:pPr algn="ctr"/>
            <a:r>
              <a:rPr lang="hr-HR" sz="4000" b="1" dirty="0">
                <a:latin typeface="+mj-lt"/>
                <a:ea typeface="Ebrima" panose="02000000000000000000" pitchFamily="2" charset="0"/>
                <a:cs typeface="Ebrima" panose="02000000000000000000" pitchFamily="2" charset="0"/>
              </a:rPr>
              <a:t>Priprema i provedba postupka (javne) nabave</a:t>
            </a:r>
          </a:p>
        </p:txBody>
      </p:sp>
    </p:spTree>
    <p:extLst>
      <p:ext uri="{BB962C8B-B14F-4D97-AF65-F5344CB8AC3E}">
        <p14:creationId xmlns:p14="http://schemas.microsoft.com/office/powerpoint/2010/main" val="2384400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5910CFD-5F8A-97A0-F4E4-25CF22A67E33}"/>
              </a:ext>
            </a:extLst>
          </p:cNvPr>
          <p:cNvSpPr>
            <a:spLocks noGrp="1"/>
          </p:cNvSpPr>
          <p:nvPr>
            <p:ph type="title"/>
          </p:nvPr>
        </p:nvSpPr>
        <p:spPr/>
        <p:txBody>
          <a:bodyPr>
            <a:normAutofit/>
          </a:bodyPr>
          <a:lstStyle/>
          <a:p>
            <a:r>
              <a:rPr lang="hr-HR" sz="4000" b="1" dirty="0">
                <a:latin typeface="+mj-lt"/>
                <a:ea typeface="Ebrima" panose="02000000000000000000" pitchFamily="2" charset="0"/>
                <a:cs typeface="Ebrima" panose="02000000000000000000" pitchFamily="2" charset="0"/>
              </a:rPr>
              <a:t>Priprema i provedba postupka (javne) nabave</a:t>
            </a:r>
            <a:endParaRPr lang="hr-HR" sz="4000" dirty="0"/>
          </a:p>
        </p:txBody>
      </p:sp>
      <p:sp>
        <p:nvSpPr>
          <p:cNvPr id="3" name="Rezervirano mjesto sadržaja 2">
            <a:extLst>
              <a:ext uri="{FF2B5EF4-FFF2-40B4-BE49-F238E27FC236}">
                <a16:creationId xmlns:a16="http://schemas.microsoft.com/office/drawing/2014/main" id="{34EC5616-C5EF-B3C1-6FB0-6695936D8442}"/>
              </a:ext>
            </a:extLst>
          </p:cNvPr>
          <p:cNvSpPr>
            <a:spLocks noGrp="1"/>
          </p:cNvSpPr>
          <p:nvPr>
            <p:ph idx="1"/>
          </p:nvPr>
        </p:nvSpPr>
        <p:spPr/>
        <p:txBody>
          <a:bodyPr>
            <a:normAutofit fontScale="70000" lnSpcReduction="20000"/>
          </a:bodyPr>
          <a:lstStyle/>
          <a:p>
            <a:pPr lvl="1" algn="just">
              <a:lnSpc>
                <a:spcPct val="100000"/>
              </a:lnSpc>
              <a:buFont typeface="Wingdings" panose="05000000000000000000" pitchFamily="2" charset="2"/>
              <a:buChar char="Ø"/>
            </a:pPr>
            <a:r>
              <a:rPr lang="hr-HR" sz="2800" dirty="0">
                <a:latin typeface="Calibri Light (Headings)"/>
                <a:ea typeface="Ebrima" panose="02000000000000000000" pitchFamily="2" charset="0"/>
                <a:cs typeface="Ebrima" panose="02000000000000000000" pitchFamily="2" charset="0"/>
              </a:rPr>
              <a:t>Ministarstvo gospodarstva i održivog razvoja izradilo je Smjernice za prilagodbu gospodarstva </a:t>
            </a:r>
            <a:r>
              <a:rPr lang="hr-HR" sz="2800" b="1" u="sng" dirty="0">
                <a:latin typeface="Calibri Light (Headings)"/>
                <a:ea typeface="Ebrima" panose="02000000000000000000" pitchFamily="2" charset="0"/>
                <a:cs typeface="Ebrima" panose="02000000000000000000" pitchFamily="2" charset="0"/>
              </a:rPr>
              <a:t>u procesu zamjene hrvatske kune u euro</a:t>
            </a:r>
            <a:r>
              <a:rPr lang="hr-HR" sz="2800" dirty="0">
                <a:latin typeface="Calibri Light (Headings)"/>
                <a:ea typeface="Ebrima" panose="02000000000000000000" pitchFamily="2" charset="0"/>
                <a:cs typeface="Ebrima" panose="02000000000000000000" pitchFamily="2" charset="0"/>
              </a:rPr>
              <a:t>, koje su objavljene na: </a:t>
            </a:r>
            <a:r>
              <a:rPr lang="hr-HR" sz="2800" b="1" dirty="0">
                <a:latin typeface="Calibri Light (Headings)"/>
                <a:ea typeface="Ebrima" panose="02000000000000000000" pitchFamily="2" charset="0"/>
                <a:cs typeface="Ebrima" panose="02000000000000000000" pitchFamily="2" charset="0"/>
                <a:hlinkClick r:id="rId2"/>
              </a:rPr>
              <a:t>https://mingor.gov.hr/UserDocsImages//Trgovina//Lipanj%202022_Euro_Smjernice%20za%20prilagodbu%20gospodarstva.pdf</a:t>
            </a:r>
            <a:r>
              <a:rPr lang="hr-HR" sz="2800" b="1" dirty="0">
                <a:latin typeface="Calibri Light (Headings)"/>
                <a:ea typeface="Ebrima" panose="02000000000000000000" pitchFamily="2" charset="0"/>
                <a:cs typeface="Ebrima" panose="02000000000000000000" pitchFamily="2" charset="0"/>
              </a:rPr>
              <a:t> </a:t>
            </a:r>
            <a:r>
              <a:rPr lang="hr-HR" sz="2800" i="1" dirty="0">
                <a:latin typeface="Calibri Light (Headings)"/>
                <a:ea typeface="Ebrima" panose="02000000000000000000" pitchFamily="2" charset="0"/>
                <a:cs typeface="Ebrima" panose="02000000000000000000" pitchFamily="2" charset="0"/>
              </a:rPr>
              <a:t>(na navedenoj poveznici dostupne su informacije koje se odnose na procijenjenu vrijednost nabave, izražavanje cijene u troškovniku, uvjetima ekonomske i financijske sposobnosti, tehničke i stručne sposobnosti, valuti ponude, iznosima jamstava ako su traženi, izvršenje ugovora i izdavanje računa i druge važne informacije u procesu zamjene kune u euro)</a:t>
            </a:r>
          </a:p>
          <a:p>
            <a:pPr lvl="1" algn="just">
              <a:lnSpc>
                <a:spcPct val="100000"/>
              </a:lnSpc>
              <a:buFont typeface="Wingdings" panose="05000000000000000000" pitchFamily="2" charset="2"/>
              <a:buChar char="Ø"/>
            </a:pPr>
            <a:r>
              <a:rPr lang="hr-HR" sz="2800" dirty="0">
                <a:latin typeface="Calibri Light (Headings)"/>
                <a:ea typeface="Ebrima" panose="02000000000000000000" pitchFamily="2" charset="0"/>
                <a:cs typeface="Ebrima" panose="02000000000000000000" pitchFamily="2" charset="0"/>
              </a:rPr>
              <a:t>najčešće pogreške su neslaganja odredbi u DON sa kreiranim obrascem ESPD (</a:t>
            </a:r>
            <a:r>
              <a:rPr lang="hr-HR" sz="2800" b="1" i="1" dirty="0">
                <a:latin typeface="Calibri Light (Headings)"/>
                <a:ea typeface="Ebrima" panose="02000000000000000000" pitchFamily="2" charset="0"/>
                <a:cs typeface="Ebrima" panose="02000000000000000000" pitchFamily="2" charset="0"/>
              </a:rPr>
              <a:t>nejasna DON </a:t>
            </a:r>
            <a:r>
              <a:rPr lang="hr-HR" sz="2800" i="1" dirty="0">
                <a:latin typeface="Calibri Light (Headings)"/>
                <a:ea typeface="Ebrima" panose="02000000000000000000" pitchFamily="2" charset="0"/>
                <a:cs typeface="Ebrima" panose="02000000000000000000" pitchFamily="2" charset="0"/>
              </a:rPr>
              <a:t>- primjerice kod uvjeta ekonomske i financijske sposobnosti kao uvjet je propisan podatak o traženom godišnjem prometu u području predmeta nabave, a kao dio ESPD propisan onaj koji se odnosi na opći godišnji promet</a:t>
            </a:r>
            <a:r>
              <a:rPr lang="hr-HR" sz="2800" dirty="0">
                <a:latin typeface="Calibri Light (Headings)"/>
                <a:ea typeface="Ebrima" panose="02000000000000000000" pitchFamily="2" charset="0"/>
                <a:cs typeface="Ebrima" panose="02000000000000000000" pitchFamily="2" charset="0"/>
              </a:rPr>
              <a:t>) kao i odredbama ugovora </a:t>
            </a:r>
            <a:r>
              <a:rPr lang="hr-HR" sz="2800" i="1" dirty="0">
                <a:latin typeface="Calibri Light (Headings)"/>
                <a:ea typeface="Ebrima" panose="02000000000000000000" pitchFamily="2" charset="0"/>
                <a:cs typeface="Ebrima" panose="02000000000000000000" pitchFamily="2" charset="0"/>
              </a:rPr>
              <a:t>(primjerice DON-om je propisano da je uvođenje u posao u roku 8 dana od dana sklapanja ugovora, ugovorom je propisano da je uvođenje u posao roku 30 dana od dana sklapanja ugovora, a iz građevinskog dnevnika je utvrđeno da je uveden u posao 45 dana od dana sklapanja ugovora -  </a:t>
            </a:r>
            <a:r>
              <a:rPr lang="hr-HR" sz="2800" b="1" i="1" dirty="0">
                <a:latin typeface="Calibri Light (Headings)"/>
                <a:ea typeface="Ebrima" panose="02000000000000000000" pitchFamily="2" charset="0"/>
                <a:cs typeface="Ebrima" panose="02000000000000000000" pitchFamily="2" charset="0"/>
              </a:rPr>
              <a:t>izmjena uvjeta iz DON</a:t>
            </a:r>
            <a:r>
              <a:rPr lang="hr-HR" sz="2800" i="1" dirty="0">
                <a:latin typeface="Calibri Light (Headings)"/>
                <a:ea typeface="Ebrima" panose="02000000000000000000" pitchFamily="2" charset="0"/>
                <a:cs typeface="Ebrima" panose="02000000000000000000" pitchFamily="2" charset="0"/>
              </a:rPr>
              <a:t>) </a:t>
            </a:r>
          </a:p>
          <a:p>
            <a:pPr lvl="1" algn="just">
              <a:lnSpc>
                <a:spcPct val="100000"/>
              </a:lnSpc>
              <a:buFont typeface="Wingdings" panose="05000000000000000000" pitchFamily="2" charset="2"/>
              <a:buChar char="Ø"/>
            </a:pPr>
            <a:r>
              <a:rPr lang="hr-HR" sz="2800" dirty="0">
                <a:latin typeface="Calibri Light (Headings)"/>
                <a:ea typeface="Ebrima" panose="02000000000000000000" pitchFamily="2" charset="0"/>
                <a:cs typeface="Ebrima" panose="02000000000000000000" pitchFamily="2" charset="0"/>
              </a:rPr>
              <a:t>nije dozvoljeno ograničavati zainteresiranim gospodarskim subjektima uvid u tehnički dio dokumentacije o nabavi, prostorno i vremenski kao i uvid u lokaciju ulaganja (na određeni dan ili u ograničenom periodu) te je u tu svrhu pravilno cjelokupnu dokumentaciju objaviti u EOJN ili u DON navesti poveznicu na mrežnu stranicu gdje je ista dostupna</a:t>
            </a:r>
            <a:endParaRPr lang="hr-HR" sz="2800" dirty="0">
              <a:latin typeface="Ebrima" panose="02000000000000000000" pitchFamily="2" charset="0"/>
              <a:ea typeface="Ebrima" panose="02000000000000000000" pitchFamily="2" charset="0"/>
              <a:cs typeface="Ebrima" panose="02000000000000000000" pitchFamily="2" charset="0"/>
            </a:endParaRPr>
          </a:p>
          <a:p>
            <a:endParaRPr lang="hr-HR" dirty="0"/>
          </a:p>
        </p:txBody>
      </p:sp>
    </p:spTree>
    <p:extLst>
      <p:ext uri="{BB962C8B-B14F-4D97-AF65-F5344CB8AC3E}">
        <p14:creationId xmlns:p14="http://schemas.microsoft.com/office/powerpoint/2010/main" val="1164141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hr-HR" sz="4000" b="1" dirty="0">
                <a:latin typeface="+mj-lt"/>
                <a:ea typeface="Ebrima" panose="02000000000000000000" pitchFamily="2" charset="0"/>
                <a:cs typeface="Ebrima" panose="02000000000000000000" pitchFamily="2" charset="0"/>
              </a:rPr>
              <a:t>Priprema i provedba postupka (javne) nabave </a:t>
            </a:r>
            <a:endParaRPr lang="hr-HR" sz="4000" b="1" dirty="0">
              <a:latin typeface="Ebrima" panose="02000000000000000000" pitchFamily="2" charset="0"/>
              <a:ea typeface="Ebrima" panose="02000000000000000000" pitchFamily="2" charset="0"/>
              <a:cs typeface="Ebrima" panose="02000000000000000000" pitchFamily="2" charset="0"/>
            </a:endParaRPr>
          </a:p>
        </p:txBody>
      </p:sp>
      <p:sp>
        <p:nvSpPr>
          <p:cNvPr id="3" name="Content Placeholder 2"/>
          <p:cNvSpPr>
            <a:spLocks noGrp="1"/>
          </p:cNvSpPr>
          <p:nvPr>
            <p:ph idx="1"/>
          </p:nvPr>
        </p:nvSpPr>
        <p:spPr>
          <a:xfrm>
            <a:off x="0" y="1268963"/>
            <a:ext cx="11736198" cy="4777274"/>
          </a:xfrm>
        </p:spPr>
        <p:txBody>
          <a:bodyPr>
            <a:normAutofit fontScale="25000" lnSpcReduction="20000"/>
          </a:bodyPr>
          <a:lstStyle/>
          <a:p>
            <a:endParaRPr lang="hr-HR" sz="2400" dirty="0">
              <a:latin typeface="Calibri Light (Headings)"/>
            </a:endParaRPr>
          </a:p>
          <a:p>
            <a:pPr>
              <a:buNone/>
            </a:pPr>
            <a:r>
              <a:rPr lang="hr-HR" sz="6800" b="1" dirty="0">
                <a:latin typeface="Calibri Light (Headings)"/>
                <a:ea typeface="Ebrima" panose="02000000000000000000" pitchFamily="2" charset="0"/>
                <a:cs typeface="Ebrima" panose="02000000000000000000" pitchFamily="2" charset="0"/>
              </a:rPr>
              <a:t>3) TROŠKOVNIK I DISKRIMINIRAJUĆE TEHNIČKE SPECIFIKACIJE</a:t>
            </a:r>
          </a:p>
          <a:p>
            <a:pPr lvl="1" algn="just">
              <a:lnSpc>
                <a:spcPct val="120000"/>
              </a:lnSpc>
              <a:buFont typeface="Wingdings" panose="05000000000000000000" pitchFamily="2" charset="2"/>
              <a:buChar char="Ø"/>
            </a:pPr>
            <a:r>
              <a:rPr lang="hr-HR" sz="6800" u="sng" dirty="0">
                <a:latin typeface="Calibri Light (Headings)"/>
                <a:ea typeface="Ebrima" panose="02000000000000000000" pitchFamily="2" charset="0"/>
                <a:cs typeface="Ebrima" panose="02000000000000000000" pitchFamily="2" charset="0"/>
              </a:rPr>
              <a:t>troškovnik</a:t>
            </a:r>
            <a:endParaRPr lang="hr-HR" sz="6800" dirty="0">
              <a:latin typeface="Calibri Light (Headings)"/>
              <a:ea typeface="Ebrima" panose="02000000000000000000" pitchFamily="2" charset="0"/>
              <a:cs typeface="Ebrima" panose="02000000000000000000" pitchFamily="2" charset="0"/>
            </a:endParaRPr>
          </a:p>
          <a:p>
            <a:pPr lvl="2" algn="just">
              <a:lnSpc>
                <a:spcPct val="120000"/>
              </a:lnSpc>
            </a:pPr>
            <a:r>
              <a:rPr lang="hr-HR" sz="6800" dirty="0">
                <a:latin typeface="Calibri Light (Headings)"/>
                <a:ea typeface="Ebrima" panose="02000000000000000000" pitchFamily="2" charset="0"/>
                <a:cs typeface="Ebrima" panose="02000000000000000000" pitchFamily="2" charset="0"/>
              </a:rPr>
              <a:t>prilaže se u standardiziran obliku, iznimno u nestandardiziranom (primjerice .</a:t>
            </a:r>
            <a:r>
              <a:rPr lang="hr-HR" sz="6800" dirty="0" err="1">
                <a:latin typeface="Calibri Light (Headings)"/>
                <a:ea typeface="Ebrima" panose="02000000000000000000" pitchFamily="2" charset="0"/>
                <a:cs typeface="Ebrima" panose="02000000000000000000" pitchFamily="2" charset="0"/>
              </a:rPr>
              <a:t>xls</a:t>
            </a:r>
            <a:r>
              <a:rPr lang="hr-HR" sz="6800" dirty="0">
                <a:latin typeface="Calibri Light (Headings)"/>
                <a:ea typeface="Ebrima" panose="02000000000000000000" pitchFamily="2" charset="0"/>
                <a:cs typeface="Ebrima" panose="02000000000000000000" pitchFamily="2" charset="0"/>
              </a:rPr>
              <a:t> format) – troškovnike nije potrebno potpisivati jer se kroz EOJN sustav kreira uvez ponude elektronski. Troškovnike </a:t>
            </a:r>
            <a:r>
              <a:rPr lang="hr-HR" sz="6800" b="1" dirty="0">
                <a:solidFill>
                  <a:schemeClr val="accent6">
                    <a:lumMod val="75000"/>
                  </a:schemeClr>
                </a:solidFill>
                <a:latin typeface="Calibri Light (Headings)"/>
                <a:ea typeface="Ebrima" panose="02000000000000000000" pitchFamily="2" charset="0"/>
                <a:cs typeface="Ebrima" panose="02000000000000000000" pitchFamily="2" charset="0"/>
              </a:rPr>
              <a:t>dostavljati u </a:t>
            </a:r>
            <a:r>
              <a:rPr lang="hr-HR" sz="6800" b="1" dirty="0" err="1">
                <a:solidFill>
                  <a:schemeClr val="accent6">
                    <a:lumMod val="75000"/>
                  </a:schemeClr>
                </a:solidFill>
                <a:latin typeface="Calibri Light (Headings)"/>
                <a:ea typeface="Ebrima" panose="02000000000000000000" pitchFamily="2" charset="0"/>
                <a:cs typeface="Ebrima" panose="02000000000000000000" pitchFamily="2" charset="0"/>
              </a:rPr>
              <a:t>excel</a:t>
            </a:r>
            <a:r>
              <a:rPr lang="hr-HR" sz="6800" b="1" dirty="0">
                <a:solidFill>
                  <a:schemeClr val="accent6">
                    <a:lumMod val="75000"/>
                  </a:schemeClr>
                </a:solidFill>
                <a:latin typeface="Calibri Light (Headings)"/>
                <a:ea typeface="Ebrima" panose="02000000000000000000" pitchFamily="2" charset="0"/>
                <a:cs typeface="Ebrima" panose="02000000000000000000" pitchFamily="2" charset="0"/>
              </a:rPr>
              <a:t> formatu </a:t>
            </a:r>
            <a:r>
              <a:rPr lang="hr-HR" sz="6800" dirty="0">
                <a:latin typeface="Calibri Light (Headings)"/>
                <a:ea typeface="Ebrima" panose="02000000000000000000" pitchFamily="2" charset="0"/>
                <a:cs typeface="Ebrima" panose="02000000000000000000" pitchFamily="2" charset="0"/>
              </a:rPr>
              <a:t>kako bi iste bilo moguće provjeriti u kraćem roku bez dodatnih slanja zahtjeva za DOI</a:t>
            </a:r>
          </a:p>
          <a:p>
            <a:pPr lvl="2" algn="just">
              <a:lnSpc>
                <a:spcPct val="120000"/>
              </a:lnSpc>
            </a:pPr>
            <a:r>
              <a:rPr lang="hr-HR" sz="6800" dirty="0">
                <a:latin typeface="Calibri Light (Headings)"/>
                <a:ea typeface="Ebrima" panose="02000000000000000000" pitchFamily="2" charset="0"/>
                <a:cs typeface="Ebrima" panose="02000000000000000000" pitchFamily="2" charset="0"/>
              </a:rPr>
              <a:t>upotreba pojma „</a:t>
            </a:r>
            <a:r>
              <a:rPr lang="hr-HR" sz="6800" b="1" dirty="0">
                <a:solidFill>
                  <a:schemeClr val="accent6">
                    <a:lumMod val="75000"/>
                  </a:schemeClr>
                </a:solidFill>
                <a:latin typeface="Calibri Light (Headings)"/>
                <a:ea typeface="Ebrima" panose="02000000000000000000" pitchFamily="2" charset="0"/>
                <a:cs typeface="Ebrima" panose="02000000000000000000" pitchFamily="2" charset="0"/>
              </a:rPr>
              <a:t>ili jednakovrijedno</a:t>
            </a:r>
            <a:r>
              <a:rPr lang="hr-HR" sz="6800" dirty="0">
                <a:latin typeface="Calibri Light (Headings)"/>
                <a:ea typeface="Ebrima" panose="02000000000000000000" pitchFamily="2" charset="0"/>
                <a:cs typeface="Ebrima" panose="02000000000000000000" pitchFamily="2" charset="0"/>
              </a:rPr>
              <a:t>” obvezna kod navođenja </a:t>
            </a:r>
            <a:r>
              <a:rPr lang="hr-HR" sz="6800" b="1" u="sng" dirty="0">
                <a:solidFill>
                  <a:schemeClr val="accent6">
                    <a:lumMod val="75000"/>
                  </a:schemeClr>
                </a:solidFill>
                <a:latin typeface="Calibri Light (Headings)"/>
                <a:ea typeface="Ebrima" panose="02000000000000000000" pitchFamily="2" charset="0"/>
                <a:cs typeface="Ebrima" panose="02000000000000000000" pitchFamily="2" charset="0"/>
              </a:rPr>
              <a:t>normi</a:t>
            </a:r>
            <a:r>
              <a:rPr lang="hr-HR" sz="6800" dirty="0">
                <a:latin typeface="Calibri Light (Headings)"/>
                <a:ea typeface="Ebrima" panose="02000000000000000000" pitchFamily="2" charset="0"/>
                <a:cs typeface="Ebrima" panose="02000000000000000000" pitchFamily="2" charset="0"/>
              </a:rPr>
              <a:t> u svrhu izbjegavanja diskriminacije te u DON navesti generalnu klauzulu o jednakovrijednosti za norme (potrebna je suradnja s projektantom, osobom koja je izradila tehnički dio DON (dipl. ing. građevine i slično)</a:t>
            </a:r>
          </a:p>
          <a:p>
            <a:pPr lvl="2" algn="just">
              <a:lnSpc>
                <a:spcPct val="120000"/>
              </a:lnSpc>
            </a:pPr>
            <a:r>
              <a:rPr lang="hr-HR" sz="6800" dirty="0">
                <a:latin typeface="Calibri Light (Headings)"/>
                <a:ea typeface="Ebrima" panose="02000000000000000000" pitchFamily="2" charset="0"/>
                <a:cs typeface="Ebrima" panose="02000000000000000000" pitchFamily="2" charset="0"/>
              </a:rPr>
              <a:t>nije dozvoljeno opisivati predmet nabave pozivanjem na marke, brendove i tipove proizvoda. ZJN 2016 isto dozvoljava samo iznimno kada nikako nije moguće na drugi način opisati predmet nabave (čl. 210. ZJN 2016) te je u tom slučaju upotreba pojma „</a:t>
            </a:r>
            <a:r>
              <a:rPr lang="hr-HR" sz="6800" b="1" dirty="0">
                <a:solidFill>
                  <a:schemeClr val="accent6">
                    <a:lumMod val="75000"/>
                  </a:schemeClr>
                </a:solidFill>
                <a:latin typeface="Calibri Light (Headings)"/>
                <a:ea typeface="Ebrima" panose="02000000000000000000" pitchFamily="2" charset="0"/>
                <a:cs typeface="Ebrima" panose="02000000000000000000" pitchFamily="2" charset="0"/>
              </a:rPr>
              <a:t>ili jednakovrijedno</a:t>
            </a:r>
            <a:r>
              <a:rPr lang="hr-HR" sz="6800" dirty="0">
                <a:latin typeface="Calibri Light (Headings)"/>
                <a:ea typeface="Ebrima" panose="02000000000000000000" pitchFamily="2" charset="0"/>
                <a:cs typeface="Ebrima" panose="02000000000000000000" pitchFamily="2" charset="0"/>
              </a:rPr>
              <a:t>” obvezna </a:t>
            </a:r>
            <a:r>
              <a:rPr lang="hr-HR" sz="6800" b="1" dirty="0">
                <a:solidFill>
                  <a:schemeClr val="accent6">
                    <a:lumMod val="75000"/>
                  </a:schemeClr>
                </a:solidFill>
                <a:latin typeface="Calibri Light (Headings)"/>
                <a:ea typeface="Ebrima" panose="02000000000000000000" pitchFamily="2" charset="0"/>
                <a:cs typeface="Ebrima" panose="02000000000000000000" pitchFamily="2" charset="0"/>
              </a:rPr>
              <a:t>u svakoj </a:t>
            </a:r>
            <a:r>
              <a:rPr lang="hr-HR" sz="6800" dirty="0">
                <a:latin typeface="Calibri Light (Headings)"/>
                <a:ea typeface="Ebrima" panose="02000000000000000000" pitchFamily="2" charset="0"/>
                <a:cs typeface="Ebrima" panose="02000000000000000000" pitchFamily="2" charset="0"/>
              </a:rPr>
              <a:t>pojedinoj stavci u troškovniku ili specifikaciji </a:t>
            </a:r>
            <a:r>
              <a:rPr lang="hr-HR" sz="6800" b="1" dirty="0">
                <a:solidFill>
                  <a:schemeClr val="accent6">
                    <a:lumMod val="75000"/>
                  </a:schemeClr>
                </a:solidFill>
                <a:latin typeface="Calibri Light (Headings)"/>
                <a:ea typeface="Ebrima" panose="02000000000000000000" pitchFamily="2" charset="0"/>
                <a:cs typeface="Ebrima" panose="02000000000000000000" pitchFamily="2" charset="0"/>
              </a:rPr>
              <a:t>uz obavezno navođenje kriterija mjerodavnih za ocjenu jednakovrijednosti</a:t>
            </a:r>
            <a:r>
              <a:rPr lang="hr-HR" sz="6800" dirty="0">
                <a:latin typeface="Calibri Light (Headings)"/>
                <a:ea typeface="Ebrima" panose="02000000000000000000" pitchFamily="2" charset="0"/>
                <a:cs typeface="Ebrima" panose="02000000000000000000" pitchFamily="2" charset="0"/>
              </a:rPr>
              <a:t>. U zapisniku o pregledu i ocjeni ponuda moraju biti vidljivi kriteriji po kojima je ocijenjena jednakovrijednost.</a:t>
            </a:r>
          </a:p>
          <a:p>
            <a:pPr lvl="2" algn="just">
              <a:lnSpc>
                <a:spcPct val="120000"/>
              </a:lnSpc>
            </a:pPr>
            <a:r>
              <a:rPr lang="hr-HR" sz="6800" dirty="0">
                <a:latin typeface="Calibri Light (Headings)"/>
                <a:ea typeface="Ebrima" panose="02000000000000000000" pitchFamily="2" charset="0"/>
                <a:cs typeface="Ebrima" panose="02000000000000000000" pitchFamily="2" charset="0"/>
              </a:rPr>
              <a:t>nije dozvoljeno upisivati stavke koje </a:t>
            </a:r>
            <a:r>
              <a:rPr lang="hr-HR" sz="6800" b="1" dirty="0">
                <a:solidFill>
                  <a:schemeClr val="accent6">
                    <a:lumMod val="75000"/>
                  </a:schemeClr>
                </a:solidFill>
                <a:latin typeface="Calibri Light (Headings)"/>
                <a:ea typeface="Ebrima" panose="02000000000000000000" pitchFamily="2" charset="0"/>
                <a:cs typeface="Ebrima" panose="02000000000000000000" pitchFamily="2" charset="0"/>
              </a:rPr>
              <a:t>po posebnim propisima izvode točno određeni izvođači</a:t>
            </a:r>
            <a:r>
              <a:rPr lang="hr-HR" sz="6800" dirty="0">
                <a:latin typeface="Calibri Light (Headings)"/>
                <a:ea typeface="Ebrima" panose="02000000000000000000" pitchFamily="2" charset="0"/>
                <a:cs typeface="Ebrima" panose="02000000000000000000" pitchFamily="2" charset="0"/>
              </a:rPr>
              <a:t> jer isto ne predstavlja predmet nabave i radove koje će izvesti odabrani ponuditelj (primjerice priključenje na vodovodnu mrežu koju isključivo obavljaju određeni GS)</a:t>
            </a:r>
          </a:p>
        </p:txBody>
      </p:sp>
    </p:spTree>
    <p:extLst>
      <p:ext uri="{BB962C8B-B14F-4D97-AF65-F5344CB8AC3E}">
        <p14:creationId xmlns:p14="http://schemas.microsoft.com/office/powerpoint/2010/main" val="4021530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002AC9E-291E-4EAE-F822-C5DD291609E4}"/>
              </a:ext>
            </a:extLst>
          </p:cNvPr>
          <p:cNvSpPr>
            <a:spLocks noGrp="1"/>
          </p:cNvSpPr>
          <p:nvPr>
            <p:ph type="title"/>
          </p:nvPr>
        </p:nvSpPr>
        <p:spPr/>
        <p:txBody>
          <a:bodyPr/>
          <a:lstStyle/>
          <a:p>
            <a:r>
              <a:rPr lang="hr-HR" sz="4400" b="1" dirty="0">
                <a:latin typeface="+mj-lt"/>
                <a:ea typeface="Ebrima" panose="02000000000000000000" pitchFamily="2" charset="0"/>
                <a:cs typeface="Ebrima" panose="02000000000000000000" pitchFamily="2" charset="0"/>
              </a:rPr>
              <a:t>Priprema i provedba postupka (javne) nabave </a:t>
            </a:r>
            <a:endParaRPr lang="hr-HR" dirty="0"/>
          </a:p>
        </p:txBody>
      </p:sp>
      <p:sp>
        <p:nvSpPr>
          <p:cNvPr id="3" name="Rezervirano mjesto sadržaja 2">
            <a:extLst>
              <a:ext uri="{FF2B5EF4-FFF2-40B4-BE49-F238E27FC236}">
                <a16:creationId xmlns:a16="http://schemas.microsoft.com/office/drawing/2014/main" id="{57625507-7A25-1C9F-0FEE-DA8B28DFF22C}"/>
              </a:ext>
            </a:extLst>
          </p:cNvPr>
          <p:cNvSpPr>
            <a:spLocks noGrp="1"/>
          </p:cNvSpPr>
          <p:nvPr>
            <p:ph idx="1"/>
          </p:nvPr>
        </p:nvSpPr>
        <p:spPr/>
        <p:txBody>
          <a:bodyPr>
            <a:normAutofit fontScale="32500" lnSpcReduction="20000"/>
          </a:bodyPr>
          <a:lstStyle/>
          <a:p>
            <a:pPr lvl="1" algn="just">
              <a:lnSpc>
                <a:spcPct val="120000"/>
              </a:lnSpc>
              <a:buFont typeface="Wingdings" panose="05000000000000000000" pitchFamily="2" charset="2"/>
              <a:buChar char="Ø"/>
            </a:pPr>
            <a:r>
              <a:rPr lang="hr-HR" sz="6800" u="sng" dirty="0">
                <a:latin typeface="Calibri Light (Headings)"/>
                <a:ea typeface="Ebrima" panose="02000000000000000000" pitchFamily="2" charset="0"/>
                <a:cs typeface="Ebrima" panose="02000000000000000000" pitchFamily="2" charset="0"/>
              </a:rPr>
              <a:t>preporuke</a:t>
            </a:r>
            <a:endParaRPr lang="hr-HR" sz="6800" dirty="0">
              <a:latin typeface="Calibri Light (Headings)"/>
              <a:ea typeface="Ebrima" panose="02000000000000000000" pitchFamily="2" charset="0"/>
              <a:cs typeface="Ebrima" panose="02000000000000000000" pitchFamily="2" charset="0"/>
            </a:endParaRPr>
          </a:p>
          <a:p>
            <a:pPr lvl="2" algn="just">
              <a:lnSpc>
                <a:spcPct val="120000"/>
              </a:lnSpc>
            </a:pPr>
            <a:r>
              <a:rPr lang="hr-HR" sz="6800" b="1" dirty="0">
                <a:solidFill>
                  <a:schemeClr val="accent6">
                    <a:lumMod val="75000"/>
                  </a:schemeClr>
                </a:solidFill>
                <a:latin typeface="Calibri Light (Headings)"/>
                <a:ea typeface="Ebrima" panose="02000000000000000000" pitchFamily="2" charset="0"/>
                <a:cs typeface="Ebrima" panose="02000000000000000000" pitchFamily="2" charset="0"/>
              </a:rPr>
              <a:t>izbjegavati</a:t>
            </a:r>
            <a:r>
              <a:rPr lang="hr-HR" sz="6800" dirty="0">
                <a:latin typeface="Calibri Light (Headings)"/>
                <a:ea typeface="Ebrima" panose="02000000000000000000" pitchFamily="2" charset="0"/>
                <a:cs typeface="Ebrima" panose="02000000000000000000" pitchFamily="2" charset="0"/>
              </a:rPr>
              <a:t> upućivanje na određenu marku, izvor ili tip te propisati minimalne tražene tehničke karakteristike predmeta </a:t>
            </a:r>
          </a:p>
          <a:p>
            <a:pPr lvl="2" algn="just">
              <a:lnSpc>
                <a:spcPct val="120000"/>
              </a:lnSpc>
            </a:pPr>
            <a:r>
              <a:rPr lang="hr-HR" sz="6800" b="1" dirty="0">
                <a:solidFill>
                  <a:schemeClr val="accent6">
                    <a:lumMod val="75000"/>
                  </a:schemeClr>
                </a:solidFill>
                <a:latin typeface="Calibri Light (Headings)"/>
                <a:ea typeface="Ebrima" panose="02000000000000000000" pitchFamily="2" charset="0"/>
                <a:cs typeface="Ebrima" panose="02000000000000000000" pitchFamily="2" charset="0"/>
              </a:rPr>
              <a:t>ne prepisivati </a:t>
            </a:r>
            <a:r>
              <a:rPr lang="hr-HR" sz="6800" dirty="0">
                <a:latin typeface="Calibri Light (Headings)"/>
                <a:ea typeface="Ebrima" panose="02000000000000000000" pitchFamily="2" charset="0"/>
                <a:cs typeface="Ebrima" panose="02000000000000000000" pitchFamily="2" charset="0"/>
              </a:rPr>
              <a:t>specifikacije iz kataloga proizvoda jer takvi opisi upućuju na točno određeni proizvod ili brend čime je prekršeno načelo nediskriminacije</a:t>
            </a:r>
          </a:p>
          <a:p>
            <a:pPr lvl="2" algn="just">
              <a:lnSpc>
                <a:spcPct val="120000"/>
              </a:lnSpc>
            </a:pPr>
            <a:r>
              <a:rPr lang="hr-HR" sz="6800" b="1" dirty="0">
                <a:solidFill>
                  <a:schemeClr val="accent6">
                    <a:lumMod val="75000"/>
                  </a:schemeClr>
                </a:solidFill>
                <a:latin typeface="Calibri Light (Headings)"/>
                <a:ea typeface="Ebrima" panose="02000000000000000000" pitchFamily="2" charset="0"/>
                <a:cs typeface="Ebrima" panose="02000000000000000000" pitchFamily="2" charset="0"/>
              </a:rPr>
              <a:t>aktivna suradnja </a:t>
            </a:r>
            <a:r>
              <a:rPr lang="hr-HR" sz="6800" dirty="0">
                <a:latin typeface="Calibri Light (Headings)"/>
                <a:ea typeface="Ebrima" panose="02000000000000000000" pitchFamily="2" charset="0"/>
                <a:cs typeface="Ebrima" panose="02000000000000000000" pitchFamily="2" charset="0"/>
              </a:rPr>
              <a:t>s projektantima ili tehničkim stručnjacima prilikom pripreme troškovnika/specifikacija </a:t>
            </a:r>
          </a:p>
          <a:p>
            <a:pPr lvl="2" algn="just">
              <a:lnSpc>
                <a:spcPct val="120000"/>
              </a:lnSpc>
            </a:pPr>
            <a:r>
              <a:rPr lang="hr-HR" sz="6800" dirty="0">
                <a:latin typeface="Calibri Light (Headings)"/>
                <a:ea typeface="Ebrima" panose="02000000000000000000" pitchFamily="2" charset="0"/>
                <a:cs typeface="Ebrima" panose="02000000000000000000" pitchFamily="2" charset="0"/>
              </a:rPr>
              <a:t>izrađivati troškovnik u </a:t>
            </a:r>
            <a:r>
              <a:rPr lang="hr-HR" sz="6800" dirty="0" err="1">
                <a:latin typeface="Calibri Light (Headings)"/>
                <a:ea typeface="Ebrima" panose="02000000000000000000" pitchFamily="2" charset="0"/>
                <a:cs typeface="Ebrima" panose="02000000000000000000" pitchFamily="2" charset="0"/>
              </a:rPr>
              <a:t>excell</a:t>
            </a:r>
            <a:r>
              <a:rPr lang="hr-HR" sz="6800" dirty="0">
                <a:latin typeface="Calibri Light (Headings)"/>
                <a:ea typeface="Ebrima" panose="02000000000000000000" pitchFamily="2" charset="0"/>
                <a:cs typeface="Ebrima" panose="02000000000000000000" pitchFamily="2" charset="0"/>
              </a:rPr>
              <a:t> formatu – lakša provjera</a:t>
            </a:r>
          </a:p>
          <a:p>
            <a:pPr marL="914400" lvl="2" indent="0" algn="just">
              <a:lnSpc>
                <a:spcPct val="120000"/>
              </a:lnSpc>
              <a:buNone/>
            </a:pPr>
            <a:endParaRPr lang="hr-HR" sz="6800" dirty="0">
              <a:latin typeface="Calibri Light (Headings)"/>
              <a:ea typeface="Ebrima" panose="02000000000000000000" pitchFamily="2" charset="0"/>
              <a:cs typeface="Ebrima" panose="02000000000000000000" pitchFamily="2" charset="0"/>
            </a:endParaRPr>
          </a:p>
          <a:p>
            <a:pPr marL="457200" lvl="1" indent="0" algn="just">
              <a:lnSpc>
                <a:spcPct val="120000"/>
              </a:lnSpc>
              <a:buNone/>
            </a:pPr>
            <a:r>
              <a:rPr lang="hr-HR" sz="6800" b="1" u="sng" dirty="0">
                <a:solidFill>
                  <a:srgbClr val="7030A0"/>
                </a:solidFill>
                <a:latin typeface="Calibri Light (Headings)"/>
                <a:ea typeface="Ebrima" panose="02000000000000000000" pitchFamily="2" charset="0"/>
                <a:cs typeface="Ebrima" panose="02000000000000000000" pitchFamily="2" charset="0"/>
              </a:rPr>
              <a:t>VAŽNO!</a:t>
            </a:r>
            <a:r>
              <a:rPr lang="hr-HR" sz="6800" dirty="0">
                <a:latin typeface="Calibri Light (Headings)"/>
                <a:ea typeface="Ebrima" panose="02000000000000000000" pitchFamily="2" charset="0"/>
                <a:cs typeface="Ebrima" panose="02000000000000000000" pitchFamily="2" charset="0"/>
              </a:rPr>
              <a:t> specifikacije je potrebno uvijek pripremati od strane osoba koje su certificirane u području javne nabave uz obveznu suradnju s osobom koja ima odgovarajuća tehnička/stručna znanja</a:t>
            </a:r>
          </a:p>
          <a:p>
            <a:pPr>
              <a:buNone/>
            </a:pPr>
            <a:r>
              <a:rPr lang="hr-HR" sz="6000" dirty="0">
                <a:latin typeface="Ebrima" panose="02000000000000000000" pitchFamily="2" charset="0"/>
                <a:ea typeface="Ebrima" panose="02000000000000000000" pitchFamily="2" charset="0"/>
                <a:cs typeface="Ebrima" panose="02000000000000000000" pitchFamily="2" charset="0"/>
              </a:rPr>
              <a:t>  </a:t>
            </a:r>
            <a:endParaRPr lang="hr-HR" sz="6000" u="sng" dirty="0">
              <a:latin typeface="Ebrima" panose="02000000000000000000" pitchFamily="2" charset="0"/>
              <a:ea typeface="Ebrima" panose="02000000000000000000" pitchFamily="2" charset="0"/>
              <a:cs typeface="Ebrima" panose="02000000000000000000" pitchFamily="2" charset="0"/>
            </a:endParaRPr>
          </a:p>
          <a:p>
            <a:endParaRPr lang="hr-HR" dirty="0"/>
          </a:p>
        </p:txBody>
      </p:sp>
    </p:spTree>
    <p:extLst>
      <p:ext uri="{BB962C8B-B14F-4D97-AF65-F5344CB8AC3E}">
        <p14:creationId xmlns:p14="http://schemas.microsoft.com/office/powerpoint/2010/main" val="1464480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086" y="531305"/>
            <a:ext cx="12139294" cy="214101"/>
          </a:xfrm>
        </p:spPr>
        <p:txBody>
          <a:bodyPr>
            <a:noAutofit/>
          </a:bodyPr>
          <a:lstStyle/>
          <a:p>
            <a:pPr algn="ctr"/>
            <a:r>
              <a:rPr lang="hr-HR" sz="4000" b="1" dirty="0">
                <a:latin typeface="+mj-lt"/>
                <a:ea typeface="Ebrima" panose="02000000000000000000" pitchFamily="2" charset="0"/>
                <a:cs typeface="Ebrima" panose="02000000000000000000" pitchFamily="2" charset="0"/>
              </a:rPr>
              <a:t>Priprema i provedba postupka (javne) nabave </a:t>
            </a:r>
            <a:endParaRPr lang="hr-HR" sz="4000" b="1" dirty="0"/>
          </a:p>
        </p:txBody>
      </p:sp>
      <p:sp>
        <p:nvSpPr>
          <p:cNvPr id="3" name="Content Placeholder 2"/>
          <p:cNvSpPr>
            <a:spLocks noGrp="1"/>
          </p:cNvSpPr>
          <p:nvPr>
            <p:ph idx="1"/>
          </p:nvPr>
        </p:nvSpPr>
        <p:spPr>
          <a:xfrm>
            <a:off x="598084" y="1067858"/>
            <a:ext cx="11261124" cy="5258837"/>
          </a:xfrm>
        </p:spPr>
        <p:txBody>
          <a:bodyPr>
            <a:noAutofit/>
          </a:bodyPr>
          <a:lstStyle/>
          <a:p>
            <a:pPr lvl="0" algn="just">
              <a:buNone/>
            </a:pPr>
            <a:endParaRPr lang="hr-HR" sz="1300" b="1" dirty="0"/>
          </a:p>
          <a:p>
            <a:pPr lvl="0" algn="just">
              <a:buNone/>
            </a:pPr>
            <a:r>
              <a:rPr lang="hr-HR" sz="1800" b="1" u="sng" dirty="0">
                <a:latin typeface="Calibri Light (Headings)"/>
                <a:ea typeface="Ebrima" panose="02000000000000000000" pitchFamily="2" charset="0"/>
                <a:cs typeface="Ebrima" panose="02000000000000000000" pitchFamily="2" charset="0"/>
              </a:rPr>
              <a:t>4) OSNOVE ZA ISKLJUČENJE (čl. 251. – 255. i čl. 264. – 265.)</a:t>
            </a:r>
          </a:p>
          <a:p>
            <a:pPr lvl="0" algn="just">
              <a:buNone/>
            </a:pPr>
            <a:r>
              <a:rPr lang="hr-HR" sz="1800" u="sng" dirty="0">
                <a:latin typeface="Calibri Light (Headings)"/>
                <a:ea typeface="Ebrima" panose="02000000000000000000" pitchFamily="2" charset="0"/>
                <a:cs typeface="Ebrima" panose="02000000000000000000" pitchFamily="2" charset="0"/>
              </a:rPr>
              <a:t>Obvezne osnove isključenja</a:t>
            </a:r>
            <a:endParaRPr lang="hr-HR" sz="1800" dirty="0">
              <a:latin typeface="Calibri Light (Headings)"/>
              <a:ea typeface="Ebrima" panose="02000000000000000000" pitchFamily="2" charset="0"/>
              <a:cs typeface="Ebrima" panose="02000000000000000000" pitchFamily="2" charset="0"/>
            </a:endParaRPr>
          </a:p>
          <a:p>
            <a:pPr lvl="2" algn="just">
              <a:buFont typeface="Wingdings" panose="05000000000000000000" pitchFamily="2" charset="2"/>
              <a:buChar char="Ø"/>
            </a:pPr>
            <a:r>
              <a:rPr lang="hr-HR" sz="1800" dirty="0">
                <a:latin typeface="Calibri Light (Headings)"/>
                <a:ea typeface="Ebrima" panose="02000000000000000000" pitchFamily="2" charset="0"/>
                <a:cs typeface="Ebrima" panose="02000000000000000000" pitchFamily="2" charset="0"/>
              </a:rPr>
              <a:t>nekažnjavanje propisati sukladno članku 251., 253., 255. kao i dostatan dokaz sukladno čl. 265. ZJN 2016</a:t>
            </a:r>
          </a:p>
          <a:p>
            <a:pPr lvl="2" algn="just">
              <a:buFont typeface="Wingdings" panose="05000000000000000000" pitchFamily="2" charset="2"/>
              <a:buChar char="Ø"/>
            </a:pPr>
            <a:r>
              <a:rPr lang="hr-HR" sz="1800" dirty="0">
                <a:latin typeface="Calibri Light (Headings)"/>
                <a:ea typeface="Ebrima" panose="02000000000000000000" pitchFamily="2" charset="0"/>
                <a:cs typeface="Ebrima" panose="02000000000000000000" pitchFamily="2" charset="0"/>
              </a:rPr>
              <a:t>nepodmirenje poreznih obveza i doprinosa za mirovinsko i zdravstveno osiguranje propisati sukladno članku 252. i 253. kao i dostatan dokaz sukladno čl. 265. ZJN 2016 (</a:t>
            </a:r>
            <a:r>
              <a:rPr lang="hr-HR" sz="1800" u="sng" dirty="0">
                <a:latin typeface="Calibri Light (Headings)"/>
                <a:ea typeface="Ebrima" panose="02000000000000000000" pitchFamily="2" charset="0"/>
                <a:cs typeface="Ebrima" panose="02000000000000000000" pitchFamily="2" charset="0"/>
              </a:rPr>
              <a:t>obveza</a:t>
            </a:r>
            <a:r>
              <a:rPr lang="hr-HR" sz="1800" dirty="0">
                <a:latin typeface="Calibri Light (Headings)"/>
                <a:ea typeface="Ebrima" panose="02000000000000000000" pitchFamily="2" charset="0"/>
                <a:cs typeface="Ebrima" panose="02000000000000000000" pitchFamily="2" charset="0"/>
              </a:rPr>
              <a:t> primjene ove osnove na </a:t>
            </a:r>
            <a:r>
              <a:rPr lang="hr-HR" sz="1800" u="sng" dirty="0">
                <a:latin typeface="Calibri Light (Headings)"/>
                <a:ea typeface="Ebrima" panose="02000000000000000000" pitchFamily="2" charset="0"/>
                <a:cs typeface="Ebrima" panose="02000000000000000000" pitchFamily="2" charset="0"/>
              </a:rPr>
              <a:t>podugovaratelje</a:t>
            </a:r>
            <a:r>
              <a:rPr lang="hr-HR" sz="1800" dirty="0">
                <a:latin typeface="Calibri Light (Headings)"/>
                <a:ea typeface="Ebrima" panose="02000000000000000000" pitchFamily="2" charset="0"/>
                <a:cs typeface="Ebrima" panose="02000000000000000000" pitchFamily="2" charset="0"/>
              </a:rPr>
              <a:t>)</a:t>
            </a:r>
          </a:p>
          <a:p>
            <a:pPr lvl="0" algn="just">
              <a:buNone/>
            </a:pPr>
            <a:r>
              <a:rPr lang="hr-HR" sz="1800" u="sng" dirty="0">
                <a:latin typeface="Calibri Light (Headings)"/>
                <a:ea typeface="Ebrima" panose="02000000000000000000" pitchFamily="2" charset="0"/>
                <a:cs typeface="Ebrima" panose="02000000000000000000" pitchFamily="2" charset="0"/>
              </a:rPr>
              <a:t>Ostale osnove isključenja – opcija NE obveza</a:t>
            </a:r>
          </a:p>
          <a:p>
            <a:pPr lvl="2" algn="just">
              <a:buFont typeface="Wingdings" panose="05000000000000000000" pitchFamily="2" charset="2"/>
              <a:buChar char="Ø"/>
            </a:pPr>
            <a:r>
              <a:rPr lang="hr-HR" sz="1800" dirty="0">
                <a:latin typeface="Calibri Light (Headings)"/>
                <a:ea typeface="Ebrima" panose="02000000000000000000" pitchFamily="2" charset="0"/>
                <a:cs typeface="Ebrima" panose="02000000000000000000" pitchFamily="2" charset="0"/>
              </a:rPr>
              <a:t>preporuka </a:t>
            </a:r>
            <a:r>
              <a:rPr lang="hr-HR" sz="1800" b="1" dirty="0">
                <a:solidFill>
                  <a:schemeClr val="accent6">
                    <a:lumMod val="75000"/>
                  </a:schemeClr>
                </a:solidFill>
                <a:latin typeface="Calibri Light (Headings)"/>
                <a:ea typeface="Ebrima" panose="02000000000000000000" pitchFamily="2" charset="0"/>
                <a:cs typeface="Ebrima" panose="02000000000000000000" pitchFamily="2" charset="0"/>
              </a:rPr>
              <a:t>ne propisivati </a:t>
            </a:r>
            <a:r>
              <a:rPr lang="hr-HR" sz="1800" dirty="0">
                <a:latin typeface="Calibri Light (Headings)"/>
                <a:ea typeface="Ebrima" panose="02000000000000000000" pitchFamily="2" charset="0"/>
                <a:cs typeface="Ebrima" panose="02000000000000000000" pitchFamily="2" charset="0"/>
              </a:rPr>
              <a:t>fakultativne osnove za isključenje jer iste često nisu pravilno dokazane kroz postupak pregleda i ocjene ponuda te za iste najčešće nisu pribavljeni dokazi koje ZJN 2016 propisuje kao adekvatne</a:t>
            </a:r>
          </a:p>
          <a:p>
            <a:pPr marL="327025" indent="-285750" algn="just"/>
            <a:r>
              <a:rPr lang="hr-HR" sz="1800" b="1" u="sng" dirty="0">
                <a:solidFill>
                  <a:schemeClr val="accent6">
                    <a:lumMod val="75000"/>
                  </a:schemeClr>
                </a:solidFill>
                <a:latin typeface="Calibri Light (Headings)"/>
                <a:ea typeface="Ebrima" panose="02000000000000000000" pitchFamily="2" charset="0"/>
                <a:cs typeface="Ebrima" panose="02000000000000000000" pitchFamily="2" charset="0"/>
              </a:rPr>
              <a:t>preliminarno</a:t>
            </a:r>
            <a:r>
              <a:rPr lang="hr-HR" sz="1800" dirty="0">
                <a:latin typeface="Calibri Light (Headings)"/>
                <a:ea typeface="Ebrima" panose="02000000000000000000" pitchFamily="2" charset="0"/>
                <a:cs typeface="Ebrima" panose="02000000000000000000" pitchFamily="2" charset="0"/>
              </a:rPr>
              <a:t> se dostavlja ESPD – za svakog člana zajednice zasebno, za svakog podugovaratelja te ako je primjenjivo u slučaju oslanjanja na GS (</a:t>
            </a:r>
            <a:r>
              <a:rPr lang="hr-HR" sz="1800" u="sng" dirty="0">
                <a:latin typeface="Calibri Light (Headings)"/>
                <a:ea typeface="Ebrima" panose="02000000000000000000" pitchFamily="2" charset="0"/>
                <a:cs typeface="Ebrima" panose="02000000000000000000" pitchFamily="2" charset="0"/>
              </a:rPr>
              <a:t>jasno</a:t>
            </a:r>
            <a:r>
              <a:rPr lang="hr-HR" sz="1800" dirty="0">
                <a:latin typeface="Calibri Light (Headings)"/>
                <a:ea typeface="Ebrima" panose="02000000000000000000" pitchFamily="2" charset="0"/>
                <a:cs typeface="Ebrima" panose="02000000000000000000" pitchFamily="2" charset="0"/>
              </a:rPr>
              <a:t> propisati u DON)</a:t>
            </a:r>
          </a:p>
          <a:p>
            <a:pPr marL="327025" indent="-285750" algn="just"/>
            <a:r>
              <a:rPr lang="hr-HR" sz="1800" b="1" dirty="0">
                <a:solidFill>
                  <a:srgbClr val="7030A0"/>
                </a:solidFill>
                <a:latin typeface="Calibri Light (Headings)"/>
                <a:ea typeface="Ebrima" panose="02000000000000000000" pitchFamily="2" charset="0"/>
                <a:cs typeface="Ebrima" panose="02000000000000000000" pitchFamily="2" charset="0"/>
              </a:rPr>
              <a:t>točno propisati hoće li naručitelj tražiti ili ne ažurirane dokaze – </a:t>
            </a:r>
            <a:r>
              <a:rPr lang="hr-HR" sz="1800" dirty="0">
                <a:latin typeface="Calibri Light (Headings)"/>
                <a:ea typeface="Ebrima" panose="02000000000000000000" pitchFamily="2" charset="0"/>
                <a:cs typeface="Ebrima" panose="02000000000000000000" pitchFamily="2" charset="0"/>
              </a:rPr>
              <a:t>česta nepravilnost djelomično traženje (primjerice dohvat dokaza o nepostojanju osnova za isključenje za odabranog ponuditelja ali se dokaz ne traži za GS na kojeg se ponuditelj oslanja što dovodi do nejednakog tretmana u pregledu i ocjeni, traženje drugačijeg dokaza od propisanog (izjava o ukupnom prometu dok je u zapisniku o pregledu i ocjeni provjera izvršena putem FINE). Radi se o nabavama male vrijednosti te traženje ažuriranih dokaza </a:t>
            </a:r>
            <a:r>
              <a:rPr lang="hr-HR" sz="1800" b="1" dirty="0">
                <a:solidFill>
                  <a:schemeClr val="accent6">
                    <a:lumMod val="75000"/>
                  </a:schemeClr>
                </a:solidFill>
                <a:latin typeface="Calibri Light (Headings)"/>
                <a:ea typeface="Ebrima" panose="02000000000000000000" pitchFamily="2" charset="0"/>
                <a:cs typeface="Ebrima" panose="02000000000000000000" pitchFamily="2" charset="0"/>
              </a:rPr>
              <a:t>nije obavezno</a:t>
            </a:r>
            <a:r>
              <a:rPr lang="hr-HR" sz="1800" dirty="0">
                <a:latin typeface="Calibri Light (Headings)"/>
                <a:ea typeface="Ebrima" panose="02000000000000000000" pitchFamily="2" charset="0"/>
                <a:cs typeface="Ebrima" panose="02000000000000000000" pitchFamily="2" charset="0"/>
              </a:rPr>
              <a:t>.</a:t>
            </a:r>
          </a:p>
          <a:p>
            <a:pPr marL="41275" algn="just">
              <a:buNone/>
            </a:pPr>
            <a:endParaRPr lang="hr-HR" sz="1400" dirty="0">
              <a:latin typeface="Ebrima" panose="02000000000000000000" pitchFamily="2" charset="0"/>
              <a:ea typeface="Ebrima" panose="02000000000000000000" pitchFamily="2" charset="0"/>
              <a:cs typeface="Ebrima" panose="02000000000000000000" pitchFamily="2" charset="0"/>
            </a:endParaRPr>
          </a:p>
          <a:p>
            <a:pPr marL="384175" indent="-342900" algn="just"/>
            <a:endParaRPr lang="hr-HR" sz="1400" dirty="0">
              <a:latin typeface="+mj-lt"/>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962043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9267AEC-CB72-6B07-BD99-70EE44F5F300}"/>
              </a:ext>
            </a:extLst>
          </p:cNvPr>
          <p:cNvSpPr>
            <a:spLocks noGrp="1"/>
          </p:cNvSpPr>
          <p:nvPr>
            <p:ph type="title"/>
          </p:nvPr>
        </p:nvSpPr>
        <p:spPr/>
        <p:txBody>
          <a:bodyPr/>
          <a:lstStyle/>
          <a:p>
            <a:r>
              <a:rPr lang="hr-HR" sz="4400" b="1" dirty="0">
                <a:latin typeface="+mj-lt"/>
                <a:ea typeface="Ebrima" panose="02000000000000000000" pitchFamily="2" charset="0"/>
                <a:cs typeface="Ebrima" panose="02000000000000000000" pitchFamily="2" charset="0"/>
              </a:rPr>
              <a:t>Priprema i provedba postupka (javne) nabave </a:t>
            </a:r>
            <a:endParaRPr lang="hr-HR" dirty="0"/>
          </a:p>
        </p:txBody>
      </p:sp>
      <p:sp>
        <p:nvSpPr>
          <p:cNvPr id="3" name="Rezervirano mjesto sadržaja 2">
            <a:extLst>
              <a:ext uri="{FF2B5EF4-FFF2-40B4-BE49-F238E27FC236}">
                <a16:creationId xmlns:a16="http://schemas.microsoft.com/office/drawing/2014/main" id="{F51CD152-4278-8A81-5519-E5DB88771CAA}"/>
              </a:ext>
            </a:extLst>
          </p:cNvPr>
          <p:cNvSpPr>
            <a:spLocks noGrp="1"/>
          </p:cNvSpPr>
          <p:nvPr>
            <p:ph idx="1"/>
          </p:nvPr>
        </p:nvSpPr>
        <p:spPr/>
        <p:txBody>
          <a:bodyPr>
            <a:normAutofit fontScale="85000" lnSpcReduction="20000"/>
          </a:bodyPr>
          <a:lstStyle/>
          <a:p>
            <a:pPr marL="327025" indent="-285750" algn="just"/>
            <a:r>
              <a:rPr lang="hr-HR" sz="2800" u="sng" dirty="0">
                <a:latin typeface="Calibri Light (Headings)"/>
                <a:ea typeface="Ebrima" panose="02000000000000000000" pitchFamily="2" charset="0"/>
                <a:cs typeface="Ebrima" panose="02000000000000000000" pitchFamily="2" charset="0"/>
              </a:rPr>
              <a:t>jasno</a:t>
            </a:r>
            <a:r>
              <a:rPr lang="hr-HR" sz="2800" dirty="0">
                <a:latin typeface="Calibri Light (Headings)"/>
                <a:ea typeface="Ebrima" panose="02000000000000000000" pitchFamily="2" charset="0"/>
                <a:cs typeface="Ebrima" panose="02000000000000000000" pitchFamily="2" charset="0"/>
              </a:rPr>
              <a:t> propisati koje dokumente ponuditelji dostavljaju kao </a:t>
            </a:r>
            <a:r>
              <a:rPr lang="hr-HR" sz="2800" u="sng" dirty="0">
                <a:latin typeface="Calibri Light (Headings)"/>
                <a:ea typeface="Ebrima" panose="02000000000000000000" pitchFamily="2" charset="0"/>
                <a:cs typeface="Ebrima" panose="02000000000000000000" pitchFamily="2" charset="0"/>
              </a:rPr>
              <a:t>ažurirane</a:t>
            </a:r>
            <a:r>
              <a:rPr lang="hr-HR" sz="2800" dirty="0">
                <a:latin typeface="Calibri Light (Headings)"/>
                <a:ea typeface="Ebrima" panose="02000000000000000000" pitchFamily="2" charset="0"/>
                <a:cs typeface="Ebrima" panose="02000000000000000000" pitchFamily="2" charset="0"/>
              </a:rPr>
              <a:t> dokaze (čl. 265. ZJN 2016). Prihvaćati samo ažurirane dokaze koji su propisani u ZJN 2016. Dokaz iz čl. 251. ZJN 2016 je izvadak iz kaznene evidencije koji je moguće dohvatiti kroz aplikaciju u EOJN </a:t>
            </a:r>
            <a:r>
              <a:rPr lang="hr-HR" sz="2800" b="1" dirty="0">
                <a:solidFill>
                  <a:srgbClr val="7030A0"/>
                </a:solidFill>
                <a:latin typeface="Calibri Light (Headings)"/>
                <a:ea typeface="Ebrima" panose="02000000000000000000" pitchFamily="2" charset="0"/>
                <a:cs typeface="Ebrima" panose="02000000000000000000" pitchFamily="2" charset="0"/>
              </a:rPr>
              <a:t>ne izjava o nekažnjavanju niti uvjerenje o nekažnjavanju koju izdaju pojedini sudovi</a:t>
            </a:r>
            <a:r>
              <a:rPr lang="hr-HR" sz="2800" b="1" i="1" dirty="0">
                <a:solidFill>
                  <a:srgbClr val="7030A0"/>
                </a:solidFill>
                <a:latin typeface="Calibri Light (Headings)"/>
                <a:ea typeface="Ebrima" panose="02000000000000000000" pitchFamily="2" charset="0"/>
                <a:cs typeface="Ebrima" panose="02000000000000000000" pitchFamily="2" charset="0"/>
              </a:rPr>
              <a:t> </a:t>
            </a:r>
            <a:r>
              <a:rPr lang="hr-HR" sz="2800" dirty="0">
                <a:latin typeface="Calibri Light (Headings)"/>
                <a:ea typeface="Ebrima" panose="02000000000000000000" pitchFamily="2" charset="0"/>
                <a:cs typeface="Ebrima" panose="02000000000000000000" pitchFamily="2" charset="0"/>
              </a:rPr>
              <a:t>koja je iznimka kada izvadak nije moguće dobiti (za </a:t>
            </a:r>
            <a:r>
              <a:rPr lang="hr-HR" sz="2800" b="1" i="1" u="sng" dirty="0">
                <a:latin typeface="Calibri Light (Headings)"/>
                <a:ea typeface="Ebrima" panose="02000000000000000000" pitchFamily="2" charset="0"/>
                <a:cs typeface="Ebrima" panose="02000000000000000000" pitchFamily="2" charset="0"/>
              </a:rPr>
              <a:t>podugovaratelje i GS na koje se ponuditelj oslanja </a:t>
            </a:r>
            <a:r>
              <a:rPr lang="hr-HR" sz="2800" dirty="0">
                <a:latin typeface="Calibri Light (Headings)"/>
                <a:ea typeface="Ebrima" panose="02000000000000000000" pitchFamily="2" charset="0"/>
                <a:cs typeface="Ebrima" panose="02000000000000000000" pitchFamily="2" charset="0"/>
              </a:rPr>
              <a:t>potrebno je </a:t>
            </a:r>
            <a:r>
              <a:rPr lang="hr-HR" sz="2800" b="1" dirty="0">
                <a:solidFill>
                  <a:srgbClr val="7030A0"/>
                </a:solidFill>
                <a:latin typeface="Calibri Light (Headings)"/>
                <a:ea typeface="Ebrima" panose="02000000000000000000" pitchFamily="2" charset="0"/>
                <a:cs typeface="Ebrima" panose="02000000000000000000" pitchFamily="2" charset="0"/>
              </a:rPr>
              <a:t>tražiti ažurirane </a:t>
            </a:r>
            <a:r>
              <a:rPr lang="hr-HR" sz="2800" dirty="0">
                <a:latin typeface="Calibri Light (Headings)"/>
                <a:ea typeface="Ebrima" panose="02000000000000000000" pitchFamily="2" charset="0"/>
                <a:cs typeface="Ebrima" panose="02000000000000000000" pitchFamily="2" charset="0"/>
              </a:rPr>
              <a:t>dokaze jer dohvat nije moguć) ili u slučaju ponuditelja koji su stranci (koristiti </a:t>
            </a:r>
            <a:r>
              <a:rPr lang="hr-HR" sz="2800" b="1" dirty="0">
                <a:solidFill>
                  <a:schemeClr val="accent6">
                    <a:lumMod val="75000"/>
                  </a:schemeClr>
                </a:solidFill>
                <a:latin typeface="Calibri Light (Headings)"/>
                <a:ea typeface="Ebrima" panose="02000000000000000000" pitchFamily="2" charset="0"/>
                <a:cs typeface="Ebrima" panose="02000000000000000000" pitchFamily="2" charset="0"/>
              </a:rPr>
              <a:t>e-</a:t>
            </a:r>
            <a:r>
              <a:rPr lang="hr-HR" sz="2800" b="1" dirty="0" err="1">
                <a:solidFill>
                  <a:schemeClr val="accent6">
                    <a:lumMod val="75000"/>
                  </a:schemeClr>
                </a:solidFill>
                <a:latin typeface="Calibri Light (Headings)"/>
                <a:ea typeface="Ebrima" panose="02000000000000000000" pitchFamily="2" charset="0"/>
                <a:cs typeface="Ebrima" panose="02000000000000000000" pitchFamily="2" charset="0"/>
              </a:rPr>
              <a:t>Certis</a:t>
            </a:r>
            <a:r>
              <a:rPr lang="hr-HR" sz="2800" dirty="0">
                <a:latin typeface="Calibri Light (Headings)"/>
                <a:ea typeface="Ebrima" panose="02000000000000000000" pitchFamily="2" charset="0"/>
                <a:cs typeface="Ebrima" panose="02000000000000000000" pitchFamily="2" charset="0"/>
              </a:rPr>
              <a:t>). </a:t>
            </a:r>
          </a:p>
          <a:p>
            <a:pPr marL="327025" indent="-285750" algn="just"/>
            <a:r>
              <a:rPr lang="hr-HR" sz="2800" dirty="0">
                <a:latin typeface="Calibri Light (Headings)"/>
                <a:ea typeface="Ebrima" panose="02000000000000000000" pitchFamily="2" charset="0"/>
                <a:cs typeface="Ebrima" panose="02000000000000000000" pitchFamily="2" charset="0"/>
              </a:rPr>
              <a:t>u slučaju da se traže ažurirani dokazi potrebno je izvršiti </a:t>
            </a:r>
            <a:r>
              <a:rPr lang="hr-HR" sz="2800" b="1" dirty="0">
                <a:solidFill>
                  <a:schemeClr val="accent6">
                    <a:lumMod val="75000"/>
                  </a:schemeClr>
                </a:solidFill>
                <a:latin typeface="Calibri Light (Headings)"/>
                <a:ea typeface="Ebrima" panose="02000000000000000000" pitchFamily="2" charset="0"/>
                <a:cs typeface="Ebrima" panose="02000000000000000000" pitchFamily="2" charset="0"/>
              </a:rPr>
              <a:t>dohvat dokaza </a:t>
            </a:r>
            <a:r>
              <a:rPr lang="hr-HR" sz="2800" dirty="0">
                <a:latin typeface="Calibri Light (Headings)"/>
                <a:ea typeface="Ebrima" panose="02000000000000000000" pitchFamily="2" charset="0"/>
                <a:cs typeface="Ebrima" panose="02000000000000000000" pitchFamily="2" charset="0"/>
              </a:rPr>
              <a:t>iz registara i evidencija RH u EOJN RH (osim za podugovaratelje i GS na koje se ponuditelj oslanja)(Kaznena evidencija i Porezna evidencija) </a:t>
            </a:r>
          </a:p>
          <a:p>
            <a:pPr marL="327025" indent="-285750" algn="just"/>
            <a:r>
              <a:rPr lang="hr-HR" sz="2800" dirty="0">
                <a:latin typeface="Calibri Light (Headings)"/>
                <a:ea typeface="Ebrima" panose="02000000000000000000" pitchFamily="2" charset="0"/>
                <a:cs typeface="Ebrima" panose="02000000000000000000" pitchFamily="2" charset="0"/>
              </a:rPr>
              <a:t>dostava ažuriranih dokaza traži se od ponuditelja (podugovaratelja i GS na kojeg se ponuditelj oslanja samo ako je to naručitelj propisao u </a:t>
            </a:r>
            <a:r>
              <a:rPr lang="hr-HR" sz="2800" dirty="0" err="1">
                <a:latin typeface="Calibri Light (Headings)"/>
                <a:ea typeface="Ebrima" panose="02000000000000000000" pitchFamily="2" charset="0"/>
                <a:cs typeface="Ebrima" panose="02000000000000000000" pitchFamily="2" charset="0"/>
              </a:rPr>
              <a:t>DoN</a:t>
            </a:r>
            <a:r>
              <a:rPr lang="hr-HR" sz="2800" dirty="0">
                <a:latin typeface="Calibri Light (Headings)"/>
                <a:ea typeface="Ebrima" panose="02000000000000000000" pitchFamily="2" charset="0"/>
                <a:cs typeface="Ebrima" panose="02000000000000000000" pitchFamily="2" charset="0"/>
              </a:rPr>
              <a:t>) koji je </a:t>
            </a:r>
            <a:r>
              <a:rPr lang="hr-HR" sz="2800" b="1" dirty="0">
                <a:solidFill>
                  <a:schemeClr val="accent6">
                    <a:lumMod val="75000"/>
                  </a:schemeClr>
                </a:solidFill>
                <a:latin typeface="Calibri Light (Headings)"/>
                <a:ea typeface="Ebrima" panose="02000000000000000000" pitchFamily="2" charset="0"/>
                <a:cs typeface="Ebrima" panose="02000000000000000000" pitchFamily="2" charset="0"/>
              </a:rPr>
              <a:t>podnio ekonomski najpovoljniju ponudu </a:t>
            </a:r>
            <a:r>
              <a:rPr lang="hr-HR" sz="2800" dirty="0">
                <a:solidFill>
                  <a:schemeClr val="accent6">
                    <a:lumMod val="75000"/>
                  </a:schemeClr>
                </a:solidFill>
                <a:latin typeface="Calibri Light (Headings)"/>
                <a:ea typeface="Ebrima" panose="02000000000000000000" pitchFamily="2" charset="0"/>
                <a:cs typeface="Ebrima" panose="02000000000000000000" pitchFamily="2" charset="0"/>
              </a:rPr>
              <a:t>– </a:t>
            </a:r>
            <a:r>
              <a:rPr lang="hr-HR" sz="2800" b="1" dirty="0">
                <a:solidFill>
                  <a:schemeClr val="accent6">
                    <a:lumMod val="75000"/>
                  </a:schemeClr>
                </a:solidFill>
                <a:latin typeface="Calibri Light (Headings)"/>
                <a:ea typeface="Ebrima" panose="02000000000000000000" pitchFamily="2" charset="0"/>
                <a:cs typeface="Ebrima" panose="02000000000000000000" pitchFamily="2" charset="0"/>
              </a:rPr>
              <a:t>NE </a:t>
            </a:r>
            <a:r>
              <a:rPr lang="hr-HR" sz="2800" dirty="0">
                <a:latin typeface="Calibri Light (Headings)"/>
                <a:ea typeface="Ebrima" panose="02000000000000000000" pitchFamily="2" charset="0"/>
                <a:cs typeface="Ebrima" panose="02000000000000000000" pitchFamily="2" charset="0"/>
              </a:rPr>
              <a:t>u ponudi, </a:t>
            </a:r>
            <a:r>
              <a:rPr lang="hr-HR" sz="2800" b="1" dirty="0">
                <a:solidFill>
                  <a:schemeClr val="accent6">
                    <a:lumMod val="75000"/>
                  </a:schemeClr>
                </a:solidFill>
                <a:latin typeface="Calibri Light (Headings)"/>
                <a:ea typeface="Ebrima" panose="02000000000000000000" pitchFamily="2" charset="0"/>
                <a:cs typeface="Ebrima" panose="02000000000000000000" pitchFamily="2" charset="0"/>
              </a:rPr>
              <a:t>NE </a:t>
            </a:r>
            <a:r>
              <a:rPr lang="hr-HR" sz="2800" dirty="0">
                <a:latin typeface="Calibri Light (Headings)"/>
                <a:ea typeface="Ebrima" panose="02000000000000000000" pitchFamily="2" charset="0"/>
                <a:cs typeface="Ebrima" panose="02000000000000000000" pitchFamily="2" charset="0"/>
              </a:rPr>
              <a:t>u vidu pojašnjenja nego </a:t>
            </a:r>
            <a:r>
              <a:rPr lang="hr-HR" sz="2800" b="1" u="sng" dirty="0">
                <a:solidFill>
                  <a:schemeClr val="accent6">
                    <a:lumMod val="75000"/>
                  </a:schemeClr>
                </a:solidFill>
                <a:latin typeface="Calibri Light (Headings)"/>
                <a:ea typeface="Ebrima" panose="02000000000000000000" pitchFamily="2" charset="0"/>
                <a:cs typeface="Ebrima" panose="02000000000000000000" pitchFamily="2" charset="0"/>
              </a:rPr>
              <a:t>prije</a:t>
            </a:r>
            <a:r>
              <a:rPr lang="hr-HR" sz="2800" dirty="0">
                <a:latin typeface="Calibri Light (Headings)"/>
                <a:ea typeface="Ebrima" panose="02000000000000000000" pitchFamily="2" charset="0"/>
                <a:cs typeface="Ebrima" panose="02000000000000000000" pitchFamily="2" charset="0"/>
              </a:rPr>
              <a:t> donošenja odluke o odabiru </a:t>
            </a:r>
          </a:p>
          <a:p>
            <a:pPr marL="327025" indent="-285750" algn="just"/>
            <a:r>
              <a:rPr lang="hr-HR" sz="2800" b="1" dirty="0">
                <a:solidFill>
                  <a:schemeClr val="accent6">
                    <a:lumMod val="75000"/>
                  </a:schemeClr>
                </a:solidFill>
                <a:latin typeface="Calibri Light (Headings)"/>
                <a:ea typeface="Ebrima" panose="02000000000000000000" pitchFamily="2" charset="0"/>
                <a:cs typeface="Ebrima" panose="02000000000000000000" pitchFamily="2" charset="0"/>
              </a:rPr>
              <a:t>paziti</a:t>
            </a:r>
            <a:r>
              <a:rPr lang="hr-HR" sz="2800" dirty="0">
                <a:latin typeface="Calibri Light (Headings)"/>
                <a:ea typeface="Ebrima" panose="02000000000000000000" pitchFamily="2" charset="0"/>
                <a:cs typeface="Ebrima" panose="02000000000000000000" pitchFamily="2" charset="0"/>
              </a:rPr>
              <a:t> na vidljivi revizijski trag prilikom pregleda i ocjene ponuda u zapisniku (mora biti vidljiva preliminarna provjera svake pojedinačne propisane osnove kao i kasnija provjera dokaza (ako je primjenjivo)</a:t>
            </a:r>
          </a:p>
          <a:p>
            <a:endParaRPr lang="hr-HR" dirty="0"/>
          </a:p>
        </p:txBody>
      </p:sp>
    </p:spTree>
    <p:extLst>
      <p:ext uri="{BB962C8B-B14F-4D97-AF65-F5344CB8AC3E}">
        <p14:creationId xmlns:p14="http://schemas.microsoft.com/office/powerpoint/2010/main" val="2479672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3804" y="757880"/>
            <a:ext cx="7155403" cy="296479"/>
          </a:xfrm>
        </p:spPr>
        <p:txBody>
          <a:bodyPr>
            <a:normAutofit fontScale="90000"/>
          </a:bodyPr>
          <a:lstStyle/>
          <a:p>
            <a:r>
              <a:rPr lang="hr-HR" dirty="0">
                <a:latin typeface="+mj-lt"/>
                <a:ea typeface="Ebrima" panose="02000000000000000000" pitchFamily="2" charset="0"/>
                <a:cs typeface="Ebrima" panose="02000000000000000000" pitchFamily="2" charset="0"/>
              </a:rPr>
              <a:t>S A D R Ž A J</a:t>
            </a:r>
            <a:br>
              <a:rPr lang="hr-HR" dirty="0">
                <a:latin typeface="+mj-lt"/>
                <a:ea typeface="Ebrima" panose="02000000000000000000" pitchFamily="2" charset="0"/>
                <a:cs typeface="Ebrima" panose="02000000000000000000" pitchFamily="2" charset="0"/>
              </a:rPr>
            </a:br>
            <a:endParaRPr lang="hr-HR" dirty="0">
              <a:latin typeface="+mj-lt"/>
              <a:ea typeface="Ebrima" panose="02000000000000000000" pitchFamily="2" charset="0"/>
              <a:cs typeface="Ebrima" panose="02000000000000000000" pitchFamily="2" charset="0"/>
            </a:endParaRPr>
          </a:p>
        </p:txBody>
      </p:sp>
      <p:sp>
        <p:nvSpPr>
          <p:cNvPr id="3" name="Content Placeholder 2"/>
          <p:cNvSpPr>
            <a:spLocks noGrp="1"/>
          </p:cNvSpPr>
          <p:nvPr>
            <p:ph idx="1"/>
          </p:nvPr>
        </p:nvSpPr>
        <p:spPr/>
        <p:txBody>
          <a:bodyPr>
            <a:normAutofit/>
          </a:bodyPr>
          <a:lstStyle/>
          <a:p>
            <a:pPr>
              <a:buNone/>
            </a:pPr>
            <a:endParaRPr lang="hr-HR" dirty="0">
              <a:latin typeface="Ebrima" panose="02000000000000000000" pitchFamily="2" charset="0"/>
              <a:ea typeface="Ebrima" panose="02000000000000000000" pitchFamily="2" charset="0"/>
              <a:cs typeface="Ebrima" panose="02000000000000000000" pitchFamily="2" charset="0"/>
            </a:endParaRPr>
          </a:p>
          <a:p>
            <a:pPr marL="727075" lvl="0" indent="-457200">
              <a:lnSpc>
                <a:spcPct val="100000"/>
              </a:lnSpc>
              <a:buFont typeface="Wingdings" panose="05000000000000000000" pitchFamily="2" charset="2"/>
              <a:buChar char="Ø"/>
            </a:pPr>
            <a:r>
              <a:rPr lang="hr-HR" sz="2000" dirty="0">
                <a:latin typeface="+mj-lt"/>
                <a:ea typeface="Ebrima" panose="02000000000000000000" pitchFamily="2" charset="0"/>
                <a:cs typeface="Ebrima" panose="02000000000000000000" pitchFamily="2" charset="0"/>
              </a:rPr>
              <a:t>Uvod </a:t>
            </a:r>
          </a:p>
          <a:p>
            <a:pPr marL="727075" lvl="0" indent="-457200">
              <a:lnSpc>
                <a:spcPct val="100000"/>
              </a:lnSpc>
              <a:buFont typeface="Wingdings" panose="05000000000000000000" pitchFamily="2" charset="2"/>
              <a:buChar char="Ø"/>
            </a:pPr>
            <a:r>
              <a:rPr lang="pl-PL" sz="2000" dirty="0">
                <a:latin typeface="+mj-lt"/>
                <a:ea typeface="Ebrima" panose="02000000000000000000" pitchFamily="2" charset="0"/>
                <a:cs typeface="Ebrima" panose="02000000000000000000" pitchFamily="2" charset="0"/>
              </a:rPr>
              <a:t>Rokovi za provedbu nabave i dostavu dokumentacije</a:t>
            </a:r>
          </a:p>
          <a:p>
            <a:pPr marL="727075" lvl="0" indent="-457200">
              <a:lnSpc>
                <a:spcPct val="100000"/>
              </a:lnSpc>
              <a:buFont typeface="Wingdings" panose="05000000000000000000" pitchFamily="2" charset="2"/>
              <a:buChar char="Ø"/>
            </a:pPr>
            <a:r>
              <a:rPr lang="pl-PL" sz="2000" dirty="0">
                <a:latin typeface="+mj-lt"/>
                <a:ea typeface="Ebrima" panose="02000000000000000000" pitchFamily="2" charset="0"/>
                <a:cs typeface="Ebrima" panose="02000000000000000000" pitchFamily="2" charset="0"/>
              </a:rPr>
              <a:t>Administrativna kontrola drugog dijela zahtjeva za potporu</a:t>
            </a:r>
          </a:p>
          <a:p>
            <a:pPr marL="727075" lvl="0" indent="-457200">
              <a:lnSpc>
                <a:spcPct val="100000"/>
              </a:lnSpc>
              <a:buFont typeface="Wingdings" panose="05000000000000000000" pitchFamily="2" charset="2"/>
              <a:buChar char="Ø"/>
            </a:pPr>
            <a:r>
              <a:rPr lang="pl-PL" sz="2000" dirty="0">
                <a:latin typeface="+mj-lt"/>
                <a:ea typeface="Ebrima" panose="02000000000000000000" pitchFamily="2" charset="0"/>
                <a:cs typeface="Ebrima" panose="02000000000000000000" pitchFamily="2" charset="0"/>
              </a:rPr>
              <a:t>Osnova za provođenje postupaka nabave (javne i jednostavne)</a:t>
            </a:r>
            <a:r>
              <a:rPr lang="hr-HR" sz="2000" dirty="0">
                <a:latin typeface="+mj-lt"/>
                <a:ea typeface="Ebrima" panose="02000000000000000000" pitchFamily="2" charset="0"/>
                <a:cs typeface="Ebrima" panose="02000000000000000000" pitchFamily="2" charset="0"/>
              </a:rPr>
              <a:t> </a:t>
            </a:r>
          </a:p>
          <a:p>
            <a:pPr marL="727075" lvl="0" indent="-457200">
              <a:lnSpc>
                <a:spcPct val="100000"/>
              </a:lnSpc>
              <a:buFont typeface="Wingdings" panose="05000000000000000000" pitchFamily="2" charset="2"/>
              <a:buChar char="Ø"/>
            </a:pPr>
            <a:r>
              <a:rPr lang="hr-HR" sz="2000" dirty="0">
                <a:latin typeface="+mj-lt"/>
                <a:ea typeface="Ebrima" panose="02000000000000000000" pitchFamily="2" charset="0"/>
                <a:cs typeface="Ebrima" panose="02000000000000000000" pitchFamily="2" charset="0"/>
              </a:rPr>
              <a:t>Priprema i provedba postupka (javne i jednostavne) nabave</a:t>
            </a:r>
          </a:p>
          <a:p>
            <a:pPr marL="727075" lvl="0" indent="-457200">
              <a:lnSpc>
                <a:spcPct val="100000"/>
              </a:lnSpc>
              <a:buFont typeface="Wingdings" panose="05000000000000000000" pitchFamily="2" charset="2"/>
              <a:buChar char="Ø"/>
            </a:pPr>
            <a:r>
              <a:rPr lang="hr-HR" sz="2000" dirty="0">
                <a:latin typeface="+mj-lt"/>
                <a:ea typeface="Ebrima" panose="02000000000000000000" pitchFamily="2" charset="0"/>
                <a:cs typeface="Ebrima" panose="02000000000000000000" pitchFamily="2" charset="0"/>
              </a:rPr>
              <a:t>Provedba (izvršenje) ugovora/narudžbenica</a:t>
            </a:r>
          </a:p>
          <a:p>
            <a:pPr marL="727075" lvl="0" indent="-457200">
              <a:lnSpc>
                <a:spcPct val="100000"/>
              </a:lnSpc>
              <a:buFont typeface="Wingdings" panose="05000000000000000000" pitchFamily="2" charset="2"/>
              <a:buChar char="Ø"/>
            </a:pPr>
            <a:r>
              <a:rPr lang="hr-HR" sz="2000" dirty="0">
                <a:latin typeface="+mj-lt"/>
                <a:ea typeface="Ebrima" panose="02000000000000000000" pitchFamily="2" charset="0"/>
                <a:cs typeface="Ebrima" panose="02000000000000000000" pitchFamily="2" charset="0"/>
              </a:rPr>
              <a:t>Najčešće uočene pogreške tijekom provedbe administrativne kontrole i smjernice kako ih izbjeći</a:t>
            </a:r>
          </a:p>
          <a:p>
            <a:pPr>
              <a:buNone/>
            </a:pPr>
            <a:endParaRPr lang="hr-HR"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661172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805" y="242596"/>
            <a:ext cx="11727403" cy="1470874"/>
          </a:xfrm>
        </p:spPr>
        <p:txBody>
          <a:bodyPr>
            <a:normAutofit/>
          </a:bodyPr>
          <a:lstStyle/>
          <a:p>
            <a:pPr algn="ctr"/>
            <a:br>
              <a:rPr lang="hr-HR" sz="3600" dirty="0">
                <a:latin typeface="+mj-lt"/>
              </a:rPr>
            </a:br>
            <a:endParaRPr lang="hr-HR" dirty="0"/>
          </a:p>
        </p:txBody>
      </p:sp>
      <p:sp>
        <p:nvSpPr>
          <p:cNvPr id="3" name="Content Placeholder 2"/>
          <p:cNvSpPr>
            <a:spLocks noGrp="1"/>
          </p:cNvSpPr>
          <p:nvPr>
            <p:ph idx="1"/>
          </p:nvPr>
        </p:nvSpPr>
        <p:spPr>
          <a:xfrm>
            <a:off x="535021" y="1268962"/>
            <a:ext cx="10932049" cy="5122110"/>
          </a:xfrm>
        </p:spPr>
        <p:txBody>
          <a:bodyPr>
            <a:normAutofit fontScale="55000" lnSpcReduction="20000"/>
          </a:bodyPr>
          <a:lstStyle/>
          <a:p>
            <a:pPr lvl="0">
              <a:buNone/>
            </a:pPr>
            <a:endParaRPr lang="hr-HR" sz="1500" b="1" dirty="0">
              <a:latin typeface="+mj-lt"/>
              <a:ea typeface="Ebrima" panose="02000000000000000000" pitchFamily="2" charset="0"/>
              <a:cs typeface="Ebrima" panose="02000000000000000000" pitchFamily="2" charset="0"/>
            </a:endParaRPr>
          </a:p>
          <a:p>
            <a:pPr lvl="0">
              <a:buNone/>
            </a:pPr>
            <a:r>
              <a:rPr lang="hr-HR" sz="4900" b="1" dirty="0">
                <a:latin typeface="Calibri Light (Headings)"/>
                <a:ea typeface="Ebrima" panose="02000000000000000000" pitchFamily="2" charset="0"/>
                <a:cs typeface="Ebrima" panose="02000000000000000000" pitchFamily="2" charset="0"/>
              </a:rPr>
              <a:t>5) KRITERIJI ZA ODABIR GOSPODARSKOG SUBJEKTA (UVJETI SPOSOBNOSTI)</a:t>
            </a:r>
          </a:p>
          <a:p>
            <a:pPr lvl="3">
              <a:lnSpc>
                <a:spcPct val="120000"/>
              </a:lnSpc>
              <a:buNone/>
            </a:pPr>
            <a:r>
              <a:rPr lang="hr-HR" sz="3700" dirty="0">
                <a:latin typeface="Calibri Light (Headings)"/>
                <a:ea typeface="Ebrima" panose="02000000000000000000" pitchFamily="2" charset="0"/>
                <a:cs typeface="Ebrima" panose="02000000000000000000" pitchFamily="2" charset="0"/>
              </a:rPr>
              <a:t>1. sposobnost za obavljanje profesionalne djelatnosti </a:t>
            </a:r>
          </a:p>
          <a:p>
            <a:pPr lvl="3">
              <a:lnSpc>
                <a:spcPct val="120000"/>
              </a:lnSpc>
              <a:buNone/>
            </a:pPr>
            <a:r>
              <a:rPr lang="hr-HR" sz="3700" dirty="0">
                <a:latin typeface="Calibri Light (Headings)"/>
                <a:ea typeface="Ebrima" panose="02000000000000000000" pitchFamily="2" charset="0"/>
                <a:cs typeface="Ebrima" panose="02000000000000000000" pitchFamily="2" charset="0"/>
              </a:rPr>
              <a:t>2. ekonomska i financijska sposobnost</a:t>
            </a:r>
          </a:p>
          <a:p>
            <a:pPr lvl="3" algn="just">
              <a:lnSpc>
                <a:spcPct val="120000"/>
              </a:lnSpc>
              <a:buNone/>
            </a:pPr>
            <a:r>
              <a:rPr lang="hr-HR" sz="3700" dirty="0">
                <a:latin typeface="Calibri Light (Headings)"/>
                <a:ea typeface="Ebrima" panose="02000000000000000000" pitchFamily="2" charset="0"/>
                <a:cs typeface="Ebrima" panose="02000000000000000000" pitchFamily="2" charset="0"/>
              </a:rPr>
              <a:t>3. tehnička i stručna sposobnost</a:t>
            </a:r>
          </a:p>
          <a:p>
            <a:pPr marL="555625" indent="-285750" algn="just">
              <a:lnSpc>
                <a:spcPct val="120000"/>
              </a:lnSpc>
            </a:pPr>
            <a:r>
              <a:rPr lang="hr-HR" sz="3700" dirty="0">
                <a:latin typeface="Calibri Light (Headings)"/>
                <a:ea typeface="Ebrima" panose="02000000000000000000" pitchFamily="2" charset="0"/>
                <a:cs typeface="Ebrima" panose="02000000000000000000" pitchFamily="2" charset="0"/>
              </a:rPr>
              <a:t>prilikom određivanja uvjeta sposobnosti naručitelj smije zahtijevati samo </a:t>
            </a:r>
            <a:r>
              <a:rPr lang="hr-HR" sz="3700" u="sng" dirty="0">
                <a:latin typeface="Calibri Light (Headings)"/>
                <a:ea typeface="Ebrima" panose="02000000000000000000" pitchFamily="2" charset="0"/>
                <a:cs typeface="Ebrima" panose="02000000000000000000" pitchFamily="2" charset="0"/>
              </a:rPr>
              <a:t>minimalne</a:t>
            </a:r>
            <a:r>
              <a:rPr lang="hr-HR" sz="3700" dirty="0">
                <a:latin typeface="Calibri Light (Headings)"/>
                <a:ea typeface="Ebrima" panose="02000000000000000000" pitchFamily="2" charset="0"/>
                <a:cs typeface="Ebrima" panose="02000000000000000000" pitchFamily="2" charset="0"/>
              </a:rPr>
              <a:t> razine sposobnosti koje osiguravaju da će gospodarski subjekt biti sposoban izvršiti ugovor o javnoj nabavi</a:t>
            </a:r>
          </a:p>
          <a:p>
            <a:pPr marL="555625" indent="-285750" algn="just">
              <a:lnSpc>
                <a:spcPct val="120000"/>
              </a:lnSpc>
            </a:pPr>
            <a:r>
              <a:rPr lang="hr-HR" sz="3700" dirty="0">
                <a:latin typeface="Calibri Light (Headings)"/>
                <a:ea typeface="Ebrima" panose="02000000000000000000" pitchFamily="2" charset="0"/>
                <a:cs typeface="Ebrima" panose="02000000000000000000" pitchFamily="2" charset="0"/>
              </a:rPr>
              <a:t>svi uvjeti sposobnosti moraju biti </a:t>
            </a:r>
            <a:r>
              <a:rPr lang="hr-HR" sz="3700" u="sng" dirty="0">
                <a:latin typeface="Calibri Light (Headings)"/>
                <a:ea typeface="Ebrima" panose="02000000000000000000" pitchFamily="2" charset="0"/>
                <a:cs typeface="Ebrima" panose="02000000000000000000" pitchFamily="2" charset="0"/>
              </a:rPr>
              <a:t>vezani uz predmet nabave i razmjerni predmetu nabave</a:t>
            </a:r>
            <a:r>
              <a:rPr lang="hr-HR" sz="3700" dirty="0">
                <a:latin typeface="Calibri Light (Headings)"/>
                <a:ea typeface="Ebrima" panose="02000000000000000000" pitchFamily="2" charset="0"/>
                <a:cs typeface="Ebrima" panose="02000000000000000000" pitchFamily="2" charset="0"/>
              </a:rPr>
              <a:t>, odnosno grupi predmeta nabave ako je predmet podijeljen na grupe</a:t>
            </a:r>
          </a:p>
          <a:p>
            <a:pPr marL="555625" indent="-285750" algn="just">
              <a:lnSpc>
                <a:spcPct val="120000"/>
              </a:lnSpc>
            </a:pPr>
            <a:r>
              <a:rPr lang="hr-HR" sz="3700" dirty="0">
                <a:latin typeface="Calibri Light (Headings)"/>
                <a:ea typeface="Ebrima" panose="02000000000000000000" pitchFamily="2" charset="0"/>
                <a:cs typeface="Ebrima" panose="02000000000000000000" pitchFamily="2" charset="0"/>
              </a:rPr>
              <a:t>ESPD (preliminarni dokaz)  kreirati na način da se omogući upis propisanih uvjeta – prilikom objave nadmetanja u EOJN kliknuti „informacija se traži”. </a:t>
            </a:r>
            <a:r>
              <a:rPr lang="hr-HR" sz="3700" b="1" dirty="0">
                <a:solidFill>
                  <a:schemeClr val="accent6">
                    <a:lumMod val="75000"/>
                  </a:schemeClr>
                </a:solidFill>
                <a:latin typeface="Calibri Light (Headings)"/>
                <a:ea typeface="Ebrima" panose="02000000000000000000" pitchFamily="2" charset="0"/>
                <a:cs typeface="Ebrima" panose="02000000000000000000" pitchFamily="2" charset="0"/>
              </a:rPr>
              <a:t>Nije prihvatljivo dozvoliti opći navod </a:t>
            </a:r>
            <a:r>
              <a:rPr lang="hr-HR" sz="3700" dirty="0">
                <a:latin typeface="Calibri Light (Headings)"/>
                <a:ea typeface="Ebrima" panose="02000000000000000000" pitchFamily="2" charset="0"/>
                <a:cs typeface="Ebrima" panose="02000000000000000000" pitchFamily="2" charset="0"/>
              </a:rPr>
              <a:t>o ispunjavanju svih uvjeta dok je u DON pojedinačno u uvjetima propisano koji dijelovi ESPD-a se ispunjavaju što je česta nepravilnost jer ponude nisu sukladne uvjetima iz DON</a:t>
            </a:r>
          </a:p>
          <a:p>
            <a:pPr marL="555625" indent="-285750" algn="just">
              <a:lnSpc>
                <a:spcPct val="120000"/>
              </a:lnSpc>
            </a:pPr>
            <a:r>
              <a:rPr lang="hr-HR" sz="3700" b="1" dirty="0">
                <a:solidFill>
                  <a:srgbClr val="7030A0"/>
                </a:solidFill>
                <a:latin typeface="Calibri Light (Headings)"/>
                <a:ea typeface="Ebrima" panose="02000000000000000000" pitchFamily="2" charset="0"/>
                <a:cs typeface="Ebrima" panose="02000000000000000000" pitchFamily="2" charset="0"/>
              </a:rPr>
              <a:t>točno propisati hoće li naručitelj tražiti ili ne ažurirane dokaze za pojedini propisani uvjet sposobnosti</a:t>
            </a:r>
          </a:p>
        </p:txBody>
      </p:sp>
      <p:sp>
        <p:nvSpPr>
          <p:cNvPr id="5" name="TekstniOkvir 4">
            <a:extLst>
              <a:ext uri="{FF2B5EF4-FFF2-40B4-BE49-F238E27FC236}">
                <a16:creationId xmlns:a16="http://schemas.microsoft.com/office/drawing/2014/main" id="{9AABF938-32E0-FF37-7488-E46EF494CBEF}"/>
              </a:ext>
            </a:extLst>
          </p:cNvPr>
          <p:cNvSpPr txBox="1"/>
          <p:nvPr/>
        </p:nvSpPr>
        <p:spPr>
          <a:xfrm>
            <a:off x="1254872" y="393258"/>
            <a:ext cx="9481268" cy="707886"/>
          </a:xfrm>
          <a:prstGeom prst="rect">
            <a:avLst/>
          </a:prstGeom>
          <a:noFill/>
        </p:spPr>
        <p:txBody>
          <a:bodyPr wrap="square">
            <a:spAutoFit/>
          </a:bodyPr>
          <a:lstStyle/>
          <a:p>
            <a:pPr algn="ctr"/>
            <a:r>
              <a:rPr lang="hr-HR" sz="4000" b="1" dirty="0">
                <a:solidFill>
                  <a:schemeClr val="bg1"/>
                </a:solidFill>
                <a:latin typeface="+mj-lt"/>
                <a:ea typeface="Ebrima" panose="02000000000000000000" pitchFamily="2" charset="0"/>
                <a:cs typeface="Ebrima" panose="02000000000000000000" pitchFamily="2" charset="0"/>
              </a:rPr>
              <a:t>Priprema i provedba postupka (javne) nabave </a:t>
            </a:r>
          </a:p>
        </p:txBody>
      </p:sp>
    </p:spTree>
    <p:extLst>
      <p:ext uri="{BB962C8B-B14F-4D97-AF65-F5344CB8AC3E}">
        <p14:creationId xmlns:p14="http://schemas.microsoft.com/office/powerpoint/2010/main" val="36462436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597EB60-C850-3D14-95DC-D3B8D6DFCCC5}"/>
              </a:ext>
            </a:extLst>
          </p:cNvPr>
          <p:cNvSpPr>
            <a:spLocks noGrp="1"/>
          </p:cNvSpPr>
          <p:nvPr>
            <p:ph type="title"/>
          </p:nvPr>
        </p:nvSpPr>
        <p:spPr/>
        <p:txBody>
          <a:bodyPr>
            <a:normAutofit fontScale="90000"/>
          </a:bodyPr>
          <a:lstStyle/>
          <a:p>
            <a:br>
              <a:rPr lang="hr-HR" sz="4400" b="1" dirty="0">
                <a:solidFill>
                  <a:schemeClr val="bg1"/>
                </a:solidFill>
                <a:latin typeface="+mj-lt"/>
                <a:ea typeface="Ebrima" panose="02000000000000000000" pitchFamily="2" charset="0"/>
                <a:cs typeface="Ebrima" panose="02000000000000000000" pitchFamily="2" charset="0"/>
              </a:rPr>
            </a:br>
            <a:r>
              <a:rPr lang="hr-HR" sz="4400" b="1" dirty="0">
                <a:solidFill>
                  <a:schemeClr val="bg1"/>
                </a:solidFill>
                <a:latin typeface="+mj-lt"/>
                <a:ea typeface="Ebrima" panose="02000000000000000000" pitchFamily="2" charset="0"/>
                <a:cs typeface="Ebrima" panose="02000000000000000000" pitchFamily="2" charset="0"/>
              </a:rPr>
              <a:t>Priprema i provedba postupka (javne) nabave </a:t>
            </a:r>
            <a:br>
              <a:rPr lang="hr-HR" sz="4400" b="1" dirty="0">
                <a:solidFill>
                  <a:schemeClr val="bg1"/>
                </a:solidFill>
                <a:latin typeface="+mj-lt"/>
                <a:ea typeface="Ebrima" panose="02000000000000000000" pitchFamily="2" charset="0"/>
                <a:cs typeface="Ebrima" panose="02000000000000000000" pitchFamily="2" charset="0"/>
              </a:rPr>
            </a:br>
            <a:endParaRPr lang="hr-HR" dirty="0"/>
          </a:p>
        </p:txBody>
      </p:sp>
      <p:sp>
        <p:nvSpPr>
          <p:cNvPr id="3" name="Rezervirano mjesto sadržaja 2">
            <a:extLst>
              <a:ext uri="{FF2B5EF4-FFF2-40B4-BE49-F238E27FC236}">
                <a16:creationId xmlns:a16="http://schemas.microsoft.com/office/drawing/2014/main" id="{C38C6224-504B-3FBA-231D-87E70207AB9E}"/>
              </a:ext>
            </a:extLst>
          </p:cNvPr>
          <p:cNvSpPr>
            <a:spLocks noGrp="1"/>
          </p:cNvSpPr>
          <p:nvPr>
            <p:ph idx="1"/>
          </p:nvPr>
        </p:nvSpPr>
        <p:spPr/>
        <p:txBody>
          <a:bodyPr>
            <a:normAutofit fontScale="70000" lnSpcReduction="20000"/>
          </a:bodyPr>
          <a:lstStyle/>
          <a:p>
            <a:pPr marL="555625" indent="-285750" algn="just">
              <a:lnSpc>
                <a:spcPct val="120000"/>
              </a:lnSpc>
            </a:pPr>
            <a:r>
              <a:rPr lang="hr-HR" sz="2800" b="1" u="sng" dirty="0">
                <a:solidFill>
                  <a:schemeClr val="accent6">
                    <a:lumMod val="75000"/>
                  </a:schemeClr>
                </a:solidFill>
                <a:latin typeface="Calibri Light (Headings)"/>
                <a:ea typeface="Ebrima" panose="02000000000000000000" pitchFamily="2" charset="0"/>
                <a:cs typeface="Ebrima" panose="02000000000000000000" pitchFamily="2" charset="0"/>
              </a:rPr>
              <a:t>jasno</a:t>
            </a:r>
            <a:r>
              <a:rPr lang="hr-HR" sz="2800" dirty="0">
                <a:latin typeface="Calibri Light (Headings)"/>
                <a:ea typeface="Ebrima" panose="02000000000000000000" pitchFamily="2" charset="0"/>
                <a:cs typeface="Ebrima" panose="02000000000000000000" pitchFamily="2" charset="0"/>
              </a:rPr>
              <a:t> propisati koje dokumente ponuditelji dostavljaju kao ažurirane dokaze (čl. 264., 266., 267., 268. ZJN 2016)</a:t>
            </a:r>
          </a:p>
          <a:p>
            <a:pPr marL="555625" indent="-285750" algn="just">
              <a:lnSpc>
                <a:spcPct val="120000"/>
              </a:lnSpc>
            </a:pPr>
            <a:r>
              <a:rPr lang="hr-HR" sz="2800" dirty="0">
                <a:latin typeface="Calibri Light (Headings)"/>
                <a:ea typeface="Ebrima" panose="02000000000000000000" pitchFamily="2" charset="0"/>
                <a:cs typeface="Ebrima" panose="02000000000000000000" pitchFamily="2" charset="0"/>
              </a:rPr>
              <a:t>prije traženja dokaza izvršiti </a:t>
            </a:r>
            <a:r>
              <a:rPr lang="hr-HR" sz="2800" b="1" dirty="0">
                <a:solidFill>
                  <a:schemeClr val="accent6">
                    <a:lumMod val="75000"/>
                  </a:schemeClr>
                </a:solidFill>
                <a:latin typeface="Calibri Light (Headings)"/>
                <a:ea typeface="Ebrima" panose="02000000000000000000" pitchFamily="2" charset="0"/>
                <a:cs typeface="Ebrima" panose="02000000000000000000" pitchFamily="2" charset="0"/>
              </a:rPr>
              <a:t>dohvat</a:t>
            </a:r>
            <a:r>
              <a:rPr lang="hr-HR" sz="2800" dirty="0">
                <a:latin typeface="Calibri Light (Headings)"/>
                <a:ea typeface="Ebrima" panose="02000000000000000000" pitchFamily="2" charset="0"/>
                <a:cs typeface="Ebrima" panose="02000000000000000000" pitchFamily="2" charset="0"/>
              </a:rPr>
              <a:t> dokaza iz registara i evidencija RH u EOJN RH (primjenjivo za dokazivanje profesionalne sposobnost - Sudski registar, Obrtni registar)</a:t>
            </a:r>
          </a:p>
          <a:p>
            <a:pPr marL="555625" indent="-285750" algn="just">
              <a:lnSpc>
                <a:spcPct val="120000"/>
              </a:lnSpc>
            </a:pPr>
            <a:r>
              <a:rPr lang="hr-HR" sz="2800" b="1" u="sng" dirty="0">
                <a:solidFill>
                  <a:schemeClr val="accent6">
                    <a:lumMod val="75000"/>
                  </a:schemeClr>
                </a:solidFill>
                <a:latin typeface="Calibri Light (Headings)"/>
                <a:ea typeface="Ebrima" panose="02000000000000000000" pitchFamily="2" charset="0"/>
                <a:cs typeface="Ebrima" panose="02000000000000000000" pitchFamily="2" charset="0"/>
              </a:rPr>
              <a:t>paziti </a:t>
            </a:r>
            <a:r>
              <a:rPr lang="hr-HR" sz="2800" dirty="0">
                <a:latin typeface="Calibri Light (Headings)"/>
                <a:ea typeface="Ebrima" panose="02000000000000000000" pitchFamily="2" charset="0"/>
                <a:cs typeface="Ebrima" panose="02000000000000000000" pitchFamily="2" charset="0"/>
              </a:rPr>
              <a:t>na vidljivi revizijski trag prilikom pregleda i ocjene ponuda u zapisniku (mora biti vidljiva preliminarna provjera svakog pojedinačnog propisanog uvjeta sposobnosti. Česta pogreška je neprikazivanje osnovanosti, obrazloženja prihvaćanja određenih referenci koje u svom nazivu/naslovu nisu povezive s predmetom nabave)</a:t>
            </a:r>
          </a:p>
          <a:p>
            <a:pPr marL="555625" indent="-285750" algn="just">
              <a:lnSpc>
                <a:spcPct val="120000"/>
              </a:lnSpc>
            </a:pPr>
            <a:r>
              <a:rPr lang="hr-HR" sz="2800" dirty="0">
                <a:latin typeface="Calibri Light (Headings)"/>
                <a:ea typeface="Ebrima" panose="02000000000000000000" pitchFamily="2" charset="0"/>
                <a:cs typeface="Ebrima" panose="02000000000000000000" pitchFamily="2" charset="0"/>
              </a:rPr>
              <a:t>česta nepravilnost je priznavanje iskustva (reference) koje nije povezano s predmetom nabave </a:t>
            </a:r>
            <a:r>
              <a:rPr lang="hr-HR" sz="2800" i="1" dirty="0">
                <a:latin typeface="Calibri Light (Headings)"/>
                <a:ea typeface="Ebrima" panose="02000000000000000000" pitchFamily="2" charset="0"/>
                <a:cs typeface="Ebrima" panose="02000000000000000000" pitchFamily="2" charset="0"/>
              </a:rPr>
              <a:t>(primjerice predmet nabave je izgradnja vodoopskrbnog sustava, a kao slični radovi priznati su radovi redovnog održavanja cesta ili predmet nabave je izgradnja dječjeg vrtića, a kao slični radovi priznati su </a:t>
            </a:r>
            <a:r>
              <a:rPr lang="hr-HR" sz="2800" i="1" dirty="0" err="1">
                <a:latin typeface="Calibri Light (Headings)"/>
                <a:ea typeface="Ebrima" panose="02000000000000000000" pitchFamily="2" charset="0"/>
                <a:cs typeface="Ebrima" panose="02000000000000000000" pitchFamily="2" charset="0"/>
              </a:rPr>
              <a:t>fasaderski</a:t>
            </a:r>
            <a:r>
              <a:rPr lang="hr-HR" sz="2800" i="1" dirty="0">
                <a:latin typeface="Calibri Light (Headings)"/>
                <a:ea typeface="Ebrima" panose="02000000000000000000" pitchFamily="2" charset="0"/>
                <a:cs typeface="Ebrima" panose="02000000000000000000" pitchFamily="2" charset="0"/>
              </a:rPr>
              <a:t> i soboslikarski radovi ili predmet nabave je izgradnja dječjeg vrtića, a kao slični radovi priznati su radovi izgradnje farme svinja)</a:t>
            </a:r>
          </a:p>
          <a:p>
            <a:endParaRPr lang="hr-HR" dirty="0"/>
          </a:p>
        </p:txBody>
      </p:sp>
    </p:spTree>
    <p:extLst>
      <p:ext uri="{BB962C8B-B14F-4D97-AF65-F5344CB8AC3E}">
        <p14:creationId xmlns:p14="http://schemas.microsoft.com/office/powerpoint/2010/main" val="963393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476" y="269149"/>
            <a:ext cx="14121145" cy="811764"/>
          </a:xfrm>
        </p:spPr>
        <p:txBody>
          <a:bodyPr>
            <a:noAutofit/>
          </a:bodyPr>
          <a:lstStyle/>
          <a:p>
            <a:pPr algn="ctr"/>
            <a:r>
              <a:rPr lang="hr-HR" sz="4000" b="1" dirty="0">
                <a:latin typeface="+mj-lt"/>
                <a:ea typeface="Ebrima" panose="02000000000000000000" pitchFamily="2" charset="0"/>
                <a:cs typeface="Ebrima" panose="02000000000000000000" pitchFamily="2" charset="0"/>
              </a:rPr>
              <a:t>Priprema i provedba postupka (javne) nabave </a:t>
            </a:r>
            <a:endParaRPr lang="hr-HR" sz="4000" b="1" dirty="0"/>
          </a:p>
        </p:txBody>
      </p:sp>
      <p:sp>
        <p:nvSpPr>
          <p:cNvPr id="3" name="Content Placeholder 2"/>
          <p:cNvSpPr>
            <a:spLocks noGrp="1"/>
          </p:cNvSpPr>
          <p:nvPr>
            <p:ph idx="1"/>
          </p:nvPr>
        </p:nvSpPr>
        <p:spPr>
          <a:xfrm>
            <a:off x="344447" y="1405695"/>
            <a:ext cx="11299629" cy="4777274"/>
          </a:xfrm>
        </p:spPr>
        <p:txBody>
          <a:bodyPr>
            <a:normAutofit fontScale="92500" lnSpcReduction="20000"/>
          </a:bodyPr>
          <a:lstStyle/>
          <a:p>
            <a:pPr marL="727075" lvl="0" indent="-457200" algn="just">
              <a:buFont typeface="Wingdings" panose="05000000000000000000" pitchFamily="2" charset="2"/>
              <a:buChar char="v"/>
            </a:pPr>
            <a:r>
              <a:rPr lang="hr-HR" sz="1900" u="sng" dirty="0">
                <a:latin typeface="Calibri Light (Headings)"/>
                <a:ea typeface="Ebrima" panose="02000000000000000000" pitchFamily="2" charset="0"/>
                <a:cs typeface="Ebrima" panose="02000000000000000000" pitchFamily="2" charset="0"/>
              </a:rPr>
              <a:t>sposobnost za obavljanje profesionalne djelatnosti </a:t>
            </a:r>
          </a:p>
          <a:p>
            <a:pPr marL="555625" lvl="0" indent="-285750" algn="just">
              <a:buFontTx/>
              <a:buChar char="-"/>
            </a:pPr>
            <a:r>
              <a:rPr lang="hr-HR" sz="1900" dirty="0">
                <a:latin typeface="Calibri Light (Headings)"/>
                <a:ea typeface="Ebrima" panose="02000000000000000000" pitchFamily="2" charset="0"/>
                <a:cs typeface="Ebrima" panose="02000000000000000000" pitchFamily="2" charset="0"/>
              </a:rPr>
              <a:t>upis u odgovarajući registar u državi poslovnog </a:t>
            </a:r>
            <a:r>
              <a:rPr lang="hr-HR" sz="1900" dirty="0" err="1">
                <a:latin typeface="Calibri Light (Headings)"/>
                <a:ea typeface="Ebrima" panose="02000000000000000000" pitchFamily="2" charset="0"/>
                <a:cs typeface="Ebrima" panose="02000000000000000000" pitchFamily="2" charset="0"/>
              </a:rPr>
              <a:t>nastana</a:t>
            </a:r>
            <a:r>
              <a:rPr lang="hr-HR" sz="1900" dirty="0">
                <a:latin typeface="Calibri Light (Headings)"/>
                <a:ea typeface="Ebrima" panose="02000000000000000000" pitchFamily="2" charset="0"/>
                <a:cs typeface="Ebrima" panose="02000000000000000000" pitchFamily="2" charset="0"/>
              </a:rPr>
              <a:t> što </a:t>
            </a:r>
            <a:r>
              <a:rPr lang="hr-HR" sz="1900" b="1" dirty="0">
                <a:latin typeface="Calibri Light (Headings)"/>
                <a:ea typeface="Ebrima" panose="02000000000000000000" pitchFamily="2" charset="0"/>
                <a:cs typeface="Ebrima" panose="02000000000000000000" pitchFamily="2" charset="0"/>
              </a:rPr>
              <a:t>ne</a:t>
            </a:r>
            <a:r>
              <a:rPr lang="hr-HR" sz="1900" dirty="0">
                <a:latin typeface="Calibri Light (Headings)"/>
                <a:ea typeface="Ebrima" panose="02000000000000000000" pitchFamily="2" charset="0"/>
                <a:cs typeface="Ebrima" panose="02000000000000000000" pitchFamily="2" charset="0"/>
              </a:rPr>
              <a:t> uključuje </a:t>
            </a:r>
            <a:r>
              <a:rPr lang="hr-HR" sz="1900" u="sng" dirty="0">
                <a:latin typeface="Calibri Light (Headings)"/>
                <a:ea typeface="Ebrima" panose="02000000000000000000" pitchFamily="2" charset="0"/>
                <a:cs typeface="Ebrima" panose="02000000000000000000" pitchFamily="2" charset="0"/>
              </a:rPr>
              <a:t>registraciju za točno određenu djelatnost</a:t>
            </a:r>
            <a:r>
              <a:rPr lang="hr-HR" sz="1900" dirty="0">
                <a:latin typeface="Calibri Light (Headings)"/>
                <a:ea typeface="Ebrima" panose="02000000000000000000" pitchFamily="2" charset="0"/>
                <a:cs typeface="Ebrima" panose="02000000000000000000" pitchFamily="2" charset="0"/>
              </a:rPr>
              <a:t> iz predmeta nabave - osobito bitna povreda postupka javne nabave (</a:t>
            </a:r>
            <a:r>
              <a:rPr lang="hr-HR" sz="1900" b="1" dirty="0">
                <a:solidFill>
                  <a:schemeClr val="accent6">
                    <a:lumMod val="75000"/>
                  </a:schemeClr>
                </a:solidFill>
                <a:latin typeface="Calibri Light (Headings)"/>
                <a:ea typeface="Ebrima" panose="02000000000000000000" pitchFamily="2" charset="0"/>
                <a:cs typeface="Ebrima" panose="02000000000000000000" pitchFamily="2" charset="0"/>
              </a:rPr>
              <a:t>financijska korekcija – nezakonit uvjet sposobnosti</a:t>
            </a:r>
            <a:r>
              <a:rPr lang="hr-HR" sz="1900" dirty="0">
                <a:latin typeface="Calibri Light (Headings)"/>
                <a:ea typeface="Ebrima" panose="02000000000000000000" pitchFamily="2" charset="0"/>
                <a:cs typeface="Ebrima" panose="02000000000000000000" pitchFamily="2" charset="0"/>
              </a:rPr>
              <a:t>)</a:t>
            </a:r>
          </a:p>
          <a:p>
            <a:pPr marL="555625" lvl="0" indent="-285750" algn="just">
              <a:buFontTx/>
              <a:buChar char="-"/>
            </a:pPr>
            <a:r>
              <a:rPr lang="hr-HR" sz="1900" b="1" dirty="0">
                <a:latin typeface="Calibri Light (Headings)"/>
                <a:ea typeface="Ebrima" panose="02000000000000000000" pitchFamily="2" charset="0"/>
                <a:cs typeface="Ebrima" panose="02000000000000000000" pitchFamily="2" charset="0"/>
              </a:rPr>
              <a:t>nije dozvoljeno</a:t>
            </a:r>
            <a:r>
              <a:rPr lang="hr-HR" sz="1900" dirty="0">
                <a:latin typeface="Calibri Light (Headings)"/>
                <a:ea typeface="Ebrima" panose="02000000000000000000" pitchFamily="2" charset="0"/>
                <a:cs typeface="Ebrima" panose="02000000000000000000" pitchFamily="2" charset="0"/>
              </a:rPr>
              <a:t> oslanjanja na sposobnost drugih gospodarskih subjekata radi dokazivanja ispunjenja ovog uvjeta</a:t>
            </a:r>
          </a:p>
          <a:p>
            <a:pPr marL="555625" lvl="0" indent="-285750" algn="just">
              <a:buFontTx/>
              <a:buChar char="-"/>
            </a:pPr>
            <a:r>
              <a:rPr lang="hr-HR" sz="1900" dirty="0">
                <a:latin typeface="Calibri Light (Headings)"/>
                <a:ea typeface="Ebrima" panose="02000000000000000000" pitchFamily="2" charset="0"/>
                <a:cs typeface="Ebrima" panose="02000000000000000000" pitchFamily="2" charset="0"/>
              </a:rPr>
              <a:t>posjedovanje određenog ovlaštenja ili članstva određene organizacije može se tražiti kao dokaz samo kod javne nabave usluga, a </a:t>
            </a:r>
            <a:r>
              <a:rPr lang="hr-HR" sz="1900" b="1" dirty="0">
                <a:latin typeface="Calibri Light (Headings)"/>
                <a:ea typeface="Ebrima" panose="02000000000000000000" pitchFamily="2" charset="0"/>
                <a:cs typeface="Ebrima" panose="02000000000000000000" pitchFamily="2" charset="0"/>
              </a:rPr>
              <a:t>ne </a:t>
            </a:r>
            <a:r>
              <a:rPr lang="hr-HR" sz="1900" dirty="0">
                <a:latin typeface="Calibri Light (Headings)"/>
                <a:ea typeface="Ebrima" panose="02000000000000000000" pitchFamily="2" charset="0"/>
                <a:cs typeface="Ebrima" panose="02000000000000000000" pitchFamily="2" charset="0"/>
              </a:rPr>
              <a:t>robe ili radova (čl. 257. st. 2. ZJN 2016) </a:t>
            </a:r>
            <a:endParaRPr lang="pl-PL" sz="1900" dirty="0">
              <a:latin typeface="Calibri Light (Headings)"/>
              <a:ea typeface="Ebrima" panose="02000000000000000000" pitchFamily="2" charset="0"/>
              <a:cs typeface="Ebrima" panose="02000000000000000000" pitchFamily="2" charset="0"/>
            </a:endParaRPr>
          </a:p>
          <a:p>
            <a:pPr lvl="0" algn="just">
              <a:buNone/>
            </a:pPr>
            <a:r>
              <a:rPr lang="hr-HR" sz="1900" b="1" u="sng" dirty="0">
                <a:solidFill>
                  <a:srgbClr val="7030A0"/>
                </a:solidFill>
                <a:latin typeface="Calibri Light (Headings)"/>
                <a:ea typeface="Ebrima" panose="02000000000000000000" pitchFamily="2" charset="0"/>
                <a:cs typeface="Ebrima" panose="02000000000000000000" pitchFamily="2" charset="0"/>
              </a:rPr>
              <a:t>VAŽNO!</a:t>
            </a:r>
            <a:r>
              <a:rPr lang="hr-HR" sz="1900" dirty="0">
                <a:latin typeface="Calibri Light (Headings)"/>
                <a:ea typeface="Ebrima" panose="02000000000000000000" pitchFamily="2" charset="0"/>
                <a:cs typeface="Ebrima" panose="02000000000000000000" pitchFamily="2" charset="0"/>
              </a:rPr>
              <a:t> </a:t>
            </a:r>
            <a:r>
              <a:rPr lang="hr-HR" sz="1900" b="1" u="sng" dirty="0">
                <a:solidFill>
                  <a:schemeClr val="accent6">
                    <a:lumMod val="75000"/>
                  </a:schemeClr>
                </a:solidFill>
                <a:latin typeface="Calibri Light (Headings)"/>
                <a:ea typeface="Ebrima" panose="02000000000000000000" pitchFamily="2" charset="0"/>
                <a:cs typeface="Ebrima" panose="02000000000000000000" pitchFamily="2" charset="0"/>
              </a:rPr>
              <a:t>Preporuka</a:t>
            </a:r>
            <a:r>
              <a:rPr lang="hr-HR" sz="1900" dirty="0">
                <a:latin typeface="Calibri Light (Headings)"/>
                <a:ea typeface="Ebrima" panose="02000000000000000000" pitchFamily="2" charset="0"/>
                <a:cs typeface="Ebrima" panose="02000000000000000000" pitchFamily="2" charset="0"/>
              </a:rPr>
              <a:t> je, ako je to naručitelju uistinu relevantno da je propisano u DON što </a:t>
            </a:r>
            <a:r>
              <a:rPr lang="hr-HR" sz="1900" b="1" u="sng" dirty="0">
                <a:solidFill>
                  <a:schemeClr val="accent6">
                    <a:lumMod val="75000"/>
                  </a:schemeClr>
                </a:solidFill>
                <a:latin typeface="Calibri Light (Headings)"/>
                <a:ea typeface="Ebrima" panose="02000000000000000000" pitchFamily="2" charset="0"/>
                <a:cs typeface="Ebrima" panose="02000000000000000000" pitchFamily="2" charset="0"/>
              </a:rPr>
              <a:t>nije obaveza </a:t>
            </a:r>
            <a:r>
              <a:rPr lang="hr-HR" sz="1900" dirty="0">
                <a:latin typeface="Calibri Light (Headings)"/>
                <a:ea typeface="Ebrima" panose="02000000000000000000" pitchFamily="2" charset="0"/>
                <a:cs typeface="Ebrima" panose="02000000000000000000" pitchFamily="2" charset="0"/>
              </a:rPr>
              <a:t>temeljem ZJN 2016, da se sva ovlaštenja i dopuštenja ili slični zahtjevi sukladno nacionalnim propisima, definiraju pod posebnom točkom DON, </a:t>
            </a:r>
            <a:r>
              <a:rPr lang="hr-HR" sz="1900" i="1" dirty="0">
                <a:latin typeface="Calibri Light (Headings)"/>
                <a:ea typeface="Ebrima" panose="02000000000000000000" pitchFamily="2" charset="0"/>
                <a:cs typeface="Ebrima" panose="02000000000000000000" pitchFamily="2" charset="0"/>
              </a:rPr>
              <a:t>Uvjeti i zahtjevi koji moraju biti ispunjeni sukladno posebnim propisima ili stručnim pravilima </a:t>
            </a:r>
            <a:r>
              <a:rPr lang="hr-HR" sz="1900" dirty="0">
                <a:latin typeface="Calibri Light (Headings)"/>
                <a:ea typeface="Ebrima" panose="02000000000000000000" pitchFamily="2" charset="0"/>
                <a:cs typeface="Ebrima" panose="02000000000000000000" pitchFamily="2" charset="0"/>
              </a:rPr>
              <a:t>u namjeri da se izbjegne rizik restriktivnog, diskriminirajućeg ili prekomjernog zahtjeva u uvjetima sposobnosti, koji su se u praksi pokazali kao jednim od najčešćih utvrđenih nepravilnosti. U tom slučaju propisati da se isti dostavljaju </a:t>
            </a:r>
            <a:r>
              <a:rPr lang="hr-HR" sz="1900" b="1" dirty="0">
                <a:solidFill>
                  <a:schemeClr val="accent6">
                    <a:lumMod val="75000"/>
                  </a:schemeClr>
                </a:solidFill>
                <a:latin typeface="Calibri Light (Headings)"/>
                <a:ea typeface="Ebrima" panose="02000000000000000000" pitchFamily="2" charset="0"/>
                <a:cs typeface="Ebrima" panose="02000000000000000000" pitchFamily="2" charset="0"/>
              </a:rPr>
              <a:t>nakon izvršnosti Odluke o odabiru, a prije potpisa ugovora </a:t>
            </a:r>
            <a:r>
              <a:rPr lang="hr-HR" sz="1900" dirty="0">
                <a:latin typeface="Calibri Light (Headings)"/>
                <a:ea typeface="Ebrima" panose="02000000000000000000" pitchFamily="2" charset="0"/>
                <a:cs typeface="Ebrima" panose="02000000000000000000" pitchFamily="2" charset="0"/>
              </a:rPr>
              <a:t>(osigurati adekvatan revizijski trag o provjeri)</a:t>
            </a:r>
          </a:p>
          <a:p>
            <a:pPr marL="612775" indent="-342900">
              <a:buFont typeface="Wingdings" panose="05000000000000000000" pitchFamily="2" charset="2"/>
              <a:buChar char="v"/>
            </a:pPr>
            <a:r>
              <a:rPr lang="hr-HR" sz="1900" u="sng" dirty="0">
                <a:latin typeface="Calibri Light (Headings)"/>
                <a:ea typeface="Ebrima" panose="02000000000000000000" pitchFamily="2" charset="0"/>
                <a:cs typeface="Ebrima" panose="02000000000000000000" pitchFamily="2" charset="0"/>
              </a:rPr>
              <a:t> ekonomska i financijska sposobnost</a:t>
            </a:r>
            <a:endParaRPr lang="hr-HR" sz="1900" dirty="0">
              <a:latin typeface="Calibri Light (Headings)"/>
              <a:ea typeface="Ebrima" panose="02000000000000000000" pitchFamily="2" charset="0"/>
              <a:cs typeface="Ebrima" panose="02000000000000000000" pitchFamily="2" charset="0"/>
            </a:endParaRPr>
          </a:p>
          <a:p>
            <a:pPr lvl="2" algn="just">
              <a:buFont typeface="Wingdings" panose="05000000000000000000" pitchFamily="2" charset="2"/>
              <a:buChar char="Ø"/>
            </a:pPr>
            <a:r>
              <a:rPr lang="hr-HR" sz="1900" dirty="0">
                <a:latin typeface="Calibri Light (Headings)"/>
                <a:ea typeface="Ebrima" panose="02000000000000000000" pitchFamily="2" charset="0"/>
                <a:cs typeface="Ebrima" panose="02000000000000000000" pitchFamily="2" charset="0"/>
              </a:rPr>
              <a:t>može se odrediti, ali </a:t>
            </a:r>
            <a:r>
              <a:rPr lang="hr-HR" sz="1900" b="1" dirty="0">
                <a:solidFill>
                  <a:schemeClr val="accent6">
                    <a:lumMod val="75000"/>
                  </a:schemeClr>
                </a:solidFill>
                <a:latin typeface="Calibri Light (Headings)"/>
                <a:ea typeface="Ebrima" panose="02000000000000000000" pitchFamily="2" charset="0"/>
                <a:cs typeface="Ebrima" panose="02000000000000000000" pitchFamily="2" charset="0"/>
              </a:rPr>
              <a:t>ne mora </a:t>
            </a:r>
            <a:r>
              <a:rPr lang="hr-HR" sz="1900" dirty="0">
                <a:latin typeface="Calibri Light (Headings)"/>
                <a:ea typeface="Ebrima" panose="02000000000000000000" pitchFamily="2" charset="0"/>
                <a:cs typeface="Ebrima" panose="02000000000000000000" pitchFamily="2" charset="0"/>
              </a:rPr>
              <a:t>– fakultativno (dobro promisliti </a:t>
            </a:r>
            <a:r>
              <a:rPr lang="hr-HR" sz="1900" b="1" dirty="0">
                <a:solidFill>
                  <a:schemeClr val="accent6">
                    <a:lumMod val="75000"/>
                  </a:schemeClr>
                </a:solidFill>
                <a:latin typeface="Calibri Light (Headings)"/>
                <a:ea typeface="Ebrima" panose="02000000000000000000" pitchFamily="2" charset="0"/>
                <a:cs typeface="Ebrima" panose="02000000000000000000" pitchFamily="2" charset="0"/>
              </a:rPr>
              <a:t>je li propisivanje ovog uvjeta nužno </a:t>
            </a:r>
            <a:r>
              <a:rPr lang="hr-HR" sz="1900" dirty="0">
                <a:latin typeface="Calibri Light (Headings)"/>
                <a:ea typeface="Ebrima" panose="02000000000000000000" pitchFamily="2" charset="0"/>
                <a:cs typeface="Ebrima" panose="02000000000000000000" pitchFamily="2" charset="0"/>
              </a:rPr>
              <a:t>za konkretan predmet nabave)</a:t>
            </a:r>
          </a:p>
          <a:p>
            <a:pPr lvl="0" algn="just">
              <a:buNone/>
            </a:pPr>
            <a:r>
              <a:rPr lang="hr-HR" sz="1900" b="1" u="sng" dirty="0">
                <a:solidFill>
                  <a:srgbClr val="7030A0"/>
                </a:solidFill>
                <a:latin typeface="Calibri Light (Headings)"/>
                <a:ea typeface="Ebrima" panose="02000000000000000000" pitchFamily="2" charset="0"/>
                <a:cs typeface="Ebrima" panose="02000000000000000000" pitchFamily="2" charset="0"/>
              </a:rPr>
              <a:t>VAŽNO!</a:t>
            </a:r>
            <a:r>
              <a:rPr lang="hr-HR" sz="1900" dirty="0">
                <a:latin typeface="Calibri Light (Headings)"/>
                <a:ea typeface="Ebrima" panose="02000000000000000000" pitchFamily="2" charset="0"/>
                <a:cs typeface="Ebrima" panose="02000000000000000000" pitchFamily="2" charset="0"/>
              </a:rPr>
              <a:t> </a:t>
            </a:r>
            <a:r>
              <a:rPr lang="hr-HR" sz="1900" b="1" u="sng" dirty="0">
                <a:solidFill>
                  <a:srgbClr val="70AD47">
                    <a:lumMod val="75000"/>
                  </a:srgbClr>
                </a:solidFill>
                <a:latin typeface="Calibri Light (Headings)"/>
                <a:ea typeface="Ebrima" panose="02000000000000000000" pitchFamily="2" charset="0"/>
                <a:cs typeface="Ebrima" panose="02000000000000000000" pitchFamily="2" charset="0"/>
              </a:rPr>
              <a:t>Preporuka</a:t>
            </a:r>
            <a:r>
              <a:rPr lang="hr-HR" sz="1900" dirty="0">
                <a:latin typeface="Calibri Light (Headings)"/>
                <a:ea typeface="Ebrima" panose="02000000000000000000" pitchFamily="2" charset="0"/>
                <a:cs typeface="Ebrima" panose="02000000000000000000" pitchFamily="2" charset="0"/>
              </a:rPr>
              <a:t> je ne propisivati ovaj uvjet jer isti je često temelj za primjenu korekcija zbog propisivanja strožih uvjeta nego onih propisanih u ZJN 2016 te zbog neadekvatnih dokaza (BON 2 i SOL 2 se traže iako nije određeno referentno razdoblje starosti dokaza ili institucije ne mogu izdati tražene dokaze s datumima koji su zahtijevani u DON, traži se da ponuditelji nisu bili u blokadi 6 mjeseci bez određivanja referentnog razdoblja)</a:t>
            </a:r>
          </a:p>
          <a:p>
            <a:pPr lvl="0" algn="just">
              <a:buNone/>
            </a:pPr>
            <a:endParaRPr lang="hr-HR" sz="1700" dirty="0">
              <a:latin typeface="+mj-lt"/>
              <a:ea typeface="Ebrima" panose="02000000000000000000" pitchFamily="2" charset="0"/>
              <a:cs typeface="Ebrima" panose="02000000000000000000" pitchFamily="2" charset="0"/>
            </a:endParaRPr>
          </a:p>
          <a:p>
            <a:pPr>
              <a:buNone/>
            </a:pPr>
            <a:endParaRPr lang="hr-HR"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075780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068" y="307142"/>
            <a:ext cx="10100028" cy="847973"/>
          </a:xfrm>
        </p:spPr>
        <p:txBody>
          <a:bodyPr>
            <a:noAutofit/>
          </a:bodyPr>
          <a:lstStyle/>
          <a:p>
            <a:pPr algn="ctr"/>
            <a:r>
              <a:rPr lang="hr-HR" sz="4000" b="1" dirty="0">
                <a:latin typeface="+mj-lt"/>
                <a:ea typeface="Ebrima" panose="02000000000000000000" pitchFamily="2" charset="0"/>
                <a:cs typeface="Ebrima" panose="02000000000000000000" pitchFamily="2" charset="0"/>
              </a:rPr>
              <a:t>Priprema i provedba postupka (javne) nabave </a:t>
            </a:r>
            <a:endParaRPr lang="hr-HR" sz="4000" b="1" dirty="0">
              <a:latin typeface="+mj-lt"/>
            </a:endParaRPr>
          </a:p>
        </p:txBody>
      </p:sp>
      <p:sp>
        <p:nvSpPr>
          <p:cNvPr id="3" name="Content Placeholder 2"/>
          <p:cNvSpPr>
            <a:spLocks noGrp="1"/>
          </p:cNvSpPr>
          <p:nvPr>
            <p:ph idx="1"/>
          </p:nvPr>
        </p:nvSpPr>
        <p:spPr>
          <a:xfrm>
            <a:off x="-26257" y="1425324"/>
            <a:ext cx="11510682" cy="5125534"/>
          </a:xfrm>
        </p:spPr>
        <p:txBody>
          <a:bodyPr>
            <a:normAutofit/>
          </a:bodyPr>
          <a:lstStyle/>
          <a:p>
            <a:pPr marL="727075" indent="-457200" algn="just">
              <a:buFont typeface="Wingdings" panose="05000000000000000000" pitchFamily="2" charset="2"/>
              <a:buChar char="v"/>
            </a:pPr>
            <a:r>
              <a:rPr lang="hr-HR" sz="2000" u="sng" dirty="0">
                <a:latin typeface="+mj-lt"/>
                <a:ea typeface="Ebrima" panose="02000000000000000000" pitchFamily="2" charset="0"/>
                <a:cs typeface="Ebrima" panose="02000000000000000000" pitchFamily="2" charset="0"/>
              </a:rPr>
              <a:t>tehnička i stručna sposobnost</a:t>
            </a:r>
          </a:p>
          <a:p>
            <a:pPr lvl="2" algn="just">
              <a:lnSpc>
                <a:spcPct val="130000"/>
              </a:lnSpc>
              <a:buFont typeface="Wingdings" panose="05000000000000000000" pitchFamily="2" charset="2"/>
              <a:buChar char="Ø"/>
            </a:pPr>
            <a:r>
              <a:rPr lang="hr-HR" dirty="0">
                <a:latin typeface="+mj-lt"/>
                <a:ea typeface="Ebrima" panose="02000000000000000000" pitchFamily="2" charset="0"/>
                <a:cs typeface="Ebrima" panose="02000000000000000000" pitchFamily="2" charset="0"/>
              </a:rPr>
              <a:t>može se odrediti, ali ne mora – fakultativno </a:t>
            </a:r>
          </a:p>
          <a:p>
            <a:pPr lvl="2" algn="just">
              <a:lnSpc>
                <a:spcPct val="120000"/>
              </a:lnSpc>
              <a:buFont typeface="Wingdings" panose="05000000000000000000" pitchFamily="2" charset="2"/>
              <a:buChar char="Ø"/>
            </a:pPr>
            <a:r>
              <a:rPr lang="hr-HR" dirty="0">
                <a:latin typeface="+mj-lt"/>
                <a:ea typeface="Ebrima" panose="02000000000000000000" pitchFamily="2" charset="0"/>
                <a:cs typeface="Ebrima" panose="02000000000000000000" pitchFamily="2" charset="0"/>
              </a:rPr>
              <a:t>propisati </a:t>
            </a:r>
            <a:r>
              <a:rPr lang="hr-HR" b="1" dirty="0">
                <a:solidFill>
                  <a:schemeClr val="accent6">
                    <a:lumMod val="75000"/>
                  </a:schemeClr>
                </a:solidFill>
                <a:latin typeface="+mj-lt"/>
                <a:ea typeface="Ebrima" panose="02000000000000000000" pitchFamily="2" charset="0"/>
                <a:cs typeface="Ebrima" panose="02000000000000000000" pitchFamily="2" charset="0"/>
              </a:rPr>
              <a:t>samo minimalne razine sposobnosti </a:t>
            </a:r>
            <a:r>
              <a:rPr lang="hr-HR" dirty="0">
                <a:latin typeface="+mj-lt"/>
                <a:ea typeface="Ebrima" panose="02000000000000000000" pitchFamily="2" charset="0"/>
                <a:cs typeface="Ebrima" panose="02000000000000000000" pitchFamily="2" charset="0"/>
              </a:rPr>
              <a:t>koje će osigurati da će gospodarski subjekti biti sposobni izvršiti ugovor o javnoj nabavi</a:t>
            </a:r>
          </a:p>
          <a:p>
            <a:pPr lvl="2" algn="just">
              <a:lnSpc>
                <a:spcPct val="120000"/>
              </a:lnSpc>
              <a:buFont typeface="Wingdings" panose="05000000000000000000" pitchFamily="2" charset="2"/>
              <a:buChar char="Ø"/>
            </a:pPr>
            <a:r>
              <a:rPr lang="hr-HR" b="1" dirty="0">
                <a:solidFill>
                  <a:schemeClr val="accent6">
                    <a:lumMod val="75000"/>
                  </a:schemeClr>
                </a:solidFill>
                <a:latin typeface="+mj-lt"/>
                <a:ea typeface="Ebrima" panose="02000000000000000000" pitchFamily="2" charset="0"/>
                <a:cs typeface="Ebrima" panose="02000000000000000000" pitchFamily="2" charset="0"/>
              </a:rPr>
              <a:t>izbjegavati </a:t>
            </a:r>
            <a:r>
              <a:rPr lang="hr-HR" dirty="0">
                <a:latin typeface="+mj-lt"/>
                <a:ea typeface="Ebrima" panose="02000000000000000000" pitchFamily="2" charset="0"/>
                <a:cs typeface="Ebrima" panose="02000000000000000000" pitchFamily="2" charset="0"/>
              </a:rPr>
              <a:t>usko i specifično definiranje što se smatra sličnim predmetu nabave jer isto zahtjeva mnogo detaljnije obrazloženje u zapisniku o pregledu i ocjeni ponuda zašto je određena referenca priznata (opis posla iz predmeta nabave s opisima konkretnih radova iz referenci koji su uzeti u obzir)</a:t>
            </a:r>
          </a:p>
          <a:p>
            <a:pPr lvl="2" algn="just">
              <a:lnSpc>
                <a:spcPct val="120000"/>
              </a:lnSpc>
              <a:buFont typeface="Wingdings" panose="05000000000000000000" pitchFamily="2" charset="2"/>
              <a:buChar char="Ø"/>
            </a:pPr>
            <a:r>
              <a:rPr lang="hr-HR" b="1" dirty="0">
                <a:solidFill>
                  <a:schemeClr val="accent6">
                    <a:lumMod val="75000"/>
                  </a:schemeClr>
                </a:solidFill>
                <a:latin typeface="+mj-lt"/>
                <a:ea typeface="Ebrima" panose="02000000000000000000" pitchFamily="2" charset="0"/>
                <a:cs typeface="Ebrima" panose="02000000000000000000" pitchFamily="2" charset="0"/>
              </a:rPr>
              <a:t>nije</a:t>
            </a:r>
            <a:r>
              <a:rPr lang="hr-HR" dirty="0">
                <a:latin typeface="+mj-lt"/>
                <a:ea typeface="Ebrima" panose="02000000000000000000" pitchFamily="2" charset="0"/>
                <a:cs typeface="Ebrima" panose="02000000000000000000" pitchFamily="2" charset="0"/>
              </a:rPr>
              <a:t> dozvoljeno tražiti </a:t>
            </a:r>
            <a:r>
              <a:rPr lang="hr-HR" b="1" dirty="0">
                <a:solidFill>
                  <a:schemeClr val="accent6">
                    <a:lumMod val="75000"/>
                  </a:schemeClr>
                </a:solidFill>
                <a:latin typeface="+mj-lt"/>
                <a:ea typeface="Ebrima" panose="02000000000000000000" pitchFamily="2" charset="0"/>
                <a:cs typeface="Ebrima" panose="02000000000000000000" pitchFamily="2" charset="0"/>
              </a:rPr>
              <a:t>zaposlenje</a:t>
            </a:r>
            <a:r>
              <a:rPr lang="hr-HR" dirty="0">
                <a:latin typeface="+mj-lt"/>
                <a:ea typeface="Ebrima" panose="02000000000000000000" pitchFamily="2" charset="0"/>
                <a:cs typeface="Ebrima" panose="02000000000000000000" pitchFamily="2" charset="0"/>
              </a:rPr>
              <a:t> određenog broja osoblja, </a:t>
            </a:r>
            <a:r>
              <a:rPr lang="hr-HR" b="1" dirty="0">
                <a:solidFill>
                  <a:schemeClr val="accent6">
                    <a:lumMod val="75000"/>
                  </a:schemeClr>
                </a:solidFill>
                <a:latin typeface="+mj-lt"/>
                <a:ea typeface="Ebrima" panose="02000000000000000000" pitchFamily="2" charset="0"/>
                <a:cs typeface="Ebrima" panose="02000000000000000000" pitchFamily="2" charset="0"/>
              </a:rPr>
              <a:t>članstvo</a:t>
            </a:r>
            <a:r>
              <a:rPr lang="hr-HR" dirty="0">
                <a:latin typeface="+mj-lt"/>
                <a:ea typeface="Ebrima" panose="02000000000000000000" pitchFamily="2" charset="0"/>
                <a:cs typeface="Ebrima" panose="02000000000000000000" pitchFamily="2" charset="0"/>
              </a:rPr>
              <a:t> traženih stručnjaka u komorama koje je posebnim propisima određeno kao proizvoljno za određene stručnjake i čime se stranci stavljaju u nepovoljniji položaj, iskustvo u radovima </a:t>
            </a:r>
            <a:r>
              <a:rPr lang="hr-HR" b="1" dirty="0">
                <a:solidFill>
                  <a:schemeClr val="accent6">
                    <a:lumMod val="75000"/>
                  </a:schemeClr>
                </a:solidFill>
                <a:latin typeface="+mj-lt"/>
                <a:ea typeface="Ebrima" panose="02000000000000000000" pitchFamily="2" charset="0"/>
                <a:cs typeface="Ebrima" panose="02000000000000000000" pitchFamily="2" charset="0"/>
              </a:rPr>
              <a:t>povezanim s EU financiranjem</a:t>
            </a:r>
            <a:r>
              <a:rPr lang="hr-HR" dirty="0">
                <a:latin typeface="+mj-lt"/>
                <a:ea typeface="Ebrima" panose="02000000000000000000" pitchFamily="2" charset="0"/>
                <a:cs typeface="Ebrima" panose="02000000000000000000" pitchFamily="2" charset="0"/>
              </a:rPr>
              <a:t>, kvalifikacije </a:t>
            </a:r>
            <a:r>
              <a:rPr lang="hr-HR" b="1" dirty="0">
                <a:solidFill>
                  <a:schemeClr val="accent6">
                    <a:lumMod val="75000"/>
                  </a:schemeClr>
                </a:solidFill>
                <a:latin typeface="+mj-lt"/>
                <a:ea typeface="Ebrima" panose="02000000000000000000" pitchFamily="2" charset="0"/>
                <a:cs typeface="Ebrima" panose="02000000000000000000" pitchFamily="2" charset="0"/>
              </a:rPr>
              <a:t>strože</a:t>
            </a:r>
            <a:r>
              <a:rPr lang="hr-HR" dirty="0">
                <a:latin typeface="+mj-lt"/>
                <a:ea typeface="Ebrima" panose="02000000000000000000" pitchFamily="2" charset="0"/>
                <a:cs typeface="Ebrima" panose="02000000000000000000" pitchFamily="2" charset="0"/>
              </a:rPr>
              <a:t> nego propisuje poseban zakon (primjerice godine iskustva ovlaštenih voditelja građenja) obrazovne i stručne kvalifikacije rukovodećeg osoblja se </a:t>
            </a:r>
            <a:r>
              <a:rPr lang="hr-HR" b="1" dirty="0">
                <a:solidFill>
                  <a:schemeClr val="accent6">
                    <a:lumMod val="75000"/>
                  </a:schemeClr>
                </a:solidFill>
                <a:latin typeface="+mj-lt"/>
                <a:ea typeface="Ebrima" panose="02000000000000000000" pitchFamily="2" charset="0"/>
                <a:cs typeface="Ebrima" panose="02000000000000000000" pitchFamily="2" charset="0"/>
              </a:rPr>
              <a:t>mogu</a:t>
            </a:r>
            <a:r>
              <a:rPr lang="hr-HR" dirty="0">
                <a:latin typeface="+mj-lt"/>
                <a:ea typeface="Ebrima" panose="02000000000000000000" pitchFamily="2" charset="0"/>
                <a:cs typeface="Ebrima" panose="02000000000000000000" pitchFamily="2" charset="0"/>
              </a:rPr>
              <a:t> tražiti kao dokaz tehničke i stručne sposobnosti pod uvjetom da se </a:t>
            </a:r>
            <a:r>
              <a:rPr lang="hr-HR" b="1" dirty="0">
                <a:solidFill>
                  <a:schemeClr val="accent6">
                    <a:lumMod val="75000"/>
                  </a:schemeClr>
                </a:solidFill>
                <a:latin typeface="+mj-lt"/>
                <a:ea typeface="Ebrima" panose="02000000000000000000" pitchFamily="2" charset="0"/>
                <a:cs typeface="Ebrima" panose="02000000000000000000" pitchFamily="2" charset="0"/>
              </a:rPr>
              <a:t>ne</a:t>
            </a:r>
            <a:r>
              <a:rPr lang="hr-HR" dirty="0">
                <a:latin typeface="+mj-lt"/>
                <a:ea typeface="Ebrima" panose="02000000000000000000" pitchFamily="2" charset="0"/>
                <a:cs typeface="Ebrima" panose="02000000000000000000" pitchFamily="2" charset="0"/>
              </a:rPr>
              <a:t> ocjenjuju u okviru kriterija za odabir ponude</a:t>
            </a:r>
          </a:p>
          <a:p>
            <a:pPr marL="914400" lvl="2" indent="0">
              <a:buNone/>
            </a:pPr>
            <a:endParaRPr lang="hr-HR" sz="1900" dirty="0">
              <a:latin typeface="Ebrima" panose="02000000000000000000" pitchFamily="2" charset="0"/>
              <a:ea typeface="Ebrima" panose="02000000000000000000" pitchFamily="2" charset="0"/>
              <a:cs typeface="Ebrima" panose="02000000000000000000" pitchFamily="2" charset="0"/>
            </a:endParaRPr>
          </a:p>
          <a:p>
            <a:endParaRPr lang="hr-HR"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797151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AC2AB9B-AF7A-F58A-BAC3-7A97196F17E9}"/>
              </a:ext>
            </a:extLst>
          </p:cNvPr>
          <p:cNvSpPr>
            <a:spLocks noGrp="1"/>
          </p:cNvSpPr>
          <p:nvPr>
            <p:ph type="title"/>
          </p:nvPr>
        </p:nvSpPr>
        <p:spPr/>
        <p:txBody>
          <a:bodyPr>
            <a:normAutofit/>
          </a:bodyPr>
          <a:lstStyle/>
          <a:p>
            <a:r>
              <a:rPr lang="hr-HR" sz="4000" b="1" dirty="0">
                <a:latin typeface="+mj-lt"/>
                <a:ea typeface="Ebrima" panose="02000000000000000000" pitchFamily="2" charset="0"/>
                <a:cs typeface="Ebrima" panose="02000000000000000000" pitchFamily="2" charset="0"/>
              </a:rPr>
              <a:t>Priprema i provedba postupka (javne) nabave </a:t>
            </a:r>
            <a:endParaRPr lang="hr-HR" sz="4000" dirty="0"/>
          </a:p>
        </p:txBody>
      </p:sp>
      <p:sp>
        <p:nvSpPr>
          <p:cNvPr id="3" name="Rezervirano mjesto sadržaja 2">
            <a:extLst>
              <a:ext uri="{FF2B5EF4-FFF2-40B4-BE49-F238E27FC236}">
                <a16:creationId xmlns:a16="http://schemas.microsoft.com/office/drawing/2014/main" id="{BDCED635-4C36-36AE-C931-E81A08098C8C}"/>
              </a:ext>
            </a:extLst>
          </p:cNvPr>
          <p:cNvSpPr>
            <a:spLocks noGrp="1"/>
          </p:cNvSpPr>
          <p:nvPr>
            <p:ph idx="1"/>
          </p:nvPr>
        </p:nvSpPr>
        <p:spPr/>
        <p:txBody>
          <a:bodyPr/>
          <a:lstStyle/>
          <a:p>
            <a:endParaRPr lang="hr-HR" sz="2000" b="1" dirty="0">
              <a:solidFill>
                <a:schemeClr val="accent6">
                  <a:lumMod val="75000"/>
                </a:schemeClr>
              </a:solidFill>
              <a:latin typeface="+mj-lt"/>
              <a:ea typeface="Ebrima" panose="02000000000000000000" pitchFamily="2" charset="0"/>
              <a:cs typeface="Ebrima" panose="02000000000000000000" pitchFamily="2" charset="0"/>
            </a:endParaRPr>
          </a:p>
          <a:p>
            <a:pPr marL="612775" indent="-342900">
              <a:buFont typeface="Wingdings" panose="05000000000000000000" pitchFamily="2" charset="2"/>
              <a:buChar char="v"/>
            </a:pPr>
            <a:r>
              <a:rPr lang="hr-HR" sz="2000" b="1" dirty="0">
                <a:solidFill>
                  <a:schemeClr val="accent6">
                    <a:lumMod val="75000"/>
                  </a:schemeClr>
                </a:solidFill>
                <a:latin typeface="+mj-lt"/>
                <a:ea typeface="Ebrima" panose="02000000000000000000" pitchFamily="2" charset="0"/>
                <a:cs typeface="Ebrima" panose="02000000000000000000" pitchFamily="2" charset="0"/>
              </a:rPr>
              <a:t>paziti</a:t>
            </a:r>
            <a:r>
              <a:rPr lang="hr-HR" sz="2000" dirty="0">
                <a:latin typeface="+mj-lt"/>
                <a:ea typeface="Ebrima" panose="02000000000000000000" pitchFamily="2" charset="0"/>
                <a:cs typeface="Ebrima" panose="02000000000000000000" pitchFamily="2" charset="0"/>
              </a:rPr>
              <a:t> u slučaju oslanjanja na sposobnost drugog gospodarskog subjekta radi dokazivanja ispunjavanja kriterija koji su vezani uz obrazovne i stručne kvalifikacije iz članka 268. stavka 1. točke 8. ZJN 2016 ili uz relevantno stručno iskustvo, </a:t>
            </a:r>
            <a:r>
              <a:rPr lang="hr-HR" sz="2000" b="1" u="sng" dirty="0">
                <a:solidFill>
                  <a:schemeClr val="accent6">
                    <a:lumMod val="75000"/>
                  </a:schemeClr>
                </a:solidFill>
                <a:latin typeface="+mj-lt"/>
                <a:ea typeface="Ebrima" panose="02000000000000000000" pitchFamily="2" charset="0"/>
                <a:cs typeface="Ebrima" panose="02000000000000000000" pitchFamily="2" charset="0"/>
              </a:rPr>
              <a:t>samo ako će ti subjekti izvoditi radove ili pružati usluge</a:t>
            </a:r>
            <a:r>
              <a:rPr lang="hr-HR" sz="2000" dirty="0">
                <a:latin typeface="+mj-lt"/>
                <a:ea typeface="Ebrima" panose="02000000000000000000" pitchFamily="2" charset="0"/>
                <a:cs typeface="Ebrima" panose="02000000000000000000" pitchFamily="2" charset="0"/>
              </a:rPr>
              <a:t> za koje se ta sposobnost traži</a:t>
            </a:r>
          </a:p>
          <a:p>
            <a:pPr marL="612775" indent="-342900">
              <a:buFont typeface="Wingdings" panose="05000000000000000000" pitchFamily="2" charset="2"/>
              <a:buChar char="v"/>
            </a:pPr>
            <a:r>
              <a:rPr lang="hr-HR" sz="2000" b="1" dirty="0">
                <a:solidFill>
                  <a:srgbClr val="7030A0"/>
                </a:solidFill>
                <a:latin typeface="+mj-lt"/>
                <a:ea typeface="Ebrima" panose="02000000000000000000" pitchFamily="2" charset="0"/>
                <a:cs typeface="Ebrima" panose="02000000000000000000" pitchFamily="2" charset="0"/>
              </a:rPr>
              <a:t>korisnici moraju osigurati poštivanje predmetne odredbe tijekom cijelog trajanja izvršenja ugovora o javnoj nabavi! </a:t>
            </a:r>
            <a:r>
              <a:rPr lang="hr-HR" sz="2000" dirty="0">
                <a:latin typeface="+mj-lt"/>
                <a:ea typeface="Ebrima" panose="02000000000000000000" pitchFamily="2" charset="0"/>
                <a:cs typeface="Ebrima" panose="02000000000000000000" pitchFamily="2" charset="0"/>
              </a:rPr>
              <a:t>(primjerice u slučaju oslanjanja radi dokazivanja iskustva u izvođenju radova </a:t>
            </a:r>
            <a:r>
              <a:rPr lang="hr-HR" sz="2000" b="1" dirty="0">
                <a:solidFill>
                  <a:srgbClr val="7030A0"/>
                </a:solidFill>
                <a:latin typeface="+mj-lt"/>
                <a:ea typeface="Ebrima" panose="02000000000000000000" pitchFamily="2" charset="0"/>
                <a:cs typeface="Ebrima" panose="02000000000000000000" pitchFamily="2" charset="0"/>
              </a:rPr>
              <a:t>taj gospodarski subjekt mora izvoditi radove</a:t>
            </a:r>
            <a:r>
              <a:rPr lang="hr-HR" sz="2000" dirty="0">
                <a:latin typeface="+mj-lt"/>
                <a:ea typeface="Ebrima" panose="02000000000000000000" pitchFamily="2" charset="0"/>
                <a:cs typeface="Ebrima" panose="02000000000000000000" pitchFamily="2" charset="0"/>
              </a:rPr>
              <a:t> za koje se ta sposobnost traži i/ili u slučaju oslanjanja na stručno iskustvo (stručnjake koji su resurs drugog subjekta) taj stručnjak mora biti angažiran u izvođenju ugovora o javnoj nabavi o čemu mora postojati dokaz tijekom izvršenja ugovora)</a:t>
            </a:r>
            <a:endParaRPr lang="hr-HR" sz="2000" b="1" dirty="0">
              <a:solidFill>
                <a:srgbClr val="7030A0"/>
              </a:solidFill>
              <a:latin typeface="+mj-lt"/>
              <a:ea typeface="Ebrima" panose="02000000000000000000" pitchFamily="2" charset="0"/>
              <a:cs typeface="Ebrima" panose="02000000000000000000" pitchFamily="2" charset="0"/>
            </a:endParaRPr>
          </a:p>
          <a:p>
            <a:endParaRPr lang="hr-HR" dirty="0"/>
          </a:p>
        </p:txBody>
      </p:sp>
    </p:spTree>
    <p:extLst>
      <p:ext uri="{BB962C8B-B14F-4D97-AF65-F5344CB8AC3E}">
        <p14:creationId xmlns:p14="http://schemas.microsoft.com/office/powerpoint/2010/main" val="26716481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41" y="478172"/>
            <a:ext cx="11785067" cy="790791"/>
          </a:xfrm>
        </p:spPr>
        <p:txBody>
          <a:bodyPr>
            <a:normAutofit fontScale="90000"/>
          </a:bodyPr>
          <a:lstStyle/>
          <a:p>
            <a:pPr algn="ctr"/>
            <a:br>
              <a:rPr lang="hr-HR" sz="3600" dirty="0">
                <a:latin typeface="+mj-lt"/>
              </a:rPr>
            </a:br>
            <a:endParaRPr lang="hr-HR" dirty="0">
              <a:latin typeface="+mj-lt"/>
            </a:endParaRPr>
          </a:p>
        </p:txBody>
      </p:sp>
      <p:sp>
        <p:nvSpPr>
          <p:cNvPr id="3" name="Content Placeholder 2"/>
          <p:cNvSpPr>
            <a:spLocks noGrp="1"/>
          </p:cNvSpPr>
          <p:nvPr>
            <p:ph idx="1"/>
          </p:nvPr>
        </p:nvSpPr>
        <p:spPr>
          <a:xfrm>
            <a:off x="606109" y="1143128"/>
            <a:ext cx="10721130" cy="4952872"/>
          </a:xfrm>
        </p:spPr>
        <p:txBody>
          <a:bodyPr>
            <a:noAutofit/>
          </a:bodyPr>
          <a:lstStyle/>
          <a:p>
            <a:pPr>
              <a:buNone/>
            </a:pPr>
            <a:endParaRPr lang="hr-HR" sz="1800" dirty="0">
              <a:latin typeface="Ebrima" panose="02000000000000000000" pitchFamily="2" charset="0"/>
              <a:ea typeface="Ebrima" panose="02000000000000000000" pitchFamily="2" charset="0"/>
              <a:cs typeface="Ebrima" panose="02000000000000000000" pitchFamily="2" charset="0"/>
            </a:endParaRPr>
          </a:p>
          <a:p>
            <a:pPr lvl="0">
              <a:buNone/>
            </a:pPr>
            <a:r>
              <a:rPr lang="hr-HR" sz="1800" b="1" dirty="0">
                <a:latin typeface="+mj-lt"/>
                <a:ea typeface="Ebrima" panose="02000000000000000000" pitchFamily="2" charset="0"/>
                <a:cs typeface="Ebrima" panose="02000000000000000000" pitchFamily="2" charset="0"/>
              </a:rPr>
              <a:t>6) ESPD (18. travanj 2018 obvezni e-ESPD)</a:t>
            </a:r>
            <a:r>
              <a:rPr lang="pl-PL" sz="1800" dirty="0">
                <a:latin typeface="Calibri Light (Headings)"/>
                <a:ea typeface="Ebrima" panose="02000000000000000000" pitchFamily="2" charset="0"/>
                <a:cs typeface="Ebrima" panose="02000000000000000000" pitchFamily="2" charset="0"/>
              </a:rPr>
              <a:t> </a:t>
            </a:r>
          </a:p>
          <a:p>
            <a:pPr lvl="1" algn="just"/>
            <a:r>
              <a:rPr lang="hr-HR" sz="1800" dirty="0">
                <a:latin typeface="Calibri Light (Headings)"/>
                <a:ea typeface="Ebrima" panose="02000000000000000000" pitchFamily="2" charset="0"/>
                <a:cs typeface="Ebrima" panose="02000000000000000000" pitchFamily="2" charset="0"/>
              </a:rPr>
              <a:t>ne učitavati u EOJN zaseban obrazac uz DON – </a:t>
            </a:r>
            <a:r>
              <a:rPr lang="hr-HR" sz="1800" b="1" u="sng" dirty="0">
                <a:latin typeface="Calibri Light (Headings)"/>
                <a:ea typeface="Ebrima" panose="02000000000000000000" pitchFamily="2" charset="0"/>
                <a:cs typeface="Ebrima" panose="02000000000000000000" pitchFamily="2" charset="0"/>
              </a:rPr>
              <a:t>kreirati</a:t>
            </a:r>
            <a:r>
              <a:rPr lang="hr-HR" sz="1800" dirty="0">
                <a:latin typeface="Calibri Light (Headings)"/>
                <a:ea typeface="Ebrima" panose="02000000000000000000" pitchFamily="2" charset="0"/>
                <a:cs typeface="Ebrima" panose="02000000000000000000" pitchFamily="2" charset="0"/>
              </a:rPr>
              <a:t> e-ESPD obrazac prilikom objave nadmetanja</a:t>
            </a:r>
          </a:p>
          <a:p>
            <a:pPr lvl="1" algn="just"/>
            <a:r>
              <a:rPr lang="hr-HR" sz="1800" dirty="0">
                <a:latin typeface="Calibri Light (Headings)"/>
                <a:ea typeface="Ebrima" panose="02000000000000000000" pitchFamily="2" charset="0"/>
                <a:cs typeface="Ebrima" panose="02000000000000000000" pitchFamily="2" charset="0"/>
              </a:rPr>
              <a:t>e-ESPD kreiran putem EOJN </a:t>
            </a:r>
            <a:r>
              <a:rPr lang="hr-HR" sz="1800" b="1" dirty="0">
                <a:solidFill>
                  <a:schemeClr val="accent6">
                    <a:lumMod val="75000"/>
                  </a:schemeClr>
                </a:solidFill>
                <a:latin typeface="Calibri Light (Headings)"/>
                <a:ea typeface="Ebrima" panose="02000000000000000000" pitchFamily="2" charset="0"/>
                <a:cs typeface="Ebrima" panose="02000000000000000000" pitchFamily="2" charset="0"/>
              </a:rPr>
              <a:t>mora biti identičan propisanim uvjetima i zahtjevima iz DON</a:t>
            </a:r>
            <a:r>
              <a:rPr lang="hr-HR" sz="1800" dirty="0">
                <a:latin typeface="Calibri Light (Headings)"/>
                <a:ea typeface="Ebrima" panose="02000000000000000000" pitchFamily="2" charset="0"/>
                <a:cs typeface="Ebrima" panose="02000000000000000000" pitchFamily="2" charset="0"/>
              </a:rPr>
              <a:t> (primjerice kod uvjeta ekonomske i financijske sposobnosti gdje je kao uvjet propisan podatak o traženom godišnjem prometu u području predmeta nabave, a kao dio ESPD propisan onaj koji se odnosi na opći godišnji promet – </a:t>
            </a:r>
            <a:r>
              <a:rPr lang="hr-HR" sz="1800" u="sng" dirty="0">
                <a:latin typeface="Calibri Light (Headings)"/>
                <a:ea typeface="Ebrima" panose="02000000000000000000" pitchFamily="2" charset="0"/>
                <a:cs typeface="Ebrima" panose="02000000000000000000" pitchFamily="2" charset="0"/>
              </a:rPr>
              <a:t>nejasna DON</a:t>
            </a:r>
            <a:r>
              <a:rPr lang="hr-HR" sz="1800" dirty="0">
                <a:latin typeface="Calibri Light (Headings)"/>
                <a:ea typeface="Ebrima" panose="02000000000000000000" pitchFamily="2" charset="0"/>
                <a:cs typeface="Ebrima" panose="02000000000000000000" pitchFamily="2" charset="0"/>
              </a:rPr>
              <a:t>)</a:t>
            </a:r>
          </a:p>
          <a:p>
            <a:pPr lvl="1" algn="just"/>
            <a:r>
              <a:rPr lang="hr-HR" sz="1800" b="1" dirty="0">
                <a:solidFill>
                  <a:schemeClr val="accent6">
                    <a:lumMod val="75000"/>
                  </a:schemeClr>
                </a:solidFill>
                <a:latin typeface="Calibri Light (Headings)"/>
                <a:ea typeface="Ebrima" panose="02000000000000000000" pitchFamily="2" charset="0"/>
                <a:cs typeface="Ebrima" panose="02000000000000000000" pitchFamily="2" charset="0"/>
              </a:rPr>
              <a:t>pogreška</a:t>
            </a:r>
            <a:r>
              <a:rPr lang="hr-HR" sz="1800" dirty="0">
                <a:latin typeface="Calibri Light (Headings)"/>
                <a:ea typeface="Ebrima" panose="02000000000000000000" pitchFamily="2" charset="0"/>
                <a:cs typeface="Ebrima" panose="02000000000000000000" pitchFamily="2" charset="0"/>
              </a:rPr>
              <a:t> je u pregledu i ocjeni ponuda priznati kao valjan e-ESPD obrazac gdje je popunjen samo </a:t>
            </a:r>
            <a:r>
              <a:rPr lang="hr-HR" sz="1800" b="1" dirty="0">
                <a:solidFill>
                  <a:schemeClr val="accent6">
                    <a:lumMod val="75000"/>
                  </a:schemeClr>
                </a:solidFill>
                <a:latin typeface="Calibri Light (Headings)"/>
                <a:ea typeface="Ebrima" panose="02000000000000000000" pitchFamily="2" charset="0"/>
                <a:cs typeface="Ebrima" panose="02000000000000000000" pitchFamily="2" charset="0"/>
              </a:rPr>
              <a:t>opći navod </a:t>
            </a:r>
            <a:r>
              <a:rPr lang="hr-HR" sz="1800" dirty="0">
                <a:latin typeface="Calibri Light (Headings)"/>
                <a:ea typeface="Ebrima" panose="02000000000000000000" pitchFamily="2" charset="0"/>
                <a:cs typeface="Ebrima" panose="02000000000000000000" pitchFamily="2" charset="0"/>
              </a:rPr>
              <a:t>za sve propisane kriterije ako su u DoN propisani dijelovi ESPD obrasca za svaki propisani uvjet – potrebno tražiti pojašnjenje/upotpunjavanje ponude! </a:t>
            </a:r>
            <a:endParaRPr lang="hr-HR" sz="1800" b="1" dirty="0">
              <a:latin typeface="Calibri Light (Headings)"/>
              <a:ea typeface="Ebrima" panose="02000000000000000000" pitchFamily="2" charset="0"/>
              <a:cs typeface="Ebrima" panose="02000000000000000000" pitchFamily="2" charset="0"/>
            </a:endParaRPr>
          </a:p>
          <a:p>
            <a:pPr lvl="1" algn="just"/>
            <a:r>
              <a:rPr lang="hr-HR" sz="1800" dirty="0">
                <a:latin typeface="Calibri Light (Headings)"/>
                <a:ea typeface="Ebrima" panose="02000000000000000000" pitchFamily="2" charset="0"/>
                <a:cs typeface="Ebrima" panose="02000000000000000000" pitchFamily="2" charset="0"/>
              </a:rPr>
              <a:t>jasno navesti koji dijelovi obrasca se popunjavaju za svakog </a:t>
            </a:r>
            <a:r>
              <a:rPr lang="hr-HR" sz="1800" b="1" dirty="0">
                <a:latin typeface="Calibri Light (Headings)"/>
                <a:ea typeface="Ebrima" panose="02000000000000000000" pitchFamily="2" charset="0"/>
                <a:cs typeface="Ebrima" panose="02000000000000000000" pitchFamily="2" charset="0"/>
              </a:rPr>
              <a:t>člana zajednice</a:t>
            </a:r>
            <a:r>
              <a:rPr lang="hr-HR" sz="1800" dirty="0">
                <a:latin typeface="Calibri Light (Headings)"/>
                <a:ea typeface="Ebrima" panose="02000000000000000000" pitchFamily="2" charset="0"/>
                <a:cs typeface="Ebrima" panose="02000000000000000000" pitchFamily="2" charset="0"/>
              </a:rPr>
              <a:t>, </a:t>
            </a:r>
            <a:r>
              <a:rPr lang="hr-HR" sz="1800" b="1" dirty="0">
                <a:latin typeface="Calibri Light (Headings)"/>
                <a:ea typeface="Ebrima" panose="02000000000000000000" pitchFamily="2" charset="0"/>
                <a:cs typeface="Ebrima" panose="02000000000000000000" pitchFamily="2" charset="0"/>
              </a:rPr>
              <a:t>podugovaratelje</a:t>
            </a:r>
            <a:r>
              <a:rPr lang="hr-HR" sz="1800" dirty="0">
                <a:latin typeface="Calibri Light (Headings)"/>
                <a:ea typeface="Ebrima" panose="02000000000000000000" pitchFamily="2" charset="0"/>
                <a:cs typeface="Ebrima" panose="02000000000000000000" pitchFamily="2" charset="0"/>
              </a:rPr>
              <a:t> te u slučaju </a:t>
            </a:r>
            <a:r>
              <a:rPr lang="hr-HR" sz="1800" b="1" dirty="0">
                <a:latin typeface="Calibri Light (Headings)"/>
                <a:ea typeface="Ebrima" panose="02000000000000000000" pitchFamily="2" charset="0"/>
                <a:cs typeface="Ebrima" panose="02000000000000000000" pitchFamily="2" charset="0"/>
              </a:rPr>
              <a:t>oslanjanja</a:t>
            </a:r>
            <a:r>
              <a:rPr lang="hr-HR" sz="1800" dirty="0">
                <a:latin typeface="Calibri Light (Headings)"/>
                <a:ea typeface="Ebrima" panose="02000000000000000000" pitchFamily="2" charset="0"/>
                <a:cs typeface="Ebrima" panose="02000000000000000000" pitchFamily="2" charset="0"/>
              </a:rPr>
              <a:t> na sposobnost drugog gospodarskog subjekta </a:t>
            </a:r>
          </a:p>
          <a:p>
            <a:pPr lvl="1" algn="just"/>
            <a:r>
              <a:rPr lang="hr-HR" sz="1800" dirty="0">
                <a:latin typeface="Calibri Light (Headings)"/>
                <a:ea typeface="Ebrima" panose="02000000000000000000" pitchFamily="2" charset="0"/>
                <a:cs typeface="Ebrima" panose="02000000000000000000" pitchFamily="2" charset="0"/>
              </a:rPr>
              <a:t>u zapisniku o pregledu i ocjeni ponuda mora postojati </a:t>
            </a:r>
            <a:r>
              <a:rPr lang="hr-HR" sz="1800" b="1" dirty="0">
                <a:solidFill>
                  <a:schemeClr val="accent6">
                    <a:lumMod val="75000"/>
                  </a:schemeClr>
                </a:solidFill>
                <a:latin typeface="Calibri Light (Headings)"/>
                <a:ea typeface="Ebrima" panose="02000000000000000000" pitchFamily="2" charset="0"/>
                <a:cs typeface="Ebrima" panose="02000000000000000000" pitchFamily="2" charset="0"/>
              </a:rPr>
              <a:t>jasan revizijski trag o preliminarnom </a:t>
            </a:r>
            <a:r>
              <a:rPr lang="hr-HR" sz="1800" dirty="0">
                <a:latin typeface="Calibri Light (Headings)"/>
                <a:ea typeface="Ebrima" panose="02000000000000000000" pitchFamily="2" charset="0"/>
                <a:cs typeface="Ebrima" panose="02000000000000000000" pitchFamily="2" charset="0"/>
              </a:rPr>
              <a:t>ocjenjivanju putem e-ESPD - </a:t>
            </a:r>
            <a:r>
              <a:rPr lang="hr-HR" sz="1800" b="1" dirty="0">
                <a:latin typeface="Calibri Light (Headings)"/>
                <a:ea typeface="Ebrima" panose="02000000000000000000" pitchFamily="2" charset="0"/>
                <a:cs typeface="Ebrima" panose="02000000000000000000" pitchFamily="2" charset="0"/>
              </a:rPr>
              <a:t>NE</a:t>
            </a:r>
            <a:r>
              <a:rPr lang="hr-HR" sz="1800" dirty="0">
                <a:latin typeface="Calibri Light (Headings)"/>
                <a:ea typeface="Ebrima" panose="02000000000000000000" pitchFamily="2" charset="0"/>
                <a:cs typeface="Ebrima" panose="02000000000000000000" pitchFamily="2" charset="0"/>
              </a:rPr>
              <a:t> ocjenjivati ažurirane dokumente umjesto ESPD</a:t>
            </a:r>
          </a:p>
          <a:p>
            <a:pPr marL="457200" lvl="1" indent="0" algn="just">
              <a:buNone/>
            </a:pPr>
            <a:endParaRPr lang="hr-HR" sz="1800" dirty="0">
              <a:latin typeface="Calibri Light (Headings)"/>
              <a:ea typeface="Ebrima" panose="02000000000000000000" pitchFamily="2" charset="0"/>
              <a:cs typeface="Ebrima" panose="02000000000000000000" pitchFamily="2" charset="0"/>
            </a:endParaRPr>
          </a:p>
          <a:p>
            <a:pPr algn="just">
              <a:buNone/>
            </a:pPr>
            <a:r>
              <a:rPr lang="hr-HR" sz="1800" b="1" u="sng" dirty="0">
                <a:solidFill>
                  <a:srgbClr val="7030A0"/>
                </a:solidFill>
                <a:latin typeface="Calibri Light (Headings)"/>
                <a:ea typeface="Ebrima" panose="02000000000000000000" pitchFamily="2" charset="0"/>
                <a:cs typeface="Ebrima" panose="02000000000000000000" pitchFamily="2" charset="0"/>
              </a:rPr>
              <a:t>VAŽNO!</a:t>
            </a:r>
            <a:r>
              <a:rPr lang="hr-HR" sz="1800" dirty="0">
                <a:latin typeface="Calibri Light (Headings)"/>
                <a:ea typeface="Ebrima" panose="02000000000000000000" pitchFamily="2" charset="0"/>
                <a:cs typeface="Ebrima" panose="02000000000000000000" pitchFamily="2" charset="0"/>
              </a:rPr>
              <a:t> – u ponudi se </a:t>
            </a:r>
            <a:r>
              <a:rPr lang="hr-HR" sz="1800" b="1" dirty="0">
                <a:latin typeface="Calibri Light (Headings)"/>
                <a:ea typeface="Ebrima" panose="02000000000000000000" pitchFamily="2" charset="0"/>
                <a:cs typeface="Ebrima" panose="02000000000000000000" pitchFamily="2" charset="0"/>
              </a:rPr>
              <a:t>ne smiju </a:t>
            </a:r>
            <a:r>
              <a:rPr lang="hr-HR" sz="1800" dirty="0">
                <a:latin typeface="Calibri Light (Headings)"/>
                <a:ea typeface="Ebrima" panose="02000000000000000000" pitchFamily="2" charset="0"/>
                <a:cs typeface="Ebrima" panose="02000000000000000000" pitchFamily="2" charset="0"/>
              </a:rPr>
              <a:t>tražiti dokazi jer se svi uvjeti </a:t>
            </a:r>
            <a:r>
              <a:rPr lang="hr-HR" sz="1800" b="1" dirty="0">
                <a:latin typeface="Calibri Light (Headings)"/>
                <a:ea typeface="Ebrima" panose="02000000000000000000" pitchFamily="2" charset="0"/>
                <a:cs typeface="Ebrima" panose="02000000000000000000" pitchFamily="2" charset="0"/>
              </a:rPr>
              <a:t>preliminarno dokazuju e-ESPD-om – </a:t>
            </a:r>
            <a:r>
              <a:rPr lang="hr-HR" sz="1800" dirty="0">
                <a:latin typeface="Calibri Light (Headings)"/>
                <a:ea typeface="Ebrima" panose="02000000000000000000" pitchFamily="2" charset="0"/>
                <a:cs typeface="Ebrima" panose="02000000000000000000" pitchFamily="2" charset="0"/>
              </a:rPr>
              <a:t>takav zahtjev je prekomjeran</a:t>
            </a:r>
          </a:p>
        </p:txBody>
      </p:sp>
      <p:sp>
        <p:nvSpPr>
          <p:cNvPr id="5" name="TekstniOkvir 4">
            <a:extLst>
              <a:ext uri="{FF2B5EF4-FFF2-40B4-BE49-F238E27FC236}">
                <a16:creationId xmlns:a16="http://schemas.microsoft.com/office/drawing/2014/main" id="{844AC59F-FFC8-4103-0F40-5032E9903925}"/>
              </a:ext>
            </a:extLst>
          </p:cNvPr>
          <p:cNvSpPr txBox="1"/>
          <p:nvPr/>
        </p:nvSpPr>
        <p:spPr>
          <a:xfrm>
            <a:off x="332792" y="352823"/>
            <a:ext cx="10388217" cy="707886"/>
          </a:xfrm>
          <a:prstGeom prst="rect">
            <a:avLst/>
          </a:prstGeom>
          <a:noFill/>
        </p:spPr>
        <p:txBody>
          <a:bodyPr wrap="square">
            <a:spAutoFit/>
          </a:bodyPr>
          <a:lstStyle/>
          <a:p>
            <a:r>
              <a:rPr lang="hr-HR" sz="4000" b="1" dirty="0">
                <a:solidFill>
                  <a:schemeClr val="bg1"/>
                </a:solidFill>
                <a:latin typeface="+mj-lt"/>
                <a:ea typeface="Ebrima" panose="02000000000000000000" pitchFamily="2" charset="0"/>
                <a:cs typeface="Ebrima" panose="02000000000000000000" pitchFamily="2" charset="0"/>
              </a:rPr>
              <a:t>Priprema i provedba postupka (javne) nabave </a:t>
            </a:r>
          </a:p>
        </p:txBody>
      </p:sp>
    </p:spTree>
    <p:extLst>
      <p:ext uri="{BB962C8B-B14F-4D97-AF65-F5344CB8AC3E}">
        <p14:creationId xmlns:p14="http://schemas.microsoft.com/office/powerpoint/2010/main" val="19369630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2605" y="125753"/>
            <a:ext cx="8865949" cy="1372020"/>
          </a:xfrm>
        </p:spPr>
        <p:txBody>
          <a:bodyPr>
            <a:normAutofit/>
          </a:bodyPr>
          <a:lstStyle/>
          <a:p>
            <a:pPr algn="ctr"/>
            <a:br>
              <a:rPr lang="hr-HR" dirty="0">
                <a:latin typeface="+mj-lt"/>
              </a:rPr>
            </a:br>
            <a:endParaRPr lang="hr-HR" dirty="0">
              <a:latin typeface="+mj-lt"/>
            </a:endParaRPr>
          </a:p>
        </p:txBody>
      </p:sp>
      <p:sp>
        <p:nvSpPr>
          <p:cNvPr id="3" name="Content Placeholder 2"/>
          <p:cNvSpPr>
            <a:spLocks noGrp="1"/>
          </p:cNvSpPr>
          <p:nvPr>
            <p:ph idx="1"/>
          </p:nvPr>
        </p:nvSpPr>
        <p:spPr>
          <a:xfrm>
            <a:off x="332793" y="1268963"/>
            <a:ext cx="11249606" cy="4777274"/>
          </a:xfrm>
        </p:spPr>
        <p:txBody>
          <a:bodyPr>
            <a:noAutofit/>
          </a:bodyPr>
          <a:lstStyle/>
          <a:p>
            <a:pPr lvl="0">
              <a:buNone/>
            </a:pPr>
            <a:endParaRPr lang="hr-HR" sz="1700" b="1" dirty="0">
              <a:latin typeface="Ebrima" panose="02000000000000000000" pitchFamily="2" charset="0"/>
              <a:ea typeface="Ebrima" panose="02000000000000000000" pitchFamily="2" charset="0"/>
              <a:cs typeface="Ebrima" panose="02000000000000000000" pitchFamily="2" charset="0"/>
            </a:endParaRPr>
          </a:p>
          <a:p>
            <a:pPr lvl="0">
              <a:buNone/>
            </a:pPr>
            <a:r>
              <a:rPr lang="hr-HR" sz="2000" b="1" dirty="0">
                <a:latin typeface="+mj-lt"/>
                <a:ea typeface="Ebrima" panose="02000000000000000000" pitchFamily="2" charset="0"/>
                <a:cs typeface="Ebrima" panose="02000000000000000000" pitchFamily="2" charset="0"/>
              </a:rPr>
              <a:t>7) OSTALE ODREDBE</a:t>
            </a:r>
            <a:endParaRPr lang="hr-HR" sz="2000" dirty="0">
              <a:latin typeface="+mj-lt"/>
              <a:ea typeface="Ebrima" panose="02000000000000000000" pitchFamily="2" charset="0"/>
              <a:cs typeface="Ebrima" panose="02000000000000000000" pitchFamily="2" charset="0"/>
            </a:endParaRPr>
          </a:p>
          <a:p>
            <a:pPr marL="612775" lvl="0" indent="-342900" algn="just">
              <a:lnSpc>
                <a:spcPct val="120000"/>
              </a:lnSpc>
              <a:buFont typeface="Wingdings" panose="05000000000000000000" pitchFamily="2" charset="2"/>
              <a:buChar char="Ø"/>
            </a:pPr>
            <a:r>
              <a:rPr lang="hr-HR" sz="2000" u="sng" dirty="0">
                <a:latin typeface="+mj-lt"/>
                <a:ea typeface="Ebrima" panose="02000000000000000000" pitchFamily="2" charset="0"/>
                <a:cs typeface="Ebrima" panose="02000000000000000000" pitchFamily="2" charset="0"/>
              </a:rPr>
              <a:t>odredbe koje se odnose na zajednicu gospodarskih subjekata i podugovaratelje</a:t>
            </a:r>
            <a:endParaRPr lang="hr-HR" sz="2000" dirty="0">
              <a:latin typeface="+mj-lt"/>
              <a:ea typeface="Ebrima" panose="02000000000000000000" pitchFamily="2" charset="0"/>
              <a:cs typeface="Ebrima" panose="02000000000000000000" pitchFamily="2" charset="0"/>
            </a:endParaRPr>
          </a:p>
          <a:p>
            <a:pPr lvl="1" algn="just">
              <a:lnSpc>
                <a:spcPct val="120000"/>
              </a:lnSpc>
            </a:pPr>
            <a:r>
              <a:rPr lang="hr-HR" sz="2000" dirty="0">
                <a:latin typeface="+mj-lt"/>
                <a:ea typeface="Ebrima" panose="02000000000000000000" pitchFamily="2" charset="0"/>
                <a:cs typeface="Ebrima" panose="02000000000000000000" pitchFamily="2" charset="0"/>
              </a:rPr>
              <a:t>jasno propisati uvjete sposobnosti i osnove za isključenje za svakog člana zajednice ponuditelja, podugovaratelje i GS na koje se ponuditelj oslanja (termin gospodarski subjekt ne podrazumijeva svakog člana zajednice ponuditelja zasebno!). </a:t>
            </a:r>
            <a:r>
              <a:rPr lang="hr-HR" sz="2000" i="1" dirty="0">
                <a:latin typeface="+mj-lt"/>
                <a:ea typeface="Ebrima" panose="02000000000000000000" pitchFamily="2" charset="0"/>
                <a:cs typeface="Ebrima" panose="02000000000000000000" pitchFamily="2" charset="0"/>
              </a:rPr>
              <a:t>Paziti da se odredbe u ovom dijelu ne razlikuju od odredbi gdje se propisuju osnove isključenja i uvjeti sposobnosti te ne propisivati prekomjerne uvjete za podugovaratelje i GS na koje se ponuditelj oslanja – dovoljno je tražiti samo ispunjavanje uvjeta koje ZJN propisuje (podugovaratelji čl.  220. - 226.; GS na koje se oslanja čl.  273. – 278. ZJN 2016)</a:t>
            </a:r>
          </a:p>
          <a:p>
            <a:pPr lvl="1" algn="just">
              <a:lnSpc>
                <a:spcPct val="120000"/>
              </a:lnSpc>
            </a:pPr>
            <a:r>
              <a:rPr lang="hr-HR" sz="2000" dirty="0">
                <a:latin typeface="+mj-lt"/>
                <a:ea typeface="Ebrima" panose="02000000000000000000" pitchFamily="2" charset="0"/>
                <a:cs typeface="Ebrima" panose="02000000000000000000" pitchFamily="2" charset="0"/>
              </a:rPr>
              <a:t>navesti sve potrebne podatke o podugovarateljima sukladno ZJN 2016 i iste te podatke navesti i u ugovoru o javnoj nabavi (čl. 220. – 226. ZJN 2016 ), neposredno plaćanje podugovarateljima</a:t>
            </a:r>
          </a:p>
          <a:p>
            <a:pPr lvl="1" algn="just">
              <a:lnSpc>
                <a:spcPct val="120000"/>
              </a:lnSpc>
            </a:pPr>
            <a:r>
              <a:rPr lang="hr-HR" sz="2000" dirty="0">
                <a:latin typeface="+mj-lt"/>
                <a:ea typeface="Ebrima" panose="02000000000000000000" pitchFamily="2" charset="0"/>
                <a:cs typeface="Ebrima" panose="02000000000000000000" pitchFamily="2" charset="0"/>
              </a:rPr>
              <a:t>podugovaratelje navesti u objavi obavijesti o dodjeli ugovora</a:t>
            </a:r>
          </a:p>
        </p:txBody>
      </p:sp>
      <p:sp>
        <p:nvSpPr>
          <p:cNvPr id="4" name="TekstniOkvir 3">
            <a:extLst>
              <a:ext uri="{FF2B5EF4-FFF2-40B4-BE49-F238E27FC236}">
                <a16:creationId xmlns:a16="http://schemas.microsoft.com/office/drawing/2014/main" id="{595D2404-01DC-9DCB-2621-174D24711B14}"/>
              </a:ext>
            </a:extLst>
          </p:cNvPr>
          <p:cNvSpPr txBox="1"/>
          <p:nvPr/>
        </p:nvSpPr>
        <p:spPr>
          <a:xfrm>
            <a:off x="490330" y="404971"/>
            <a:ext cx="10296940" cy="707886"/>
          </a:xfrm>
          <a:prstGeom prst="rect">
            <a:avLst/>
          </a:prstGeom>
          <a:noFill/>
        </p:spPr>
        <p:txBody>
          <a:bodyPr wrap="square">
            <a:spAutoFit/>
          </a:bodyPr>
          <a:lstStyle/>
          <a:p>
            <a:r>
              <a:rPr lang="hr-HR" sz="4000" b="1" dirty="0">
                <a:solidFill>
                  <a:schemeClr val="bg1"/>
                </a:solidFill>
                <a:latin typeface="+mj-lt"/>
                <a:ea typeface="Ebrima" panose="02000000000000000000" pitchFamily="2" charset="0"/>
                <a:cs typeface="Ebrima" panose="02000000000000000000" pitchFamily="2" charset="0"/>
              </a:rPr>
              <a:t>Priprema i provedba postupka (javne) nabave </a:t>
            </a:r>
          </a:p>
        </p:txBody>
      </p:sp>
    </p:spTree>
    <p:extLst>
      <p:ext uri="{BB962C8B-B14F-4D97-AF65-F5344CB8AC3E}">
        <p14:creationId xmlns:p14="http://schemas.microsoft.com/office/powerpoint/2010/main" val="1258047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852433F-E39B-265D-E8A1-40E49DBDC63B}"/>
              </a:ext>
            </a:extLst>
          </p:cNvPr>
          <p:cNvSpPr>
            <a:spLocks noGrp="1"/>
          </p:cNvSpPr>
          <p:nvPr>
            <p:ph type="title"/>
          </p:nvPr>
        </p:nvSpPr>
        <p:spPr/>
        <p:txBody>
          <a:bodyPr>
            <a:normAutofit fontScale="90000"/>
          </a:bodyPr>
          <a:lstStyle/>
          <a:p>
            <a:br>
              <a:rPr lang="hr-HR" sz="4400" b="1" dirty="0">
                <a:solidFill>
                  <a:schemeClr val="bg1"/>
                </a:solidFill>
                <a:latin typeface="+mj-lt"/>
                <a:ea typeface="Ebrima" panose="02000000000000000000" pitchFamily="2" charset="0"/>
                <a:cs typeface="Ebrima" panose="02000000000000000000" pitchFamily="2" charset="0"/>
              </a:rPr>
            </a:br>
            <a:r>
              <a:rPr lang="hr-HR" sz="4400" b="1" dirty="0">
                <a:solidFill>
                  <a:schemeClr val="bg1"/>
                </a:solidFill>
                <a:latin typeface="+mj-lt"/>
                <a:ea typeface="Ebrima" panose="02000000000000000000" pitchFamily="2" charset="0"/>
                <a:cs typeface="Ebrima" panose="02000000000000000000" pitchFamily="2" charset="0"/>
              </a:rPr>
              <a:t>Priprema i provedba postupka (javne) nabave </a:t>
            </a:r>
            <a:br>
              <a:rPr lang="hr-HR" sz="4400" b="1" dirty="0">
                <a:solidFill>
                  <a:schemeClr val="bg1"/>
                </a:solidFill>
                <a:latin typeface="+mj-lt"/>
                <a:ea typeface="Ebrima" panose="02000000000000000000" pitchFamily="2" charset="0"/>
                <a:cs typeface="Ebrima" panose="02000000000000000000" pitchFamily="2" charset="0"/>
              </a:rPr>
            </a:br>
            <a:endParaRPr lang="hr-HR" dirty="0"/>
          </a:p>
        </p:txBody>
      </p:sp>
      <p:sp>
        <p:nvSpPr>
          <p:cNvPr id="3" name="Rezervirano mjesto sadržaja 2">
            <a:extLst>
              <a:ext uri="{FF2B5EF4-FFF2-40B4-BE49-F238E27FC236}">
                <a16:creationId xmlns:a16="http://schemas.microsoft.com/office/drawing/2014/main" id="{6BE785F9-79B9-B447-9DE4-A70E01061C9C}"/>
              </a:ext>
            </a:extLst>
          </p:cNvPr>
          <p:cNvSpPr>
            <a:spLocks noGrp="1"/>
          </p:cNvSpPr>
          <p:nvPr>
            <p:ph idx="1"/>
          </p:nvPr>
        </p:nvSpPr>
        <p:spPr/>
        <p:txBody>
          <a:bodyPr>
            <a:normAutofit fontScale="92500" lnSpcReduction="10000"/>
          </a:bodyPr>
          <a:lstStyle/>
          <a:p>
            <a:pPr marL="612775" lvl="0" indent="-342900" algn="just">
              <a:lnSpc>
                <a:spcPct val="120000"/>
              </a:lnSpc>
              <a:buFont typeface="Wingdings" panose="05000000000000000000" pitchFamily="2" charset="2"/>
              <a:buChar char="Ø"/>
            </a:pPr>
            <a:r>
              <a:rPr lang="hr-HR" sz="2200" u="sng" dirty="0">
                <a:latin typeface="+mj-lt"/>
                <a:ea typeface="Ebrima" panose="02000000000000000000" pitchFamily="2" charset="0"/>
                <a:cs typeface="Ebrima" panose="02000000000000000000" pitchFamily="2" charset="0"/>
              </a:rPr>
              <a:t>jezik i pismo</a:t>
            </a:r>
          </a:p>
          <a:p>
            <a:pPr lvl="1" algn="just">
              <a:lnSpc>
                <a:spcPct val="120000"/>
              </a:lnSpc>
            </a:pPr>
            <a:r>
              <a:rPr lang="hr-HR" sz="2200" dirty="0">
                <a:latin typeface="+mj-lt"/>
                <a:ea typeface="Ebrima" panose="02000000000000000000" pitchFamily="2" charset="0"/>
                <a:cs typeface="Ebrima" panose="02000000000000000000" pitchFamily="2" charset="0"/>
              </a:rPr>
              <a:t>ponuda se izrađuje na hrvatskom jeziku i latiničnom pismu, osim ako je drugačije određeno u dokumentaciji o nabavi (prijedlog dodati navod ukoliko je bilo koji dokument ponuditelja na stranom jeziku isti ga mora dostaviti zajedno s prijevodom na hrvatski jezik ali za </a:t>
            </a:r>
            <a:r>
              <a:rPr lang="hr-HR" sz="2200" b="1" dirty="0">
                <a:solidFill>
                  <a:srgbClr val="7030A0"/>
                </a:solidFill>
                <a:latin typeface="+mj-lt"/>
                <a:ea typeface="Ebrima" panose="02000000000000000000" pitchFamily="2" charset="0"/>
                <a:cs typeface="Ebrima" panose="02000000000000000000" pitchFamily="2" charset="0"/>
              </a:rPr>
              <a:t>ključne dokumente </a:t>
            </a:r>
            <a:r>
              <a:rPr lang="hr-HR" sz="2200" dirty="0">
                <a:latin typeface="+mj-lt"/>
                <a:ea typeface="Ebrima" panose="02000000000000000000" pitchFamily="2" charset="0"/>
                <a:cs typeface="Ebrima" panose="02000000000000000000" pitchFamily="2" charset="0"/>
              </a:rPr>
              <a:t>obzirom da je ponuditeljima veliko financijsko opterećenje dostavljati prijevod cjelokupne ponude)</a:t>
            </a:r>
          </a:p>
          <a:p>
            <a:pPr lvl="1" algn="just">
              <a:lnSpc>
                <a:spcPct val="120000"/>
              </a:lnSpc>
            </a:pPr>
            <a:r>
              <a:rPr lang="hr-HR" sz="2200" dirty="0">
                <a:latin typeface="+mj-lt"/>
                <a:ea typeface="Ebrima" panose="02000000000000000000" pitchFamily="2" charset="0"/>
                <a:cs typeface="Ebrima" panose="02000000000000000000" pitchFamily="2" charset="0"/>
              </a:rPr>
              <a:t>propisati da je iznimno moguće navesti pojmove, nazive projekata ili publikacija i sl. na stranom jeziku kao i koristiti međunarodno priznat izričaj, odnosno tzv. internacionalizme, tuđe riječi i prilagođenice (primjerice design, max, know-how, licence, software, computer itd.)</a:t>
            </a:r>
            <a:endParaRPr lang="hr-HR" sz="2200" b="1" dirty="0">
              <a:solidFill>
                <a:srgbClr val="0070C0"/>
              </a:solidFill>
              <a:latin typeface="+mj-lt"/>
              <a:ea typeface="Ebrima" panose="02000000000000000000" pitchFamily="2" charset="0"/>
              <a:cs typeface="Ebrima" panose="02000000000000000000" pitchFamily="2" charset="0"/>
            </a:endParaRPr>
          </a:p>
          <a:p>
            <a:pPr lvl="1" algn="just">
              <a:lnSpc>
                <a:spcPct val="120000"/>
              </a:lnSpc>
              <a:buFont typeface="Wingdings" panose="05000000000000000000" pitchFamily="2" charset="2"/>
              <a:buChar char="Ø"/>
            </a:pPr>
            <a:r>
              <a:rPr lang="hr-HR" sz="2200" u="sng" dirty="0">
                <a:latin typeface="+mj-lt"/>
                <a:ea typeface="Ebrima" panose="02000000000000000000" pitchFamily="2" charset="0"/>
                <a:cs typeface="Ebrima" panose="02000000000000000000" pitchFamily="2" charset="0"/>
              </a:rPr>
              <a:t>rok za donošenje odluke o odabiru</a:t>
            </a:r>
            <a:endParaRPr lang="hr-HR" sz="2200" dirty="0">
              <a:latin typeface="+mj-lt"/>
              <a:ea typeface="Ebrima" panose="02000000000000000000" pitchFamily="2" charset="0"/>
              <a:cs typeface="Ebrima" panose="02000000000000000000" pitchFamily="2" charset="0"/>
            </a:endParaRPr>
          </a:p>
          <a:p>
            <a:pPr lvl="1" algn="just">
              <a:lnSpc>
                <a:spcPct val="120000"/>
              </a:lnSpc>
            </a:pPr>
            <a:r>
              <a:rPr lang="hr-HR" sz="2200" dirty="0">
                <a:latin typeface="+mj-lt"/>
                <a:ea typeface="Ebrima" panose="02000000000000000000" pitchFamily="2" charset="0"/>
                <a:cs typeface="Ebrima" panose="02000000000000000000" pitchFamily="2" charset="0"/>
              </a:rPr>
              <a:t>ako je dulji od 30 dana potrebno kratko obrazložiti u DON</a:t>
            </a:r>
          </a:p>
          <a:p>
            <a:pPr lvl="1" algn="just">
              <a:lnSpc>
                <a:spcPct val="120000"/>
              </a:lnSpc>
            </a:pPr>
            <a:r>
              <a:rPr lang="hr-HR" sz="2200" dirty="0">
                <a:latin typeface="+mj-lt"/>
                <a:ea typeface="Ebrima" panose="02000000000000000000" pitchFamily="2" charset="0"/>
                <a:cs typeface="Ebrima" panose="02000000000000000000" pitchFamily="2" charset="0"/>
              </a:rPr>
              <a:t>ponuda i jamstvo moraju vrijediti do sklapanja ugovora u protivnom obavezno tražiti </a:t>
            </a:r>
            <a:r>
              <a:rPr lang="hr-HR" sz="2200" b="1" dirty="0">
                <a:solidFill>
                  <a:schemeClr val="accent6">
                    <a:lumMod val="75000"/>
                  </a:schemeClr>
                </a:solidFill>
                <a:latin typeface="+mj-lt"/>
                <a:ea typeface="Ebrima" panose="02000000000000000000" pitchFamily="2" charset="0"/>
                <a:cs typeface="Ebrima" panose="02000000000000000000" pitchFamily="2" charset="0"/>
              </a:rPr>
              <a:t>produljenje</a:t>
            </a:r>
            <a:r>
              <a:rPr lang="hr-HR" sz="2200" dirty="0">
                <a:latin typeface="+mj-lt"/>
                <a:ea typeface="Ebrima" panose="02000000000000000000" pitchFamily="2" charset="0"/>
                <a:cs typeface="Ebrima" panose="02000000000000000000" pitchFamily="2" charset="0"/>
              </a:rPr>
              <a:t> (ugovor sklopljen temeljem nevažeće ponude osnova je za primjenu financijske korekcije)</a:t>
            </a:r>
          </a:p>
          <a:p>
            <a:endParaRPr lang="hr-HR" dirty="0"/>
          </a:p>
        </p:txBody>
      </p:sp>
    </p:spTree>
    <p:extLst>
      <p:ext uri="{BB962C8B-B14F-4D97-AF65-F5344CB8AC3E}">
        <p14:creationId xmlns:p14="http://schemas.microsoft.com/office/powerpoint/2010/main" val="1226601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122" y="457199"/>
            <a:ext cx="10947370" cy="811764"/>
          </a:xfrm>
        </p:spPr>
        <p:txBody>
          <a:bodyPr>
            <a:noAutofit/>
          </a:bodyPr>
          <a:lstStyle/>
          <a:p>
            <a:pPr algn="ctr"/>
            <a:r>
              <a:rPr lang="hr-HR" sz="4000" b="1" dirty="0">
                <a:solidFill>
                  <a:schemeClr val="bg1"/>
                </a:solidFill>
                <a:latin typeface="+mj-lt"/>
                <a:ea typeface="Ebrima" panose="02000000000000000000" pitchFamily="2" charset="0"/>
                <a:cs typeface="Ebrima" panose="02000000000000000000" pitchFamily="2" charset="0"/>
              </a:rPr>
              <a:t>Priprema i provedba postupka (javne) nabave </a:t>
            </a:r>
            <a:br>
              <a:rPr lang="hr-HR" sz="3200" dirty="0">
                <a:solidFill>
                  <a:schemeClr val="bg1"/>
                </a:solidFill>
                <a:latin typeface="+mj-lt"/>
                <a:ea typeface="Ebrima" panose="02000000000000000000" pitchFamily="2" charset="0"/>
                <a:cs typeface="Ebrima" panose="02000000000000000000" pitchFamily="2" charset="0"/>
              </a:rPr>
            </a:br>
            <a:endParaRPr lang="hr-HR" sz="3200" dirty="0">
              <a:latin typeface="+mj-lt"/>
            </a:endParaRPr>
          </a:p>
        </p:txBody>
      </p:sp>
      <p:sp>
        <p:nvSpPr>
          <p:cNvPr id="3" name="Content Placeholder 2"/>
          <p:cNvSpPr>
            <a:spLocks noGrp="1"/>
          </p:cNvSpPr>
          <p:nvPr>
            <p:ph idx="1"/>
          </p:nvPr>
        </p:nvSpPr>
        <p:spPr>
          <a:xfrm>
            <a:off x="0" y="1268963"/>
            <a:ext cx="11689492" cy="5131838"/>
          </a:xfrm>
        </p:spPr>
        <p:txBody>
          <a:bodyPr>
            <a:normAutofit fontScale="25000" lnSpcReduction="20000"/>
          </a:bodyPr>
          <a:lstStyle/>
          <a:p>
            <a:pPr marL="955675" indent="-685800" algn="just">
              <a:buFont typeface="Wingdings" panose="05000000000000000000" pitchFamily="2" charset="2"/>
              <a:buChar char="v"/>
            </a:pPr>
            <a:endParaRPr lang="hr-HR" sz="4800" u="sng" dirty="0">
              <a:latin typeface="+mj-lt"/>
              <a:ea typeface="Ebrima" panose="02000000000000000000" pitchFamily="2" charset="0"/>
              <a:cs typeface="Ebrima" panose="02000000000000000000" pitchFamily="2" charset="0"/>
            </a:endParaRPr>
          </a:p>
          <a:p>
            <a:pPr lvl="1" algn="just">
              <a:lnSpc>
                <a:spcPct val="120000"/>
              </a:lnSpc>
              <a:buFont typeface="Wingdings" panose="05000000000000000000" pitchFamily="2" charset="2"/>
              <a:buChar char="Ø"/>
            </a:pPr>
            <a:r>
              <a:rPr lang="hr-HR" sz="7600" u="sng" dirty="0">
                <a:latin typeface="Calibri Light" panose="020F0302020204030204"/>
                <a:ea typeface="Ebrima" panose="02000000000000000000" pitchFamily="2" charset="0"/>
                <a:cs typeface="Ebrima" panose="02000000000000000000" pitchFamily="2" charset="0"/>
              </a:rPr>
              <a:t>jamstvo</a:t>
            </a:r>
            <a:endParaRPr lang="hr-HR" sz="7600" dirty="0">
              <a:latin typeface="+mj-lt"/>
              <a:ea typeface="Ebrima" panose="02000000000000000000" pitchFamily="2" charset="0"/>
              <a:cs typeface="Ebrima" panose="02000000000000000000" pitchFamily="2" charset="0"/>
            </a:endParaRPr>
          </a:p>
          <a:p>
            <a:pPr lvl="1" algn="just">
              <a:lnSpc>
                <a:spcPct val="120000"/>
              </a:lnSpc>
            </a:pPr>
            <a:r>
              <a:rPr lang="hr-HR" sz="7600" dirty="0">
                <a:latin typeface="+mj-lt"/>
                <a:ea typeface="Ebrima" panose="02000000000000000000" pitchFamily="2" charset="0"/>
                <a:cs typeface="Ebrima" panose="02000000000000000000" pitchFamily="2" charset="0"/>
              </a:rPr>
              <a:t>jamstva (za ozbiljnost ponude, za uredno izvršenje ugovora) se određuju u iznosu </a:t>
            </a:r>
            <a:r>
              <a:rPr lang="hr-HR" sz="7600" b="1" dirty="0">
                <a:solidFill>
                  <a:schemeClr val="accent6">
                    <a:lumMod val="75000"/>
                  </a:schemeClr>
                </a:solidFill>
                <a:latin typeface="+mj-lt"/>
                <a:ea typeface="Ebrima" panose="02000000000000000000" pitchFamily="2" charset="0"/>
                <a:cs typeface="Ebrima" panose="02000000000000000000" pitchFamily="2" charset="0"/>
              </a:rPr>
              <a:t>bez PDV-a</a:t>
            </a:r>
          </a:p>
          <a:p>
            <a:pPr lvl="1" algn="just">
              <a:lnSpc>
                <a:spcPct val="120000"/>
              </a:lnSpc>
            </a:pPr>
            <a:r>
              <a:rPr lang="hr-HR" sz="7600" dirty="0">
                <a:latin typeface="+mj-lt"/>
                <a:ea typeface="Ebrima" panose="02000000000000000000" pitchFamily="2" charset="0"/>
                <a:cs typeface="Ebrima" panose="02000000000000000000" pitchFamily="2" charset="0"/>
              </a:rPr>
              <a:t>dati mogućnost ponuditeljima da uplate novčani polog </a:t>
            </a:r>
            <a:r>
              <a:rPr lang="pl-PL" sz="7600" dirty="0">
                <a:latin typeface="+mj-lt"/>
                <a:ea typeface="Ebrima" panose="02000000000000000000" pitchFamily="2" charset="0"/>
                <a:cs typeface="Ebrima" panose="02000000000000000000" pitchFamily="2" charset="0"/>
              </a:rPr>
              <a:t>(čl. 214 st. 4. ZJN 2016)</a:t>
            </a:r>
            <a:endParaRPr lang="hr-HR" sz="7600" dirty="0">
              <a:latin typeface="+mj-lt"/>
              <a:ea typeface="Ebrima" panose="02000000000000000000" pitchFamily="2" charset="0"/>
              <a:cs typeface="Ebrima" panose="02000000000000000000" pitchFamily="2" charset="0"/>
            </a:endParaRPr>
          </a:p>
          <a:p>
            <a:pPr lvl="1" algn="just">
              <a:lnSpc>
                <a:spcPct val="120000"/>
              </a:lnSpc>
            </a:pPr>
            <a:r>
              <a:rPr lang="hr-HR" sz="7600" dirty="0">
                <a:latin typeface="+mj-lt"/>
                <a:ea typeface="Ebrima" panose="02000000000000000000" pitchFamily="2" charset="0"/>
                <a:cs typeface="Ebrima" panose="02000000000000000000" pitchFamily="2" charset="0"/>
              </a:rPr>
              <a:t>ne zahtijevati jamstvo za ozbiljnost ponude u iznosu većem od </a:t>
            </a:r>
            <a:r>
              <a:rPr lang="hr-HR" sz="7600" b="1" dirty="0">
                <a:solidFill>
                  <a:schemeClr val="accent6">
                    <a:lumMod val="75000"/>
                  </a:schemeClr>
                </a:solidFill>
                <a:latin typeface="+mj-lt"/>
                <a:ea typeface="Ebrima" panose="02000000000000000000" pitchFamily="2" charset="0"/>
                <a:cs typeface="Ebrima" panose="02000000000000000000" pitchFamily="2" charset="0"/>
              </a:rPr>
              <a:t>3% </a:t>
            </a:r>
            <a:r>
              <a:rPr lang="hr-HR" sz="7600" dirty="0">
                <a:latin typeface="+mj-lt"/>
                <a:ea typeface="Ebrima" panose="02000000000000000000" pitchFamily="2" charset="0"/>
                <a:cs typeface="Ebrima" panose="02000000000000000000" pitchFamily="2" charset="0"/>
              </a:rPr>
              <a:t>procijenjene vrijednosti nabave</a:t>
            </a:r>
          </a:p>
          <a:p>
            <a:pPr lvl="1" algn="just">
              <a:lnSpc>
                <a:spcPct val="120000"/>
              </a:lnSpc>
            </a:pPr>
            <a:r>
              <a:rPr lang="pl-PL" sz="7600" b="1" dirty="0">
                <a:solidFill>
                  <a:schemeClr val="accent6">
                    <a:lumMod val="75000"/>
                  </a:schemeClr>
                </a:solidFill>
                <a:latin typeface="+mj-lt"/>
                <a:ea typeface="Ebrima" panose="02000000000000000000" pitchFamily="2" charset="0"/>
                <a:cs typeface="Ebrima" panose="02000000000000000000" pitchFamily="2" charset="0"/>
              </a:rPr>
              <a:t>ne</a:t>
            </a:r>
            <a:r>
              <a:rPr lang="pl-PL" sz="7600" dirty="0">
                <a:latin typeface="+mj-lt"/>
                <a:ea typeface="Ebrima" panose="02000000000000000000" pitchFamily="2" charset="0"/>
                <a:cs typeface="Ebrima" panose="02000000000000000000" pitchFamily="2" charset="0"/>
              </a:rPr>
              <a:t> zahtijevati jamstvo za uredno izvršenje ugovora u iznosu većem od </a:t>
            </a:r>
            <a:r>
              <a:rPr lang="pl-PL" sz="7600" b="1" dirty="0">
                <a:solidFill>
                  <a:schemeClr val="accent6">
                    <a:lumMod val="75000"/>
                  </a:schemeClr>
                </a:solidFill>
                <a:latin typeface="+mj-lt"/>
                <a:ea typeface="Ebrima" panose="02000000000000000000" pitchFamily="2" charset="0"/>
                <a:cs typeface="Ebrima" panose="02000000000000000000" pitchFamily="2" charset="0"/>
              </a:rPr>
              <a:t>10%</a:t>
            </a:r>
            <a:r>
              <a:rPr lang="pl-PL" sz="7600" dirty="0">
                <a:latin typeface="+mj-lt"/>
                <a:ea typeface="Ebrima" panose="02000000000000000000" pitchFamily="2" charset="0"/>
                <a:cs typeface="Ebrima" panose="02000000000000000000" pitchFamily="2" charset="0"/>
              </a:rPr>
              <a:t> vrijednosti ugovora bez PDV-a</a:t>
            </a:r>
          </a:p>
          <a:p>
            <a:pPr lvl="1" algn="just">
              <a:lnSpc>
                <a:spcPct val="120000"/>
              </a:lnSpc>
            </a:pPr>
            <a:r>
              <a:rPr lang="pl-PL" sz="7600" dirty="0">
                <a:latin typeface="+mj-lt"/>
                <a:ea typeface="Ebrima" panose="02000000000000000000" pitchFamily="2" charset="0"/>
                <a:cs typeface="Ebrima" panose="02000000000000000000" pitchFamily="2" charset="0"/>
              </a:rPr>
              <a:t>u slučaju izmjene cijene ugovora potrebno je voditi računa da se poveća iznos jamstva kao i produlji njegovo trajanje u slučaju produljenja roka izvršenja ugovora</a:t>
            </a:r>
          </a:p>
          <a:p>
            <a:pPr lvl="1" algn="just">
              <a:lnSpc>
                <a:spcPct val="120000"/>
              </a:lnSpc>
            </a:pPr>
            <a:r>
              <a:rPr lang="pl-PL" sz="7600" dirty="0">
                <a:latin typeface="+mj-lt"/>
                <a:ea typeface="Ebrima" panose="02000000000000000000" pitchFamily="2" charset="0"/>
                <a:cs typeface="Ebrima" panose="02000000000000000000" pitchFamily="2" charset="0"/>
              </a:rPr>
              <a:t>ako je kao ponder ENP propisano </a:t>
            </a:r>
            <a:r>
              <a:rPr lang="pl-PL" sz="7600" b="1" dirty="0">
                <a:solidFill>
                  <a:srgbClr val="7030A0"/>
                </a:solidFill>
                <a:latin typeface="+mj-lt"/>
                <a:ea typeface="Ebrima" panose="02000000000000000000" pitchFamily="2" charset="0"/>
                <a:cs typeface="Ebrima" panose="02000000000000000000" pitchFamily="2" charset="0"/>
              </a:rPr>
              <a:t>jamstvo za jamstveni rok/jamstvo na izvedene radove </a:t>
            </a:r>
            <a:r>
              <a:rPr lang="pl-PL" sz="7600" dirty="0">
                <a:latin typeface="+mj-lt"/>
                <a:ea typeface="Ebrima" panose="02000000000000000000" pitchFamily="2" charset="0"/>
                <a:cs typeface="Ebrima" panose="02000000000000000000" pitchFamily="2" charset="0"/>
              </a:rPr>
              <a:t>paziti da je propisano realno i adekvatno sredstvo jamstva </a:t>
            </a:r>
            <a:r>
              <a:rPr lang="pl-PL" sz="7600" b="1" dirty="0">
                <a:solidFill>
                  <a:srgbClr val="7030A0"/>
                </a:solidFill>
                <a:latin typeface="+mj-lt"/>
                <a:ea typeface="Ebrima" panose="02000000000000000000" pitchFamily="2" charset="0"/>
                <a:cs typeface="Ebrima" panose="02000000000000000000" pitchFamily="2" charset="0"/>
              </a:rPr>
              <a:t>u fazi izvršenja ugovora </a:t>
            </a:r>
            <a:r>
              <a:rPr lang="pl-PL" sz="7600" dirty="0">
                <a:latin typeface="+mj-lt"/>
                <a:ea typeface="Ebrima" panose="02000000000000000000" pitchFamily="2" charset="0"/>
                <a:cs typeface="Ebrima" panose="02000000000000000000" pitchFamily="2" charset="0"/>
              </a:rPr>
              <a:t>(samo izjava da će se dati jamstvo nije dokaz jamstva u fazi izvršenja ugovora jer isto nije realno naplativo). Trajanje danog jamstva mora biti identično kao u danoj ponudi (broj mjeseci i početni rok računanja). U slučaju da izdavatelji (banke u slučaju bankarske garancije) ne mogu odmah izdati jamstvo na ponuđeni rok obavezno je imati pismo namjere ili drugi dokument institucije iz kojeg je vidljvo da će jamstvo biti produljeno do ponuđenog roka. Jamstvo je potrbeno dostaviti u konačnoj rati ili ako isto nije moguće kroz period od 5 godina od datuma zadnje isplate, u protivnom primjenjje se financijska korekcija (povrat sredstava).</a:t>
            </a:r>
          </a:p>
          <a:p>
            <a:pPr marL="841375" indent="-571500" algn="just">
              <a:lnSpc>
                <a:spcPct val="120000"/>
              </a:lnSpc>
            </a:pPr>
            <a:endParaRPr lang="hr-HR" sz="4800"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9000457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AADF6A8-DB81-4C97-93FA-9DA5C6B4D6A7}"/>
              </a:ext>
            </a:extLst>
          </p:cNvPr>
          <p:cNvSpPr>
            <a:spLocks noGrp="1"/>
          </p:cNvSpPr>
          <p:nvPr>
            <p:ph type="title"/>
          </p:nvPr>
        </p:nvSpPr>
        <p:spPr>
          <a:xfrm>
            <a:off x="19945" y="405881"/>
            <a:ext cx="11523306" cy="811764"/>
          </a:xfrm>
        </p:spPr>
        <p:txBody>
          <a:bodyPr>
            <a:noAutofit/>
          </a:bodyPr>
          <a:lstStyle/>
          <a:p>
            <a:pPr algn="ctr"/>
            <a:r>
              <a:rPr lang="hr-HR" sz="4000" b="1" dirty="0">
                <a:solidFill>
                  <a:schemeClr val="bg1"/>
                </a:solidFill>
                <a:latin typeface="+mj-lt"/>
                <a:ea typeface="Ebrima" panose="02000000000000000000" pitchFamily="2" charset="0"/>
                <a:cs typeface="Ebrima" panose="02000000000000000000" pitchFamily="2" charset="0"/>
              </a:rPr>
              <a:t>Priprema i provedba postupka (javne) nabave </a:t>
            </a:r>
            <a:br>
              <a:rPr lang="hr-HR" sz="3200" dirty="0">
                <a:solidFill>
                  <a:schemeClr val="bg1"/>
                </a:solidFill>
                <a:latin typeface="+mj-lt"/>
                <a:ea typeface="Ebrima" panose="02000000000000000000" pitchFamily="2" charset="0"/>
                <a:cs typeface="Ebrima" panose="02000000000000000000" pitchFamily="2" charset="0"/>
              </a:rPr>
            </a:br>
            <a:endParaRPr lang="hr-HR" sz="3200" dirty="0">
              <a:latin typeface="+mj-lt"/>
            </a:endParaRPr>
          </a:p>
        </p:txBody>
      </p:sp>
      <p:sp>
        <p:nvSpPr>
          <p:cNvPr id="3" name="Rezervirano mjesto sadržaja 2">
            <a:extLst>
              <a:ext uri="{FF2B5EF4-FFF2-40B4-BE49-F238E27FC236}">
                <a16:creationId xmlns:a16="http://schemas.microsoft.com/office/drawing/2014/main" id="{AF5708B3-4AA6-406D-909C-FAC61ABD5C21}"/>
              </a:ext>
            </a:extLst>
          </p:cNvPr>
          <p:cNvSpPr>
            <a:spLocks noGrp="1"/>
          </p:cNvSpPr>
          <p:nvPr>
            <p:ph idx="1"/>
          </p:nvPr>
        </p:nvSpPr>
        <p:spPr>
          <a:xfrm>
            <a:off x="-41945" y="1336075"/>
            <a:ext cx="11585196" cy="4777274"/>
          </a:xfrm>
        </p:spPr>
        <p:txBody>
          <a:bodyPr>
            <a:normAutofit fontScale="25000" lnSpcReduction="20000"/>
          </a:bodyPr>
          <a:lstStyle/>
          <a:p>
            <a:pPr marL="955675" indent="-685800" algn="just">
              <a:lnSpc>
                <a:spcPct val="120000"/>
              </a:lnSpc>
              <a:buFont typeface="Wingdings" panose="05000000000000000000" pitchFamily="2" charset="2"/>
              <a:buChar char="Ø"/>
            </a:pPr>
            <a:endParaRPr lang="hr-HR" sz="5600" u="sng" dirty="0">
              <a:latin typeface="+mj-lt"/>
              <a:ea typeface="Ebrima" panose="02000000000000000000" pitchFamily="2" charset="0"/>
              <a:cs typeface="Ebrima" panose="02000000000000000000" pitchFamily="2" charset="0"/>
            </a:endParaRPr>
          </a:p>
          <a:p>
            <a:pPr marL="955675" indent="-685800" algn="just">
              <a:lnSpc>
                <a:spcPct val="120000"/>
              </a:lnSpc>
              <a:buFont typeface="Wingdings" panose="05000000000000000000" pitchFamily="2" charset="2"/>
              <a:buChar char="Ø"/>
            </a:pPr>
            <a:r>
              <a:rPr lang="hr-HR" sz="7600" u="sng" dirty="0">
                <a:latin typeface="+mj-lt"/>
                <a:ea typeface="Ebrima" panose="02000000000000000000" pitchFamily="2" charset="0"/>
                <a:cs typeface="Ebrima" panose="02000000000000000000" pitchFamily="2" charset="0"/>
              </a:rPr>
              <a:t>uvjeti izvršenja ugovora, posebni propisi, stručna pravila</a:t>
            </a:r>
            <a:endParaRPr lang="hr-HR" sz="7600" dirty="0">
              <a:latin typeface="+mj-lt"/>
              <a:ea typeface="Ebrima" panose="02000000000000000000" pitchFamily="2" charset="0"/>
              <a:cs typeface="Ebrima" panose="02000000000000000000" pitchFamily="2" charset="0"/>
            </a:endParaRPr>
          </a:p>
          <a:p>
            <a:pPr lvl="1" algn="just">
              <a:lnSpc>
                <a:spcPct val="120000"/>
              </a:lnSpc>
            </a:pPr>
            <a:r>
              <a:rPr lang="hr-HR" sz="7600" dirty="0">
                <a:latin typeface="+mj-lt"/>
                <a:ea typeface="Ebrima" panose="02000000000000000000" pitchFamily="2" charset="0"/>
                <a:cs typeface="Ebrima" panose="02000000000000000000" pitchFamily="2" charset="0"/>
              </a:rPr>
              <a:t>u slučaju da se ugovor objavljuje uz DON, uvjeti u ugovoru moraju biti </a:t>
            </a:r>
            <a:r>
              <a:rPr lang="hr-HR" sz="7600" b="1" dirty="0">
                <a:solidFill>
                  <a:schemeClr val="accent6">
                    <a:lumMod val="75000"/>
                  </a:schemeClr>
                </a:solidFill>
                <a:latin typeface="+mj-lt"/>
                <a:ea typeface="Ebrima" panose="02000000000000000000" pitchFamily="2" charset="0"/>
                <a:cs typeface="Ebrima" panose="02000000000000000000" pitchFamily="2" charset="0"/>
              </a:rPr>
              <a:t>identični</a:t>
            </a:r>
            <a:r>
              <a:rPr lang="hr-HR" sz="7600" dirty="0">
                <a:latin typeface="+mj-lt"/>
                <a:ea typeface="Ebrima" panose="02000000000000000000" pitchFamily="2" charset="0"/>
                <a:cs typeface="Ebrima" panose="02000000000000000000" pitchFamily="2" charset="0"/>
              </a:rPr>
              <a:t> onima iz DON (rokovi, plaćanja, uvjeti izvršenja, police osiguranja, ugovorna kazna i ostale) te potpisani ugovor mora imati identične odredbe</a:t>
            </a:r>
          </a:p>
          <a:p>
            <a:pPr lvl="1" algn="just">
              <a:lnSpc>
                <a:spcPct val="120000"/>
              </a:lnSpc>
            </a:pPr>
            <a:r>
              <a:rPr lang="hr-HR" sz="7600" dirty="0">
                <a:latin typeface="+mj-lt"/>
                <a:ea typeface="Ebrima" panose="02000000000000000000" pitchFamily="2" charset="0"/>
                <a:cs typeface="Ebrima" panose="02000000000000000000" pitchFamily="2" charset="0"/>
              </a:rPr>
              <a:t>propisati da se posebni uvjeti za izvršenje ugovora dostavljaju nakon izvršnosti Odluke o odabiru, a prije potpisivanja ugovora o javnoj nabavi ili nakon potpisivanja ugovora o javnoj nabavi te se pritom </a:t>
            </a:r>
            <a:r>
              <a:rPr lang="hr-HR" sz="7600" b="1" dirty="0">
                <a:solidFill>
                  <a:schemeClr val="accent6">
                    <a:lumMod val="75000"/>
                  </a:schemeClr>
                </a:solidFill>
                <a:latin typeface="+mj-lt"/>
                <a:ea typeface="Ebrima" panose="02000000000000000000" pitchFamily="2" charset="0"/>
                <a:cs typeface="Ebrima" panose="02000000000000000000" pitchFamily="2" charset="0"/>
              </a:rPr>
              <a:t>pridržavati</a:t>
            </a:r>
            <a:r>
              <a:rPr lang="hr-HR" sz="7600" dirty="0">
                <a:latin typeface="+mj-lt"/>
                <a:ea typeface="Ebrima" panose="02000000000000000000" pitchFamily="2" charset="0"/>
                <a:cs typeface="Ebrima" panose="02000000000000000000" pitchFamily="2" charset="0"/>
              </a:rPr>
              <a:t> propisanog roka dostave traženih dokaza</a:t>
            </a:r>
          </a:p>
          <a:p>
            <a:pPr lvl="1" algn="just">
              <a:lnSpc>
                <a:spcPct val="120000"/>
              </a:lnSpc>
            </a:pPr>
            <a:r>
              <a:rPr lang="hr-HR" sz="7600" dirty="0">
                <a:latin typeface="+mj-lt"/>
                <a:ea typeface="Ebrima" panose="02000000000000000000" pitchFamily="2" charset="0"/>
                <a:cs typeface="Ebrima" panose="02000000000000000000" pitchFamily="2" charset="0"/>
              </a:rPr>
              <a:t>odredbe o ugovornoj kazni – u slučaju da će ugovorna kazna biti dijelom ugovora o javnoj nabavi potrebno ju je navesti i u DON i ne mijenjati u odredbama ugovora</a:t>
            </a:r>
          </a:p>
          <a:p>
            <a:pPr lvl="1" algn="just">
              <a:lnSpc>
                <a:spcPct val="120000"/>
              </a:lnSpc>
            </a:pPr>
            <a:r>
              <a:rPr lang="hr-HR" sz="7600" dirty="0">
                <a:latin typeface="+mj-lt"/>
                <a:ea typeface="Ebrima" panose="02000000000000000000" pitchFamily="2" charset="0"/>
                <a:cs typeface="Ebrima" panose="02000000000000000000" pitchFamily="2" charset="0"/>
              </a:rPr>
              <a:t>ako je jedan od pondera ENP rok izvršenja, kontradiktorno je propisivati odredbe o ugovornoj kazni za slučaj kašnjenja jer je isto moguće ali samo i isključivo ako se </a:t>
            </a:r>
            <a:r>
              <a:rPr lang="hr-HR" sz="7600" b="1" dirty="0">
                <a:solidFill>
                  <a:srgbClr val="7030A0"/>
                </a:solidFill>
                <a:latin typeface="+mj-lt"/>
                <a:ea typeface="Ebrima" panose="02000000000000000000" pitchFamily="2" charset="0"/>
                <a:cs typeface="Ebrima" panose="02000000000000000000" pitchFamily="2" charset="0"/>
              </a:rPr>
              <a:t>ne radi o bitnoj izmjeni </a:t>
            </a:r>
            <a:r>
              <a:rPr lang="hr-HR" sz="7600" dirty="0">
                <a:latin typeface="+mj-lt"/>
                <a:ea typeface="Ebrima" panose="02000000000000000000" pitchFamily="2" charset="0"/>
                <a:cs typeface="Ebrima" panose="02000000000000000000" pitchFamily="2" charset="0"/>
              </a:rPr>
              <a:t>te </a:t>
            </a:r>
            <a:r>
              <a:rPr lang="hr-HR" sz="7600" b="1" dirty="0">
                <a:solidFill>
                  <a:srgbClr val="7030A0"/>
                </a:solidFill>
                <a:latin typeface="+mj-lt"/>
                <a:ea typeface="Ebrima" panose="02000000000000000000" pitchFamily="2" charset="0"/>
                <a:cs typeface="Ebrima" panose="02000000000000000000" pitchFamily="2" charset="0"/>
              </a:rPr>
              <a:t>ne utječe na ponderiranje </a:t>
            </a:r>
            <a:r>
              <a:rPr lang="hr-HR" sz="7600" dirty="0">
                <a:latin typeface="+mj-lt"/>
                <a:ea typeface="Ebrima" panose="02000000000000000000" pitchFamily="2" charset="0"/>
                <a:cs typeface="Ebrima" panose="02000000000000000000" pitchFamily="2" charset="0"/>
              </a:rPr>
              <a:t>u čemu je teret dokaza na naručitelju</a:t>
            </a:r>
          </a:p>
          <a:p>
            <a:pPr lvl="1" algn="just">
              <a:lnSpc>
                <a:spcPct val="120000"/>
              </a:lnSpc>
            </a:pPr>
            <a:r>
              <a:rPr lang="hr-HR" sz="7600" dirty="0">
                <a:latin typeface="+mj-lt"/>
                <a:ea typeface="Ebrima" panose="02000000000000000000" pitchFamily="2" charset="0"/>
                <a:cs typeface="Ebrima" panose="02000000000000000000" pitchFamily="2" charset="0"/>
              </a:rPr>
              <a:t>ne propisivati razne </a:t>
            </a:r>
            <a:r>
              <a:rPr lang="hr-HR" sz="7600" b="1" dirty="0">
                <a:solidFill>
                  <a:schemeClr val="accent6">
                    <a:lumMod val="75000"/>
                  </a:schemeClr>
                </a:solidFill>
                <a:latin typeface="+mj-lt"/>
                <a:ea typeface="Ebrima" panose="02000000000000000000" pitchFamily="2" charset="0"/>
                <a:cs typeface="Ebrima" panose="02000000000000000000" pitchFamily="2" charset="0"/>
              </a:rPr>
              <a:t>police osiguranja </a:t>
            </a:r>
            <a:r>
              <a:rPr lang="hr-HR" sz="7600" dirty="0">
                <a:latin typeface="+mj-lt"/>
                <a:ea typeface="Ebrima" panose="02000000000000000000" pitchFamily="2" charset="0"/>
                <a:cs typeface="Ebrima" panose="02000000000000000000" pitchFamily="2" charset="0"/>
              </a:rPr>
              <a:t>koje sadržavaju točne iznose i veliki broj osiguranih slučajeva, zahtjev vinkulacije u korist naručitelja jer police koje ne sadrže</a:t>
            </a:r>
            <a:endParaRPr lang="hr-HR" sz="7600"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070406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017C1-2CD9-45C3-98D8-632AFE56C3F6}"/>
              </a:ext>
            </a:extLst>
          </p:cNvPr>
          <p:cNvSpPr>
            <a:spLocks noGrp="1"/>
          </p:cNvSpPr>
          <p:nvPr>
            <p:ph type="title"/>
          </p:nvPr>
        </p:nvSpPr>
        <p:spPr/>
        <p:txBody>
          <a:bodyPr/>
          <a:lstStyle/>
          <a:p>
            <a:pPr algn="ctr"/>
            <a:r>
              <a:rPr lang="hr-HR" b="1" dirty="0">
                <a:latin typeface="+mj-lt"/>
                <a:ea typeface="Ebrima" panose="02000000000000000000" pitchFamily="2" charset="0"/>
                <a:cs typeface="Ebrima" panose="02000000000000000000" pitchFamily="2" charset="0"/>
              </a:rPr>
              <a:t>U V O D</a:t>
            </a:r>
          </a:p>
        </p:txBody>
      </p:sp>
      <p:sp>
        <p:nvSpPr>
          <p:cNvPr id="3" name="Content Placeholder 2">
            <a:extLst>
              <a:ext uri="{FF2B5EF4-FFF2-40B4-BE49-F238E27FC236}">
                <a16:creationId xmlns:a16="http://schemas.microsoft.com/office/drawing/2014/main" id="{85C5F392-13E9-4960-9D5B-51B0B7068C83}"/>
              </a:ext>
            </a:extLst>
          </p:cNvPr>
          <p:cNvSpPr>
            <a:spLocks noGrp="1"/>
          </p:cNvSpPr>
          <p:nvPr>
            <p:ph idx="1"/>
          </p:nvPr>
        </p:nvSpPr>
        <p:spPr>
          <a:xfrm>
            <a:off x="998290" y="866291"/>
            <a:ext cx="9404060" cy="4777274"/>
          </a:xfrm>
        </p:spPr>
        <p:txBody>
          <a:bodyPr>
            <a:normAutofit lnSpcReduction="10000"/>
          </a:bodyPr>
          <a:lstStyle/>
          <a:p>
            <a:pPr>
              <a:buNone/>
            </a:pPr>
            <a:endParaRPr lang="hr-HR" dirty="0"/>
          </a:p>
          <a:p>
            <a:pPr algn="just">
              <a:buNone/>
            </a:pPr>
            <a:endParaRPr lang="hr-HR" dirty="0"/>
          </a:p>
          <a:p>
            <a:pPr marL="727075" indent="-457200" algn="just">
              <a:buFont typeface="Wingdings" panose="05000000000000000000" pitchFamily="2" charset="2"/>
              <a:buChar char="ü"/>
            </a:pPr>
            <a:r>
              <a:rPr lang="hr-HR" sz="2000" dirty="0">
                <a:latin typeface="+mj-lt"/>
                <a:ea typeface="Ebrima" panose="02000000000000000000" pitchFamily="2" charset="0"/>
                <a:cs typeface="Ebrima" panose="02000000000000000000" pitchFamily="2" charset="0"/>
              </a:rPr>
              <a:t>Napomene za korisnike u svrhu izbjegavanja pogrešaka i nepravilnosti u pripremi i provedbi postupaka nabave koji su se pojavljivali u prethodnim natječajima</a:t>
            </a:r>
          </a:p>
          <a:p>
            <a:pPr marL="727075" indent="-457200" algn="just">
              <a:buFont typeface="Wingdings" panose="05000000000000000000" pitchFamily="2" charset="2"/>
              <a:buChar char="ü"/>
            </a:pPr>
            <a:r>
              <a:rPr lang="hr-HR" sz="2000" dirty="0">
                <a:latin typeface="+mj-lt"/>
                <a:ea typeface="Ebrima" panose="02000000000000000000" pitchFamily="2" charset="0"/>
                <a:cs typeface="Ebrima" panose="02000000000000000000" pitchFamily="2" charset="0"/>
              </a:rPr>
              <a:t>Napomene i upute na prezentaciji ne predstavljaju unaprijed danu ocjenu prihvatljivosti određenog postupanja korisnika</a:t>
            </a:r>
          </a:p>
          <a:p>
            <a:pPr marL="727075" indent="-457200" algn="just">
              <a:buFont typeface="Wingdings" panose="05000000000000000000" pitchFamily="2" charset="2"/>
              <a:buChar char="ü"/>
            </a:pPr>
            <a:r>
              <a:rPr lang="hr-HR" sz="2000" dirty="0">
                <a:latin typeface="+mj-lt"/>
                <a:ea typeface="Ebrima" panose="02000000000000000000" pitchFamily="2" charset="0"/>
                <a:cs typeface="Ebrima" panose="02000000000000000000" pitchFamily="2" charset="0"/>
              </a:rPr>
              <a:t>Potrebno je poštivati odredbe natječaja, primjenjivog pravilnika i ugovora o financiranju</a:t>
            </a:r>
          </a:p>
          <a:p>
            <a:pPr marL="727075" indent="-457200" algn="just">
              <a:buFont typeface="Wingdings" panose="05000000000000000000" pitchFamily="2" charset="2"/>
              <a:buChar char="ü"/>
            </a:pPr>
            <a:r>
              <a:rPr lang="hr-HR" sz="2000" dirty="0">
                <a:latin typeface="+mj-lt"/>
                <a:ea typeface="Ebrima" panose="02000000000000000000" pitchFamily="2" charset="0"/>
                <a:cs typeface="Ebrima" panose="02000000000000000000" pitchFamily="2" charset="0"/>
              </a:rPr>
              <a:t>Odgovornost za zakonitu i pravilnu pripremu i provedbu postupaka javne i jednostavne nabave je isključivo na korisniku</a:t>
            </a:r>
          </a:p>
          <a:p>
            <a:pPr algn="just">
              <a:buNone/>
            </a:pPr>
            <a:endParaRPr lang="hr-HR" sz="2000" dirty="0">
              <a:latin typeface="+mj-lt"/>
              <a:ea typeface="Ebrima" panose="02000000000000000000" pitchFamily="2" charset="0"/>
              <a:cs typeface="Ebrima" panose="02000000000000000000" pitchFamily="2" charset="0"/>
            </a:endParaRPr>
          </a:p>
          <a:p>
            <a:pPr algn="just">
              <a:buNone/>
            </a:pPr>
            <a:r>
              <a:rPr lang="hr-HR" sz="2000" dirty="0">
                <a:latin typeface="+mj-lt"/>
                <a:ea typeface="Ebrima" panose="02000000000000000000" pitchFamily="2" charset="0"/>
                <a:cs typeface="Ebrima" panose="02000000000000000000" pitchFamily="2" charset="0"/>
              </a:rPr>
              <a:t>KORISNIK – naručitelj sukladno ZJN 2016</a:t>
            </a:r>
          </a:p>
          <a:p>
            <a:pPr algn="just">
              <a:buNone/>
            </a:pPr>
            <a:r>
              <a:rPr lang="hr-HR" sz="2000" dirty="0">
                <a:latin typeface="+mj-lt"/>
                <a:ea typeface="Ebrima" panose="02000000000000000000" pitchFamily="2" charset="0"/>
                <a:cs typeface="Ebrima" panose="02000000000000000000" pitchFamily="2" charset="0"/>
              </a:rPr>
              <a:t>AGENCIJA (APPRRR) – provedbeno tijelo (</a:t>
            </a:r>
            <a:r>
              <a:rPr lang="hr-HR" sz="2000" i="1" dirty="0">
                <a:latin typeface="+mj-lt"/>
                <a:ea typeface="Ebrima" panose="02000000000000000000" pitchFamily="2" charset="0"/>
                <a:cs typeface="Ebrima" panose="02000000000000000000" pitchFamily="2" charset="0"/>
              </a:rPr>
              <a:t>posredničko tijelo razine 2</a:t>
            </a:r>
            <a:r>
              <a:rPr lang="hr-HR" sz="2000" dirty="0">
                <a:latin typeface="+mj-lt"/>
                <a:ea typeface="Ebrima" panose="02000000000000000000" pitchFamily="2" charset="0"/>
                <a:cs typeface="Ebrima" panose="02000000000000000000" pitchFamily="2" charset="0"/>
              </a:rPr>
              <a:t>)</a:t>
            </a:r>
          </a:p>
          <a:p>
            <a:pPr marL="727075" indent="-457200"/>
            <a:endParaRPr lang="hr-HR" dirty="0">
              <a:latin typeface="Ebrima" panose="02000000000000000000" pitchFamily="2" charset="0"/>
              <a:ea typeface="Ebrima" panose="02000000000000000000" pitchFamily="2" charset="0"/>
              <a:cs typeface="Ebrima" panose="02000000000000000000" pitchFamily="2" charset="0"/>
            </a:endParaRPr>
          </a:p>
          <a:p>
            <a:pPr marL="727075" indent="-457200"/>
            <a:endParaRPr lang="hr-HR" dirty="0"/>
          </a:p>
        </p:txBody>
      </p:sp>
    </p:spTree>
    <p:extLst>
      <p:ext uri="{BB962C8B-B14F-4D97-AF65-F5344CB8AC3E}">
        <p14:creationId xmlns:p14="http://schemas.microsoft.com/office/powerpoint/2010/main" val="31087373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DC8E8BA-4C21-F88C-5082-45955F421F77}"/>
              </a:ext>
            </a:extLst>
          </p:cNvPr>
          <p:cNvSpPr>
            <a:spLocks noGrp="1"/>
          </p:cNvSpPr>
          <p:nvPr>
            <p:ph type="title"/>
          </p:nvPr>
        </p:nvSpPr>
        <p:spPr/>
        <p:txBody>
          <a:bodyPr/>
          <a:lstStyle/>
          <a:p>
            <a:r>
              <a:rPr lang="hr-HR" sz="4400" b="1" dirty="0">
                <a:solidFill>
                  <a:schemeClr val="bg1"/>
                </a:solidFill>
                <a:latin typeface="+mj-lt"/>
                <a:ea typeface="Ebrima" panose="02000000000000000000" pitchFamily="2" charset="0"/>
                <a:cs typeface="Ebrima" panose="02000000000000000000" pitchFamily="2" charset="0"/>
              </a:rPr>
              <a:t>Priprema i provedba postupka (javne) nabave</a:t>
            </a:r>
            <a:endParaRPr lang="hr-HR" dirty="0"/>
          </a:p>
        </p:txBody>
      </p:sp>
      <p:sp>
        <p:nvSpPr>
          <p:cNvPr id="3" name="Rezervirano mjesto sadržaja 2">
            <a:extLst>
              <a:ext uri="{FF2B5EF4-FFF2-40B4-BE49-F238E27FC236}">
                <a16:creationId xmlns:a16="http://schemas.microsoft.com/office/drawing/2014/main" id="{2BD503D3-CCCE-11A2-D7FB-B38A195B7B5F}"/>
              </a:ext>
            </a:extLst>
          </p:cNvPr>
          <p:cNvSpPr>
            <a:spLocks noGrp="1"/>
          </p:cNvSpPr>
          <p:nvPr>
            <p:ph idx="1"/>
          </p:nvPr>
        </p:nvSpPr>
        <p:spPr/>
        <p:txBody>
          <a:bodyPr>
            <a:normAutofit/>
          </a:bodyPr>
          <a:lstStyle/>
          <a:p>
            <a:pPr marL="457200" lvl="1" indent="0" algn="just">
              <a:lnSpc>
                <a:spcPct val="120000"/>
              </a:lnSpc>
              <a:buNone/>
            </a:pPr>
            <a:endParaRPr lang="hr-HR" sz="2200" i="1" u="sng" dirty="0">
              <a:latin typeface="+mj-lt"/>
              <a:ea typeface="Ebrima" panose="02000000000000000000" pitchFamily="2" charset="0"/>
              <a:cs typeface="Ebrima" panose="02000000000000000000" pitchFamily="2" charset="0"/>
            </a:endParaRPr>
          </a:p>
          <a:p>
            <a:pPr marL="457200" lvl="1" indent="0" algn="just">
              <a:lnSpc>
                <a:spcPct val="120000"/>
              </a:lnSpc>
              <a:buNone/>
            </a:pPr>
            <a:r>
              <a:rPr lang="hr-HR" sz="2200" i="1" u="sng" dirty="0">
                <a:latin typeface="+mj-lt"/>
                <a:ea typeface="Ebrima" panose="02000000000000000000" pitchFamily="2" charset="0"/>
                <a:cs typeface="Ebrima" panose="02000000000000000000" pitchFamily="2" charset="0"/>
              </a:rPr>
              <a:t>Napomena</a:t>
            </a:r>
            <a:r>
              <a:rPr lang="hr-HR" sz="2200" i="1" dirty="0">
                <a:latin typeface="+mj-lt"/>
                <a:ea typeface="Ebrima" panose="02000000000000000000" pitchFamily="2" charset="0"/>
                <a:cs typeface="Ebrima" panose="02000000000000000000" pitchFamily="2" charset="0"/>
              </a:rPr>
              <a:t>: sukladno posebnim propisima pravna osoba </a:t>
            </a:r>
            <a:r>
              <a:rPr lang="hr-HR" sz="2200" b="1" i="1" dirty="0">
                <a:latin typeface="+mj-lt"/>
                <a:ea typeface="Ebrima" panose="02000000000000000000" pitchFamily="2" charset="0"/>
                <a:cs typeface="Ebrima" panose="02000000000000000000" pitchFamily="2" charset="0"/>
              </a:rPr>
              <a:t>ne može obavljati djelatnost građenja bez osiguranja od odgovornosti </a:t>
            </a:r>
            <a:r>
              <a:rPr lang="hr-HR" sz="2200" i="1" dirty="0">
                <a:latin typeface="+mj-lt"/>
                <a:ea typeface="Ebrima" panose="02000000000000000000" pitchFamily="2" charset="0"/>
                <a:cs typeface="Ebrima" panose="02000000000000000000" pitchFamily="2" charset="0"/>
              </a:rPr>
              <a:t>inače podliježe prekršajnim odredbama sukladno čl. 86. Zakon o poslovima i djelatnostima prostornog uređenja i gradnje (NN 78/15, 118/18, 110/19). Praksa je pokazala da naručitelji prilikom izvršenja ugovora </a:t>
            </a:r>
            <a:r>
              <a:rPr lang="hr-HR" sz="2200" i="1" u="sng" dirty="0">
                <a:latin typeface="+mj-lt"/>
                <a:ea typeface="Ebrima" panose="02000000000000000000" pitchFamily="2" charset="0"/>
                <a:cs typeface="Ebrima" panose="02000000000000000000" pitchFamily="2" charset="0"/>
              </a:rPr>
              <a:t>ne kontroliraju obvezan sadržaj police</a:t>
            </a:r>
            <a:r>
              <a:rPr lang="hr-HR" sz="2200" i="1" dirty="0">
                <a:latin typeface="+mj-lt"/>
                <a:ea typeface="Ebrima" panose="02000000000000000000" pitchFamily="2" charset="0"/>
                <a:cs typeface="Ebrima" panose="02000000000000000000" pitchFamily="2" charset="0"/>
              </a:rPr>
              <a:t> sukladno uvjetima koje su propisali u DON te </a:t>
            </a:r>
            <a:r>
              <a:rPr lang="hr-HR" sz="2200" i="1" u="sng" dirty="0">
                <a:latin typeface="+mj-lt"/>
                <a:ea typeface="Ebrima" panose="02000000000000000000" pitchFamily="2" charset="0"/>
                <a:cs typeface="Ebrima" panose="02000000000000000000" pitchFamily="2" charset="0"/>
              </a:rPr>
              <a:t>dolazi do utvrđivanja nepravilnosti</a:t>
            </a:r>
            <a:r>
              <a:rPr lang="hr-HR" sz="2200" i="1" dirty="0">
                <a:latin typeface="+mj-lt"/>
                <a:ea typeface="Ebrima" panose="02000000000000000000" pitchFamily="2" charset="0"/>
                <a:cs typeface="Ebrima" panose="02000000000000000000" pitchFamily="2" charset="0"/>
              </a:rPr>
              <a:t>. </a:t>
            </a:r>
            <a:endParaRPr lang="hr-HR" sz="2200" dirty="0">
              <a:latin typeface="+mj-lt"/>
              <a:ea typeface="Ebrima" panose="02000000000000000000" pitchFamily="2" charset="0"/>
              <a:cs typeface="Ebrima" panose="02000000000000000000" pitchFamily="2" charset="0"/>
            </a:endParaRPr>
          </a:p>
          <a:p>
            <a:pPr lvl="1" algn="just">
              <a:lnSpc>
                <a:spcPct val="120000"/>
              </a:lnSpc>
            </a:pPr>
            <a:r>
              <a:rPr lang="hr-HR" sz="2200" b="1" dirty="0">
                <a:solidFill>
                  <a:schemeClr val="accent6">
                    <a:lumMod val="75000"/>
                  </a:schemeClr>
                </a:solidFill>
                <a:latin typeface="+mj-lt"/>
                <a:ea typeface="Ebrima" panose="02000000000000000000" pitchFamily="2" charset="0"/>
                <a:cs typeface="Ebrima" panose="02000000000000000000" pitchFamily="2" charset="0"/>
              </a:rPr>
              <a:t>predvidjeti mogućnosti izmjene ugovora jasno i nedvosmisleno </a:t>
            </a:r>
            <a:r>
              <a:rPr lang="hr-HR" sz="2200" dirty="0">
                <a:latin typeface="+mj-lt"/>
                <a:ea typeface="Ebrima" panose="02000000000000000000" pitchFamily="2" charset="0"/>
                <a:cs typeface="Ebrima" panose="02000000000000000000" pitchFamily="2" charset="0"/>
              </a:rPr>
              <a:t>navodeći </a:t>
            </a:r>
            <a:r>
              <a:rPr lang="hr-HR" sz="2200" b="1" dirty="0">
                <a:solidFill>
                  <a:schemeClr val="accent6">
                    <a:lumMod val="75000"/>
                  </a:schemeClr>
                </a:solidFill>
                <a:latin typeface="+mj-lt"/>
                <a:ea typeface="Ebrima" panose="02000000000000000000" pitchFamily="2" charset="0"/>
                <a:cs typeface="Ebrima" panose="02000000000000000000" pitchFamily="2" charset="0"/>
              </a:rPr>
              <a:t>koje su konkretne izmjene moguće </a:t>
            </a:r>
            <a:r>
              <a:rPr lang="hr-HR" sz="2200" dirty="0">
                <a:latin typeface="+mj-lt"/>
                <a:ea typeface="Ebrima" panose="02000000000000000000" pitchFamily="2" charset="0"/>
                <a:cs typeface="Ebrima" panose="02000000000000000000" pitchFamily="2" charset="0"/>
              </a:rPr>
              <a:t>(pozivanje na čl. 314. do 321. ZJN nije dovoljno), ali paziti da izmjene nisu značajne i ne mijenjaju prirodu ugovora i predmet nabave u značajnoj mjeri</a:t>
            </a:r>
          </a:p>
          <a:p>
            <a:endParaRPr lang="hr-HR" dirty="0"/>
          </a:p>
        </p:txBody>
      </p:sp>
    </p:spTree>
    <p:extLst>
      <p:ext uri="{BB962C8B-B14F-4D97-AF65-F5344CB8AC3E}">
        <p14:creationId xmlns:p14="http://schemas.microsoft.com/office/powerpoint/2010/main" val="9388890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563" y="303444"/>
            <a:ext cx="11016324" cy="811764"/>
          </a:xfrm>
        </p:spPr>
        <p:txBody>
          <a:bodyPr>
            <a:noAutofit/>
          </a:bodyPr>
          <a:lstStyle/>
          <a:p>
            <a:pPr algn="ctr"/>
            <a:r>
              <a:rPr lang="hr-HR" sz="4000" b="1" dirty="0">
                <a:solidFill>
                  <a:schemeClr val="bg1"/>
                </a:solidFill>
                <a:latin typeface="+mj-lt"/>
                <a:ea typeface="Ebrima" panose="02000000000000000000" pitchFamily="2" charset="0"/>
                <a:cs typeface="Ebrima" panose="02000000000000000000" pitchFamily="2" charset="0"/>
              </a:rPr>
              <a:t>Priprema i provedba postupka (javne) nabave</a:t>
            </a:r>
            <a:endParaRPr lang="hr-HR" sz="4000" b="1" dirty="0">
              <a:latin typeface="+mj-lt"/>
            </a:endParaRPr>
          </a:p>
        </p:txBody>
      </p:sp>
      <p:sp>
        <p:nvSpPr>
          <p:cNvPr id="3" name="Content Placeholder 2"/>
          <p:cNvSpPr>
            <a:spLocks noGrp="1"/>
          </p:cNvSpPr>
          <p:nvPr>
            <p:ph idx="1"/>
          </p:nvPr>
        </p:nvSpPr>
        <p:spPr>
          <a:xfrm>
            <a:off x="486562" y="1361242"/>
            <a:ext cx="10813410" cy="4995650"/>
          </a:xfrm>
        </p:spPr>
        <p:txBody>
          <a:bodyPr>
            <a:normAutofit/>
          </a:bodyPr>
          <a:lstStyle/>
          <a:p>
            <a:pPr>
              <a:buNone/>
            </a:pPr>
            <a:r>
              <a:rPr lang="hr-HR" sz="2000" b="1" dirty="0">
                <a:latin typeface="+mj-lt"/>
                <a:ea typeface="Ebrima" panose="02000000000000000000" pitchFamily="2" charset="0"/>
                <a:cs typeface="Ebrima" panose="02000000000000000000" pitchFamily="2" charset="0"/>
              </a:rPr>
              <a:t>8) KRITERIJ ZA ODABIR PONUDE (čl. 285. st. 1. ZJN 2016)</a:t>
            </a:r>
          </a:p>
          <a:p>
            <a:pPr>
              <a:buNone/>
            </a:pPr>
            <a:endParaRPr lang="hr-HR" sz="2000" b="1" dirty="0">
              <a:latin typeface="+mj-lt"/>
              <a:ea typeface="Ebrima" panose="02000000000000000000" pitchFamily="2" charset="0"/>
              <a:cs typeface="Ebrima" panose="02000000000000000000" pitchFamily="2" charset="0"/>
            </a:endParaRPr>
          </a:p>
          <a:p>
            <a:pPr marL="784225" indent="-514350">
              <a:buFont typeface="+mj-lt"/>
              <a:buAutoNum type="arabicPeriod"/>
            </a:pPr>
            <a:r>
              <a:rPr lang="hr-HR" sz="2000" b="1" dirty="0">
                <a:solidFill>
                  <a:schemeClr val="accent6">
                    <a:lumMod val="75000"/>
                  </a:schemeClr>
                </a:solidFill>
                <a:latin typeface="+mj-lt"/>
                <a:ea typeface="Ebrima" panose="02000000000000000000" pitchFamily="2" charset="0"/>
                <a:cs typeface="Ebrima" panose="02000000000000000000" pitchFamily="2" charset="0"/>
              </a:rPr>
              <a:t>ne smiju </a:t>
            </a:r>
            <a:r>
              <a:rPr lang="hr-HR" sz="2000" dirty="0">
                <a:latin typeface="+mj-lt"/>
                <a:ea typeface="Ebrima" panose="02000000000000000000" pitchFamily="2" charset="0"/>
                <a:cs typeface="Ebrima" panose="02000000000000000000" pitchFamily="2" charset="0"/>
              </a:rPr>
              <a:t>biti diskriminirajući</a:t>
            </a:r>
          </a:p>
          <a:p>
            <a:pPr marL="784225" indent="-514350">
              <a:buFont typeface="+mj-lt"/>
              <a:buAutoNum type="arabicPeriod"/>
            </a:pPr>
            <a:r>
              <a:rPr lang="hr-HR" sz="2000" b="1" dirty="0">
                <a:solidFill>
                  <a:schemeClr val="accent6">
                    <a:lumMod val="75000"/>
                  </a:schemeClr>
                </a:solidFill>
                <a:latin typeface="+mj-lt"/>
                <a:ea typeface="Ebrima" panose="02000000000000000000" pitchFamily="2" charset="0"/>
                <a:cs typeface="Ebrima" panose="02000000000000000000" pitchFamily="2" charset="0"/>
              </a:rPr>
              <a:t>moraju</a:t>
            </a:r>
            <a:r>
              <a:rPr lang="hr-HR" sz="2000" dirty="0">
                <a:latin typeface="+mj-lt"/>
                <a:ea typeface="Ebrima" panose="02000000000000000000" pitchFamily="2" charset="0"/>
                <a:cs typeface="Ebrima" panose="02000000000000000000" pitchFamily="2" charset="0"/>
              </a:rPr>
              <a:t> biti povezani s predmetom nabave </a:t>
            </a:r>
          </a:p>
          <a:p>
            <a:pPr marL="784225" indent="-514350">
              <a:buFont typeface="+mj-lt"/>
              <a:buAutoNum type="arabicPeriod"/>
            </a:pPr>
            <a:r>
              <a:rPr lang="hr-HR" sz="2000" b="1" dirty="0">
                <a:solidFill>
                  <a:schemeClr val="accent6">
                    <a:lumMod val="75000"/>
                  </a:schemeClr>
                </a:solidFill>
                <a:latin typeface="+mj-lt"/>
                <a:ea typeface="Ebrima" panose="02000000000000000000" pitchFamily="2" charset="0"/>
                <a:cs typeface="Ebrima" panose="02000000000000000000" pitchFamily="2" charset="0"/>
              </a:rPr>
              <a:t>moraju</a:t>
            </a:r>
            <a:r>
              <a:rPr lang="hr-HR" sz="2000" dirty="0">
                <a:latin typeface="+mj-lt"/>
                <a:ea typeface="Ebrima" panose="02000000000000000000" pitchFamily="2" charset="0"/>
                <a:cs typeface="Ebrima" panose="02000000000000000000" pitchFamily="2" charset="0"/>
              </a:rPr>
              <a:t> omogućiti učinkovito nadmetanje</a:t>
            </a:r>
          </a:p>
          <a:p>
            <a:pPr marL="555625" indent="-285750">
              <a:lnSpc>
                <a:spcPct val="120000"/>
              </a:lnSpc>
              <a:buFont typeface="Wingdings" panose="05000000000000000000" pitchFamily="2" charset="2"/>
              <a:buChar char="Ø"/>
            </a:pPr>
            <a:r>
              <a:rPr lang="hr-HR" sz="2000" dirty="0">
                <a:latin typeface="Calibri Light (Headings)"/>
                <a:ea typeface="Ebrima" panose="02000000000000000000" pitchFamily="2" charset="0"/>
                <a:cs typeface="Ebrima" panose="02000000000000000000" pitchFamily="2" charset="0"/>
              </a:rPr>
              <a:t>elementi koji su predmet ocjene u sklopu kriterija za odabir ponude </a:t>
            </a:r>
            <a:r>
              <a:rPr lang="hr-HR" sz="2000" b="1" dirty="0">
                <a:solidFill>
                  <a:schemeClr val="accent6">
                    <a:lumMod val="75000"/>
                  </a:schemeClr>
                </a:solidFill>
                <a:latin typeface="Calibri Light (Headings)"/>
                <a:ea typeface="Ebrima" panose="02000000000000000000" pitchFamily="2" charset="0"/>
                <a:cs typeface="Ebrima" panose="02000000000000000000" pitchFamily="2" charset="0"/>
              </a:rPr>
              <a:t>ne smiju </a:t>
            </a:r>
            <a:r>
              <a:rPr lang="hr-HR" sz="2000" dirty="0">
                <a:latin typeface="Calibri Light (Headings)"/>
                <a:ea typeface="Ebrima" panose="02000000000000000000" pitchFamily="2" charset="0"/>
                <a:cs typeface="Ebrima" panose="02000000000000000000" pitchFamily="2" charset="0"/>
              </a:rPr>
              <a:t>biti predmet izmjena u fazi izvršenja ugovora</a:t>
            </a:r>
          </a:p>
          <a:p>
            <a:pPr marL="555625" indent="-285750">
              <a:lnSpc>
                <a:spcPct val="120000"/>
              </a:lnSpc>
              <a:buFont typeface="Wingdings" panose="05000000000000000000" pitchFamily="2" charset="2"/>
              <a:buChar char="Ø"/>
            </a:pPr>
            <a:r>
              <a:rPr lang="hr-HR" sz="2000" dirty="0">
                <a:latin typeface="Calibri Light (Headings)"/>
                <a:ea typeface="Ebrima" panose="02000000000000000000" pitchFamily="2" charset="0"/>
                <a:cs typeface="Ebrima" panose="02000000000000000000" pitchFamily="2" charset="0"/>
              </a:rPr>
              <a:t>na naručitelju je da definira što u konkretnom postupku nabave za njega predstavlja odlučujući kvalitativni kriterij ovisno o cilju i svrsi same nabave (uzimajući u obzir i ciljeve definirane ugovorom o bespovratnim sredstvima) te shodno tome odredi važnost svakog od definiranih kriterija ENP-a</a:t>
            </a:r>
          </a:p>
          <a:p>
            <a:pPr>
              <a:lnSpc>
                <a:spcPct val="120000"/>
              </a:lnSpc>
              <a:buNone/>
            </a:pPr>
            <a:endParaRPr lang="hr-HR" sz="200" dirty="0">
              <a:latin typeface="Calibri Light (Headings)"/>
              <a:ea typeface="Ebrima" panose="02000000000000000000" pitchFamily="2" charset="0"/>
              <a:cs typeface="Ebrima" panose="02000000000000000000" pitchFamily="2" charset="0"/>
            </a:endParaRPr>
          </a:p>
          <a:p>
            <a:pPr algn="just">
              <a:lnSpc>
                <a:spcPct val="120000"/>
              </a:lnSpc>
              <a:buNone/>
            </a:pPr>
            <a:endParaRPr lang="hr-HR" sz="1800" dirty="0">
              <a:latin typeface="Calibri Light (Headings)"/>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5000877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A1A0EFD-E9D1-AF7B-4DEF-3AD0B620568A}"/>
              </a:ext>
            </a:extLst>
          </p:cNvPr>
          <p:cNvSpPr>
            <a:spLocks noGrp="1"/>
          </p:cNvSpPr>
          <p:nvPr>
            <p:ph type="title"/>
          </p:nvPr>
        </p:nvSpPr>
        <p:spPr/>
        <p:txBody>
          <a:bodyPr/>
          <a:lstStyle/>
          <a:p>
            <a:r>
              <a:rPr lang="hr-HR" sz="4400" b="1" dirty="0">
                <a:solidFill>
                  <a:schemeClr val="bg1"/>
                </a:solidFill>
                <a:latin typeface="+mj-lt"/>
                <a:ea typeface="Ebrima" panose="02000000000000000000" pitchFamily="2" charset="0"/>
                <a:cs typeface="Ebrima" panose="02000000000000000000" pitchFamily="2" charset="0"/>
              </a:rPr>
              <a:t>Priprema i provedba postupka (javne) nabave</a:t>
            </a:r>
            <a:endParaRPr lang="hr-HR" dirty="0"/>
          </a:p>
        </p:txBody>
      </p:sp>
      <p:sp>
        <p:nvSpPr>
          <p:cNvPr id="3" name="Rezervirano mjesto sadržaja 2">
            <a:extLst>
              <a:ext uri="{FF2B5EF4-FFF2-40B4-BE49-F238E27FC236}">
                <a16:creationId xmlns:a16="http://schemas.microsoft.com/office/drawing/2014/main" id="{51DF5944-592D-636C-1CDE-C9DB565A478F}"/>
              </a:ext>
            </a:extLst>
          </p:cNvPr>
          <p:cNvSpPr>
            <a:spLocks noGrp="1"/>
          </p:cNvSpPr>
          <p:nvPr>
            <p:ph idx="1"/>
          </p:nvPr>
        </p:nvSpPr>
        <p:spPr/>
        <p:txBody>
          <a:bodyPr>
            <a:normAutofit fontScale="70000" lnSpcReduction="20000"/>
          </a:bodyPr>
          <a:lstStyle/>
          <a:p>
            <a:pPr>
              <a:lnSpc>
                <a:spcPct val="120000"/>
              </a:lnSpc>
              <a:buNone/>
            </a:pPr>
            <a:r>
              <a:rPr lang="hr-HR" sz="2800" b="1" dirty="0">
                <a:solidFill>
                  <a:srgbClr val="7030A0"/>
                </a:solidFill>
                <a:latin typeface="Calibri Light (Headings)"/>
                <a:ea typeface="Ebrima" panose="02000000000000000000" pitchFamily="2" charset="0"/>
                <a:cs typeface="Ebrima" panose="02000000000000000000" pitchFamily="2" charset="0"/>
              </a:rPr>
              <a:t>VAŽNO! Najčešće pogreške</a:t>
            </a:r>
          </a:p>
          <a:p>
            <a:pPr marL="555625" indent="-285750" algn="just">
              <a:lnSpc>
                <a:spcPct val="120000"/>
              </a:lnSpc>
            </a:pPr>
            <a:r>
              <a:rPr lang="hr-HR" sz="2800" dirty="0">
                <a:latin typeface="Calibri Light (Headings)"/>
                <a:ea typeface="Ebrima" panose="02000000000000000000" pitchFamily="2" charset="0"/>
                <a:cs typeface="Ebrima" panose="02000000000000000000" pitchFamily="2" charset="0"/>
              </a:rPr>
              <a:t>zapisnik o pregledu i ocjeni ponuda ne sadrži pisano (opisno) obrazloženje načina dodjeljivanja bodova, nema prikaza jasnog i konkretnog izračuna dodjele bodova prije rangiranja ponuda </a:t>
            </a:r>
          </a:p>
          <a:p>
            <a:pPr marL="555625" indent="-285750" algn="just">
              <a:lnSpc>
                <a:spcPct val="120000"/>
              </a:lnSpc>
            </a:pPr>
            <a:r>
              <a:rPr lang="hr-HR" sz="2800" dirty="0">
                <a:latin typeface="Calibri Light (Headings)"/>
                <a:ea typeface="Ebrima" panose="02000000000000000000" pitchFamily="2" charset="0"/>
                <a:cs typeface="Ebrima" panose="02000000000000000000" pitchFamily="2" charset="0"/>
              </a:rPr>
              <a:t>dodjeljivanje bodova subjektivnom procjenom te nije razvidno zašto je za iste reference jednom ponuditelju dodijeljeno više bodova ili zašto su neke priznate dok druge nisu niti koje su priznate i zašto</a:t>
            </a:r>
          </a:p>
          <a:p>
            <a:pPr marL="555625" indent="-285750" algn="just">
              <a:lnSpc>
                <a:spcPct val="120000"/>
              </a:lnSpc>
            </a:pPr>
            <a:r>
              <a:rPr lang="hr-HR" sz="2800" dirty="0">
                <a:latin typeface="Calibri Light (Headings)"/>
                <a:ea typeface="Ebrima" panose="02000000000000000000" pitchFamily="2" charset="0"/>
                <a:cs typeface="Ebrima" panose="02000000000000000000" pitchFamily="2" charset="0"/>
              </a:rPr>
              <a:t>kriterij za odabir ponude </a:t>
            </a:r>
            <a:r>
              <a:rPr lang="hr-HR" sz="2800" b="1" dirty="0">
                <a:solidFill>
                  <a:schemeClr val="accent6">
                    <a:lumMod val="75000"/>
                  </a:schemeClr>
                </a:solidFill>
                <a:latin typeface="Calibri Light (Headings)"/>
                <a:ea typeface="Ebrima" panose="02000000000000000000" pitchFamily="2" charset="0"/>
                <a:cs typeface="Ebrima" panose="02000000000000000000" pitchFamily="2" charset="0"/>
              </a:rPr>
              <a:t>NE SMIJE </a:t>
            </a:r>
            <a:r>
              <a:rPr lang="hr-HR" sz="2800" dirty="0">
                <a:latin typeface="Calibri Light (Headings)"/>
                <a:ea typeface="Ebrima" panose="02000000000000000000" pitchFamily="2" charset="0"/>
                <a:cs typeface="Ebrima" panose="02000000000000000000" pitchFamily="2" charset="0"/>
              </a:rPr>
              <a:t>biti iskustvo gospodarskog subjekta jer isto predstavlja tehničku i stručnu sposobnost</a:t>
            </a:r>
          </a:p>
          <a:p>
            <a:pPr marL="555625" indent="-285750" algn="just">
              <a:lnSpc>
                <a:spcPct val="120000"/>
              </a:lnSpc>
            </a:pPr>
            <a:r>
              <a:rPr lang="hr-HR" sz="2800" dirty="0">
                <a:latin typeface="Calibri Light (Headings)"/>
                <a:ea typeface="Ebrima" panose="02000000000000000000" pitchFamily="2" charset="0"/>
                <a:cs typeface="Ebrima" panose="02000000000000000000" pitchFamily="2" charset="0"/>
              </a:rPr>
              <a:t>preporuka je da se kao kriterij za odabir ponude definiraju kvalitativne karakteristike, a ne rok izvršenja / isporuke (vrlo često tijekom izvršenja dolazi do kašnjenja te produljenje roka predstavlja promjenu uvjeta ugovora koja može rezultirati </a:t>
            </a:r>
            <a:r>
              <a:rPr lang="hr-HR" sz="2800" b="1" dirty="0">
                <a:solidFill>
                  <a:schemeClr val="accent6">
                    <a:lumMod val="75000"/>
                  </a:schemeClr>
                </a:solidFill>
                <a:latin typeface="Calibri Light (Headings)"/>
                <a:ea typeface="Ebrima" panose="02000000000000000000" pitchFamily="2" charset="0"/>
                <a:cs typeface="Ebrima" panose="02000000000000000000" pitchFamily="2" charset="0"/>
              </a:rPr>
              <a:t>drugačijim rangiranjem </a:t>
            </a:r>
            <a:r>
              <a:rPr lang="hr-HR" sz="2800" dirty="0">
                <a:latin typeface="Calibri Light (Headings)"/>
                <a:ea typeface="Ebrima" panose="02000000000000000000" pitchFamily="2" charset="0"/>
                <a:cs typeface="Ebrima" panose="02000000000000000000" pitchFamily="2" charset="0"/>
              </a:rPr>
              <a:t>ponuda – </a:t>
            </a:r>
            <a:r>
              <a:rPr lang="hr-HR" sz="2800" b="1" dirty="0">
                <a:solidFill>
                  <a:schemeClr val="accent6">
                    <a:lumMod val="75000"/>
                  </a:schemeClr>
                </a:solidFill>
                <a:latin typeface="Calibri Light (Headings)"/>
                <a:ea typeface="Ebrima" panose="02000000000000000000" pitchFamily="2" charset="0"/>
                <a:cs typeface="Ebrima" panose="02000000000000000000" pitchFamily="2" charset="0"/>
              </a:rPr>
              <a:t>podložno primjeni financijske korekcije</a:t>
            </a:r>
            <a:r>
              <a:rPr lang="hr-HR" sz="2800" dirty="0">
                <a:latin typeface="Calibri Light (Headings)"/>
                <a:ea typeface="Ebrima" panose="02000000000000000000" pitchFamily="2" charset="0"/>
                <a:cs typeface="Ebrima" panose="02000000000000000000" pitchFamily="2" charset="0"/>
              </a:rPr>
              <a:t>)</a:t>
            </a:r>
          </a:p>
          <a:p>
            <a:pPr marL="555625" indent="-285750" algn="just">
              <a:lnSpc>
                <a:spcPct val="120000"/>
              </a:lnSpc>
            </a:pPr>
            <a:r>
              <a:rPr lang="hr-HR" sz="2800" dirty="0">
                <a:latin typeface="Calibri Light (Headings)"/>
                <a:ea typeface="Ebrima" panose="02000000000000000000" pitchFamily="2" charset="0"/>
                <a:cs typeface="Ebrima" panose="02000000000000000000" pitchFamily="2" charset="0"/>
              </a:rPr>
              <a:t>kod propisivanja trajanje jamstvenog roka </a:t>
            </a:r>
            <a:r>
              <a:rPr lang="hr-HR" sz="2800" b="1" dirty="0">
                <a:solidFill>
                  <a:schemeClr val="accent6">
                    <a:lumMod val="75000"/>
                  </a:schemeClr>
                </a:solidFill>
                <a:latin typeface="Calibri Light (Headings)"/>
                <a:ea typeface="Ebrima" panose="02000000000000000000" pitchFamily="2" charset="0"/>
                <a:cs typeface="Ebrima" panose="02000000000000000000" pitchFamily="2" charset="0"/>
              </a:rPr>
              <a:t>paziti</a:t>
            </a:r>
            <a:r>
              <a:rPr lang="hr-HR" sz="2800" dirty="0">
                <a:latin typeface="Calibri Light (Headings)"/>
                <a:ea typeface="Ebrima" panose="02000000000000000000" pitchFamily="2" charset="0"/>
                <a:cs typeface="Ebrima" panose="02000000000000000000" pitchFamily="2" charset="0"/>
              </a:rPr>
              <a:t> da je isto na kraju dostavljeno u roku, ispravnog oblika (nije dozvoljena zadužnica umjesto obavezne bankarske garancije), iznosa te ponuđenog roka trajanja (</a:t>
            </a:r>
            <a:r>
              <a:rPr lang="hr-HR" sz="2800" b="1" dirty="0">
                <a:solidFill>
                  <a:schemeClr val="accent6">
                    <a:lumMod val="75000"/>
                  </a:schemeClr>
                </a:solidFill>
                <a:latin typeface="Calibri Light (Headings)"/>
                <a:ea typeface="Ebrima" panose="02000000000000000000" pitchFamily="2" charset="0"/>
                <a:cs typeface="Ebrima" panose="02000000000000000000" pitchFamily="2" charset="0"/>
              </a:rPr>
              <a:t>podložno primjeni financijske korekcije</a:t>
            </a:r>
            <a:r>
              <a:rPr lang="hr-HR" sz="2800" dirty="0">
                <a:latin typeface="Calibri Light (Headings)"/>
                <a:ea typeface="Ebrima" panose="02000000000000000000" pitchFamily="2" charset="0"/>
                <a:cs typeface="Ebrima" panose="02000000000000000000" pitchFamily="2" charset="0"/>
              </a:rPr>
              <a:t>)</a:t>
            </a:r>
          </a:p>
          <a:p>
            <a:pPr>
              <a:buNone/>
            </a:pPr>
            <a:endParaRPr lang="hr-HR" dirty="0"/>
          </a:p>
        </p:txBody>
      </p:sp>
    </p:spTree>
    <p:extLst>
      <p:ext uri="{BB962C8B-B14F-4D97-AF65-F5344CB8AC3E}">
        <p14:creationId xmlns:p14="http://schemas.microsoft.com/office/powerpoint/2010/main" val="23419062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052" y="264111"/>
            <a:ext cx="11754678" cy="811764"/>
          </a:xfrm>
        </p:spPr>
        <p:txBody>
          <a:bodyPr>
            <a:noAutofit/>
          </a:bodyPr>
          <a:lstStyle/>
          <a:p>
            <a:pPr algn="ctr"/>
            <a:r>
              <a:rPr lang="hr-HR" sz="4000" b="1" dirty="0">
                <a:solidFill>
                  <a:schemeClr val="bg1"/>
                </a:solidFill>
                <a:latin typeface="+mj-lt"/>
                <a:ea typeface="Ebrima" panose="02000000000000000000" pitchFamily="2" charset="0"/>
                <a:cs typeface="Ebrima" panose="02000000000000000000" pitchFamily="2" charset="0"/>
              </a:rPr>
              <a:t>Priprema i provedba postupka (javne) nabave</a:t>
            </a:r>
            <a:endParaRPr lang="pl-PL" sz="4000" b="1" dirty="0">
              <a:latin typeface="+mj-lt"/>
            </a:endParaRPr>
          </a:p>
        </p:txBody>
      </p:sp>
      <p:sp>
        <p:nvSpPr>
          <p:cNvPr id="3" name="Content Placeholder 2"/>
          <p:cNvSpPr>
            <a:spLocks noGrp="1"/>
          </p:cNvSpPr>
          <p:nvPr>
            <p:ph idx="1"/>
          </p:nvPr>
        </p:nvSpPr>
        <p:spPr>
          <a:xfrm>
            <a:off x="335902" y="1268963"/>
            <a:ext cx="11624450" cy="4777274"/>
          </a:xfrm>
        </p:spPr>
        <p:txBody>
          <a:bodyPr>
            <a:noAutofit/>
          </a:bodyPr>
          <a:lstStyle/>
          <a:p>
            <a:pPr algn="just">
              <a:lnSpc>
                <a:spcPct val="110000"/>
              </a:lnSpc>
              <a:buNone/>
            </a:pPr>
            <a:endParaRPr lang="hr-HR" sz="1100" dirty="0">
              <a:latin typeface="+mj-lt"/>
              <a:ea typeface="Ebrima" panose="02000000000000000000" pitchFamily="2" charset="0"/>
              <a:cs typeface="Ebrima" panose="02000000000000000000" pitchFamily="2" charset="0"/>
            </a:endParaRPr>
          </a:p>
          <a:p>
            <a:pPr marL="727075" indent="-457200" algn="just">
              <a:lnSpc>
                <a:spcPct val="110000"/>
              </a:lnSpc>
              <a:buFont typeface="Wingdings" panose="05000000000000000000" pitchFamily="2" charset="2"/>
              <a:buChar char="Ø"/>
            </a:pPr>
            <a:r>
              <a:rPr lang="hr-HR" sz="1800" dirty="0">
                <a:latin typeface="+mj-lt"/>
                <a:ea typeface="Ebrima" panose="02000000000000000000" pitchFamily="2" charset="0"/>
                <a:cs typeface="Ebrima" panose="02000000000000000000" pitchFamily="2" charset="0"/>
              </a:rPr>
              <a:t>poštivati redoslijed pregleda i ocjene ponuda (čl. 291. ZJN 2016 - jamstvo, isključenje, kriteriji za odabir, tehničke specifikacije i ostali zahtjevi, računska ispravnost) - prilikom pripreme zapisnika sve uvjete koji su bili u DON kopirati/prepisati u tablicu analitičkog prikaza ocjene ponuda za svakog GS zasebno i ponude moraju biti ocjenjene po svim propisanim uvjetima iz DON </a:t>
            </a:r>
          </a:p>
          <a:p>
            <a:pPr marL="441325" indent="-171450" algn="just">
              <a:lnSpc>
                <a:spcPct val="110000"/>
              </a:lnSpc>
              <a:buFont typeface="Wingdings" panose="05000000000000000000" pitchFamily="2" charset="2"/>
              <a:buChar char="Ø"/>
            </a:pPr>
            <a:r>
              <a:rPr lang="hr-HR" sz="1800" dirty="0">
                <a:latin typeface="+mj-lt"/>
                <a:ea typeface="Ebrima" panose="02000000000000000000" pitchFamily="2" charset="0"/>
                <a:cs typeface="Ebrima" panose="02000000000000000000" pitchFamily="2" charset="0"/>
              </a:rPr>
              <a:t>          postupak pregleda i ocjene ponuda obuhvaća četiri glavne faze:</a:t>
            </a:r>
          </a:p>
          <a:p>
            <a:pPr marL="498475" indent="-228600">
              <a:lnSpc>
                <a:spcPct val="110000"/>
              </a:lnSpc>
              <a:buAutoNum type="arabicPeriod"/>
            </a:pPr>
            <a:r>
              <a:rPr lang="hr-HR" sz="1800" dirty="0">
                <a:latin typeface="+mj-lt"/>
                <a:ea typeface="Ebrima" panose="02000000000000000000" pitchFamily="2" charset="0"/>
                <a:cs typeface="Ebrima" panose="02000000000000000000" pitchFamily="2" charset="0"/>
              </a:rPr>
              <a:t>Preliminarna </a:t>
            </a:r>
            <a:r>
              <a:rPr lang="hr-HR" sz="1800" u="sng" dirty="0">
                <a:latin typeface="+mj-lt"/>
                <a:ea typeface="Ebrima" panose="02000000000000000000" pitchFamily="2" charset="0"/>
                <a:cs typeface="Ebrima" panose="02000000000000000000" pitchFamily="2" charset="0"/>
              </a:rPr>
              <a:t>provjera</a:t>
            </a:r>
            <a:r>
              <a:rPr lang="hr-HR" sz="1800" dirty="0">
                <a:latin typeface="+mj-lt"/>
                <a:ea typeface="Ebrima" panose="02000000000000000000" pitchFamily="2" charset="0"/>
                <a:cs typeface="Ebrima" panose="02000000000000000000" pitchFamily="2" charset="0"/>
              </a:rPr>
              <a:t> ponuda koje su dostavljene prije isteka roka za dostavu ponuda</a:t>
            </a:r>
          </a:p>
          <a:p>
            <a:pPr marL="498475" indent="-228600">
              <a:lnSpc>
                <a:spcPct val="110000"/>
              </a:lnSpc>
              <a:buAutoNum type="arabicPeriod"/>
            </a:pPr>
            <a:r>
              <a:rPr lang="hr-HR" sz="1800" dirty="0">
                <a:latin typeface="+mj-lt"/>
                <a:ea typeface="Ebrima" panose="02000000000000000000" pitchFamily="2" charset="0"/>
                <a:cs typeface="Ebrima" panose="02000000000000000000" pitchFamily="2" charset="0"/>
              </a:rPr>
              <a:t>Analiza i rangiranje valjanih ponuda temeljem kriterija za odabir ponude</a:t>
            </a:r>
          </a:p>
          <a:p>
            <a:pPr>
              <a:lnSpc>
                <a:spcPct val="110000"/>
              </a:lnSpc>
              <a:buNone/>
            </a:pPr>
            <a:r>
              <a:rPr lang="hr-HR" sz="1800" dirty="0">
                <a:latin typeface="+mj-lt"/>
                <a:ea typeface="Ebrima" panose="02000000000000000000" pitchFamily="2" charset="0"/>
                <a:cs typeface="Ebrima" panose="02000000000000000000" pitchFamily="2" charset="0"/>
              </a:rPr>
              <a:t>3.    </a:t>
            </a:r>
            <a:r>
              <a:rPr lang="hr-HR" sz="1800" u="sng" dirty="0">
                <a:latin typeface="+mj-lt"/>
                <a:ea typeface="Ebrima" panose="02000000000000000000" pitchFamily="2" charset="0"/>
                <a:cs typeface="Ebrima" panose="02000000000000000000" pitchFamily="2" charset="0"/>
              </a:rPr>
              <a:t>P</a:t>
            </a:r>
            <a:r>
              <a:rPr lang="pl-PL" sz="1800" u="sng" dirty="0">
                <a:latin typeface="+mj-lt"/>
                <a:ea typeface="Ebrima" panose="02000000000000000000" pitchFamily="2" charset="0"/>
                <a:cs typeface="Ebrima" panose="02000000000000000000" pitchFamily="2" charset="0"/>
              </a:rPr>
              <a:t>rovjera </a:t>
            </a:r>
            <a:r>
              <a:rPr lang="pl-PL" sz="1800" dirty="0">
                <a:latin typeface="+mj-lt"/>
                <a:ea typeface="Ebrima" panose="02000000000000000000" pitchFamily="2" charset="0"/>
                <a:cs typeface="Ebrima" panose="02000000000000000000" pitchFamily="2" charset="0"/>
              </a:rPr>
              <a:t>ponuditelja koji je podnio ekonomski najpovoljniju ponudu </a:t>
            </a:r>
            <a:endParaRPr lang="hr-HR" sz="1800" dirty="0">
              <a:latin typeface="+mj-lt"/>
              <a:ea typeface="Ebrima" panose="02000000000000000000" pitchFamily="2" charset="0"/>
              <a:cs typeface="Ebrima" panose="02000000000000000000" pitchFamily="2" charset="0"/>
            </a:endParaRPr>
          </a:p>
          <a:p>
            <a:pPr>
              <a:lnSpc>
                <a:spcPct val="110000"/>
              </a:lnSpc>
              <a:buNone/>
            </a:pPr>
            <a:r>
              <a:rPr lang="hr-HR" sz="1800" dirty="0">
                <a:latin typeface="+mj-lt"/>
                <a:ea typeface="Ebrima" panose="02000000000000000000" pitchFamily="2" charset="0"/>
                <a:cs typeface="Ebrima" panose="02000000000000000000" pitchFamily="2" charset="0"/>
              </a:rPr>
              <a:t>4.    Dodjela - odabir valjane i ekonomski najpovoljnije ponude </a:t>
            </a:r>
          </a:p>
          <a:p>
            <a:pPr marL="441325" indent="-171450" algn="just">
              <a:lnSpc>
                <a:spcPct val="110000"/>
              </a:lnSpc>
              <a:buFont typeface="Wingdings" panose="05000000000000000000" pitchFamily="2" charset="2"/>
              <a:buChar char="Ø"/>
            </a:pPr>
            <a:r>
              <a:rPr lang="hr-HR" sz="1800" b="1" dirty="0">
                <a:solidFill>
                  <a:srgbClr val="7030A0"/>
                </a:solidFill>
                <a:latin typeface="+mj-lt"/>
                <a:ea typeface="Ebrima" panose="02000000000000000000" pitchFamily="2" charset="0"/>
                <a:cs typeface="Ebrima" panose="02000000000000000000" pitchFamily="2" charset="0"/>
              </a:rPr>
              <a:t>         važno</a:t>
            </a:r>
            <a:r>
              <a:rPr lang="hr-HR" sz="1800" dirty="0">
                <a:latin typeface="+mj-lt"/>
                <a:ea typeface="Ebrima" panose="02000000000000000000" pitchFamily="2" charset="0"/>
                <a:cs typeface="Ebrima" panose="02000000000000000000" pitchFamily="2" charset="0"/>
              </a:rPr>
              <a:t> osigurati revizijski trag o svakoj izvršenoj provjeri!</a:t>
            </a:r>
          </a:p>
          <a:p>
            <a:pPr marL="727075" indent="-457200" algn="just">
              <a:lnSpc>
                <a:spcPct val="110000"/>
              </a:lnSpc>
              <a:buFont typeface="Wingdings" panose="05000000000000000000" pitchFamily="2" charset="2"/>
              <a:buChar char="Ø"/>
            </a:pPr>
            <a:r>
              <a:rPr lang="hr-HR" sz="1800" b="1" dirty="0">
                <a:solidFill>
                  <a:schemeClr val="accent6">
                    <a:lumMod val="75000"/>
                  </a:schemeClr>
                </a:solidFill>
                <a:latin typeface="+mj-lt"/>
                <a:ea typeface="Ebrima" panose="02000000000000000000" pitchFamily="2" charset="0"/>
                <a:cs typeface="Ebrima" panose="02000000000000000000" pitchFamily="2" charset="0"/>
              </a:rPr>
              <a:t>jasno </a:t>
            </a:r>
            <a:r>
              <a:rPr lang="hr-HR" sz="1800" dirty="0">
                <a:latin typeface="+mj-lt"/>
                <a:ea typeface="Ebrima" panose="02000000000000000000" pitchFamily="2" charset="0"/>
                <a:cs typeface="Ebrima" panose="02000000000000000000" pitchFamily="2" charset="0"/>
              </a:rPr>
              <a:t>obrazložiti razloge odbijanja ponuda i/ili isključenja ponuditelja</a:t>
            </a:r>
          </a:p>
          <a:p>
            <a:pPr>
              <a:buNone/>
            </a:pPr>
            <a:endParaRPr lang="hr-HR" sz="1100"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9865152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0AF15D9-019D-B8E7-2116-A42BBC53F223}"/>
              </a:ext>
            </a:extLst>
          </p:cNvPr>
          <p:cNvSpPr>
            <a:spLocks noGrp="1"/>
          </p:cNvSpPr>
          <p:nvPr>
            <p:ph type="title"/>
          </p:nvPr>
        </p:nvSpPr>
        <p:spPr/>
        <p:txBody>
          <a:bodyPr/>
          <a:lstStyle/>
          <a:p>
            <a:r>
              <a:rPr lang="hr-HR" sz="4400" b="1" dirty="0">
                <a:solidFill>
                  <a:schemeClr val="bg1"/>
                </a:solidFill>
                <a:latin typeface="+mj-lt"/>
                <a:ea typeface="Ebrima" panose="02000000000000000000" pitchFamily="2" charset="0"/>
                <a:cs typeface="Ebrima" panose="02000000000000000000" pitchFamily="2" charset="0"/>
              </a:rPr>
              <a:t>Priprema i provedba postupka (javne) nabave</a:t>
            </a:r>
            <a:endParaRPr lang="hr-HR" dirty="0"/>
          </a:p>
        </p:txBody>
      </p:sp>
      <p:sp>
        <p:nvSpPr>
          <p:cNvPr id="3" name="Rezervirano mjesto sadržaja 2">
            <a:extLst>
              <a:ext uri="{FF2B5EF4-FFF2-40B4-BE49-F238E27FC236}">
                <a16:creationId xmlns:a16="http://schemas.microsoft.com/office/drawing/2014/main" id="{6B881246-020D-6D60-1B9A-BBFA5FCB29B1}"/>
              </a:ext>
            </a:extLst>
          </p:cNvPr>
          <p:cNvSpPr>
            <a:spLocks noGrp="1"/>
          </p:cNvSpPr>
          <p:nvPr>
            <p:ph idx="1"/>
          </p:nvPr>
        </p:nvSpPr>
        <p:spPr/>
        <p:txBody>
          <a:bodyPr>
            <a:normAutofit fontScale="70000" lnSpcReduction="20000"/>
          </a:bodyPr>
          <a:lstStyle/>
          <a:p>
            <a:pPr marL="727075" indent="-457200" algn="just">
              <a:lnSpc>
                <a:spcPct val="110000"/>
              </a:lnSpc>
              <a:buFont typeface="Wingdings" panose="05000000000000000000" pitchFamily="2" charset="2"/>
              <a:buChar char="Ø"/>
            </a:pPr>
            <a:r>
              <a:rPr lang="hr-HR" sz="2800" dirty="0">
                <a:latin typeface="+mj-lt"/>
                <a:ea typeface="Ebrima" panose="02000000000000000000" pitchFamily="2" charset="0"/>
                <a:cs typeface="Ebrima" panose="02000000000000000000" pitchFamily="2" charset="0"/>
              </a:rPr>
              <a:t>zapisnik mora sadržavati popis priloga i sve priloge i isti mora biti </a:t>
            </a:r>
            <a:r>
              <a:rPr lang="hr-HR" sz="2800" b="1" u="sng" dirty="0">
                <a:solidFill>
                  <a:srgbClr val="7030A0"/>
                </a:solidFill>
                <a:latin typeface="+mj-lt"/>
                <a:ea typeface="Ebrima" panose="02000000000000000000" pitchFamily="2" charset="0"/>
                <a:cs typeface="Ebrima" panose="02000000000000000000" pitchFamily="2" charset="0"/>
              </a:rPr>
              <a:t>potpisan</a:t>
            </a:r>
            <a:r>
              <a:rPr lang="hr-HR" sz="2800" dirty="0">
                <a:latin typeface="+mj-lt"/>
                <a:ea typeface="Ebrima" panose="02000000000000000000" pitchFamily="2" charset="0"/>
                <a:cs typeface="Ebrima" panose="02000000000000000000" pitchFamily="2" charset="0"/>
              </a:rPr>
              <a:t> od strane članova stručnog povjerenstva koji sudjeluju u postupku pregleda i ocjene ponuda te takav objavljen u EOJN s </a:t>
            </a:r>
            <a:r>
              <a:rPr lang="hr-HR" sz="2800" b="1" u="sng" dirty="0">
                <a:solidFill>
                  <a:srgbClr val="7030A0"/>
                </a:solidFill>
                <a:latin typeface="+mj-lt"/>
                <a:ea typeface="Ebrima" panose="02000000000000000000" pitchFamily="2" charset="0"/>
                <a:cs typeface="Ebrima" panose="02000000000000000000" pitchFamily="2" charset="0"/>
              </a:rPr>
              <a:t>pripadajućim prilozima</a:t>
            </a:r>
            <a:endParaRPr lang="hr-HR" sz="2800" dirty="0">
              <a:latin typeface="+mj-lt"/>
              <a:ea typeface="Ebrima" panose="02000000000000000000" pitchFamily="2" charset="0"/>
              <a:cs typeface="Ebrima" panose="02000000000000000000" pitchFamily="2" charset="0"/>
            </a:endParaRPr>
          </a:p>
          <a:p>
            <a:pPr marL="727075" indent="-457200" algn="just">
              <a:lnSpc>
                <a:spcPct val="110000"/>
              </a:lnSpc>
              <a:buFont typeface="Wingdings" panose="05000000000000000000" pitchFamily="2" charset="2"/>
              <a:buChar char="Ø"/>
            </a:pPr>
            <a:r>
              <a:rPr lang="hr-HR" sz="2800" b="1" dirty="0">
                <a:solidFill>
                  <a:schemeClr val="accent6">
                    <a:lumMod val="75000"/>
                  </a:schemeClr>
                </a:solidFill>
                <a:latin typeface="+mj-lt"/>
                <a:ea typeface="Ebrima" panose="02000000000000000000" pitchFamily="2" charset="0"/>
                <a:cs typeface="Ebrima" panose="02000000000000000000" pitchFamily="2" charset="0"/>
              </a:rPr>
              <a:t>nepravilnost</a:t>
            </a:r>
            <a:r>
              <a:rPr lang="hr-HR" sz="2800" dirty="0">
                <a:latin typeface="+mj-lt"/>
                <a:ea typeface="Ebrima" panose="02000000000000000000" pitchFamily="2" charset="0"/>
                <a:cs typeface="Ebrima" panose="02000000000000000000" pitchFamily="2" charset="0"/>
              </a:rPr>
              <a:t> u primjeni čl. 293. ZJN 2016 (upotpunjavanje ponudbenog lista, troškovnika, jamstva za ozbiljnost ponude koji nisu dostavljeni, i/ili pojašnjenje i upotpunjavanje je dovelo do pregovaranja u vezi s kriterijem za odabir ponude ili ponuđenim predmetom nabave, traženje pojašnjenja ili upotpunjavanja od jednog ponuditelja, a od drugih ne)</a:t>
            </a:r>
          </a:p>
          <a:p>
            <a:pPr marL="727075" indent="-457200" algn="just">
              <a:lnSpc>
                <a:spcPct val="110000"/>
              </a:lnSpc>
              <a:buFont typeface="Wingdings" panose="05000000000000000000" pitchFamily="2" charset="2"/>
              <a:buChar char="Ø"/>
            </a:pPr>
            <a:r>
              <a:rPr lang="hr-HR" sz="2800" b="1" dirty="0">
                <a:solidFill>
                  <a:schemeClr val="accent6">
                    <a:lumMod val="75000"/>
                  </a:schemeClr>
                </a:solidFill>
                <a:latin typeface="+mj-lt"/>
                <a:ea typeface="Ebrima" panose="02000000000000000000" pitchFamily="2" charset="0"/>
                <a:cs typeface="Ebrima" panose="02000000000000000000" pitchFamily="2" charset="0"/>
              </a:rPr>
              <a:t>nepravilnost </a:t>
            </a:r>
            <a:r>
              <a:rPr lang="hr-HR" sz="2800" dirty="0">
                <a:latin typeface="+mj-lt"/>
                <a:ea typeface="Ebrima" panose="02000000000000000000" pitchFamily="2" charset="0"/>
                <a:cs typeface="Ebrima" panose="02000000000000000000" pitchFamily="2" charset="0"/>
              </a:rPr>
              <a:t>u primjeni čl. 263. i 293. ZJN 2016 naručitelj ne dohvaća dostupne dokaze iz sustava EOJN već se traže razne izjave, nisu traženi ažurirani popratni dokumenti iako je traženje istih jasno propisano DON-om ili su u istom postupku traženi za ponuditelja a ne i za podugovaratelja, dokazi nisu ažurirani (s</a:t>
            </a:r>
            <a:r>
              <a:rPr lang="pl-PL" sz="2800" dirty="0">
                <a:latin typeface="+mj-lt"/>
                <a:ea typeface="Ebrima" panose="02000000000000000000" pitchFamily="2" charset="0"/>
                <a:cs typeface="Ebrima" panose="02000000000000000000" pitchFamily="2" charset="0"/>
              </a:rPr>
              <a:t>tariji su od datuma sukladno odredbama Praivlnika o DON)</a:t>
            </a:r>
          </a:p>
          <a:p>
            <a:pPr marL="727075" indent="-457200" algn="just">
              <a:lnSpc>
                <a:spcPct val="110000"/>
              </a:lnSpc>
              <a:buFont typeface="Wingdings" panose="05000000000000000000" pitchFamily="2" charset="2"/>
              <a:buChar char="Ø"/>
            </a:pPr>
            <a:r>
              <a:rPr lang="hr-HR" sz="2800" b="1" dirty="0">
                <a:solidFill>
                  <a:schemeClr val="accent6">
                    <a:lumMod val="75000"/>
                  </a:schemeClr>
                </a:solidFill>
                <a:latin typeface="+mj-lt"/>
                <a:ea typeface="Ebrima" panose="02000000000000000000" pitchFamily="2" charset="0"/>
                <a:cs typeface="Ebrima" panose="02000000000000000000" pitchFamily="2" charset="0"/>
              </a:rPr>
              <a:t>nepravilnost </a:t>
            </a:r>
            <a:r>
              <a:rPr lang="hr-HR" sz="2800" dirty="0">
                <a:latin typeface="+mj-lt"/>
                <a:ea typeface="Ebrima" panose="02000000000000000000" pitchFamily="2" charset="0"/>
                <a:cs typeface="Ebrima" panose="02000000000000000000" pitchFamily="2" charset="0"/>
              </a:rPr>
              <a:t>u odnosu na nedostatak revizijskog traga pregleda i ocjene ponuda (revizijski trag glede bodovanja ponude je nejasan/neopravdan/netransparentan ili ga nema, nema izračuna za ENP, nema rangiranja ponuda, nema dokaza o provjeri računske ispravnosti ponuda, zapisnik ne sadrži sve elemente propisane DON)</a:t>
            </a:r>
          </a:p>
          <a:p>
            <a:endParaRPr lang="hr-HR" dirty="0"/>
          </a:p>
        </p:txBody>
      </p:sp>
    </p:spTree>
    <p:extLst>
      <p:ext uri="{BB962C8B-B14F-4D97-AF65-F5344CB8AC3E}">
        <p14:creationId xmlns:p14="http://schemas.microsoft.com/office/powerpoint/2010/main" val="6700993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0FD32-7B07-4EB6-900F-B4A4F8D6CA17}"/>
              </a:ext>
            </a:extLst>
          </p:cNvPr>
          <p:cNvSpPr>
            <a:spLocks noGrp="1"/>
          </p:cNvSpPr>
          <p:nvPr>
            <p:ph type="title"/>
          </p:nvPr>
        </p:nvSpPr>
        <p:spPr/>
        <p:txBody>
          <a:bodyPr>
            <a:normAutofit/>
          </a:bodyPr>
          <a:lstStyle/>
          <a:p>
            <a:pPr algn="ctr"/>
            <a:r>
              <a:rPr lang="hr-HR" sz="4000" b="1" dirty="0">
                <a:latin typeface="Calibri Light (Headings)"/>
              </a:rPr>
              <a:t>Priprema i potpisivanje ugovora </a:t>
            </a:r>
          </a:p>
        </p:txBody>
      </p:sp>
      <p:sp>
        <p:nvSpPr>
          <p:cNvPr id="3" name="Content Placeholder 2">
            <a:extLst>
              <a:ext uri="{FF2B5EF4-FFF2-40B4-BE49-F238E27FC236}">
                <a16:creationId xmlns:a16="http://schemas.microsoft.com/office/drawing/2014/main" id="{2205753F-79E7-4A14-8AF0-FBE8E641DE3F}"/>
              </a:ext>
            </a:extLst>
          </p:cNvPr>
          <p:cNvSpPr>
            <a:spLocks noGrp="1"/>
          </p:cNvSpPr>
          <p:nvPr>
            <p:ph idx="1"/>
          </p:nvPr>
        </p:nvSpPr>
        <p:spPr>
          <a:xfrm>
            <a:off x="-77821" y="2009163"/>
            <a:ext cx="12192000" cy="3545331"/>
          </a:xfrm>
        </p:spPr>
        <p:txBody>
          <a:bodyPr numCol="3">
            <a:normAutofit fontScale="92500" lnSpcReduction="20000"/>
          </a:bodyPr>
          <a:lstStyle/>
          <a:p>
            <a:pPr algn="ctr">
              <a:buNone/>
            </a:pPr>
            <a:r>
              <a:rPr lang="hr-HR" dirty="0">
                <a:latin typeface="Calibri Light (Headings)ht"/>
              </a:rPr>
              <a:t>	</a:t>
            </a:r>
          </a:p>
          <a:p>
            <a:pPr algn="ctr">
              <a:buNone/>
            </a:pPr>
            <a:r>
              <a:rPr lang="hr-HR" sz="2200" b="1" dirty="0">
                <a:latin typeface="Calibri Light (Headings)ht"/>
              </a:rPr>
              <a:t>IZVRŠNOST ODLUKE O ODABIRU </a:t>
            </a:r>
          </a:p>
          <a:p>
            <a:pPr algn="ctr">
              <a:buNone/>
            </a:pPr>
            <a:endParaRPr lang="hr-HR" sz="2400" dirty="0">
              <a:latin typeface="Calibri Light (Headings)ht"/>
            </a:endParaRPr>
          </a:p>
          <a:p>
            <a:pPr algn="ctr">
              <a:buNone/>
            </a:pPr>
            <a:r>
              <a:rPr lang="hr-HR" sz="1600" b="1" dirty="0">
                <a:solidFill>
                  <a:schemeClr val="accent6">
                    <a:lumMod val="75000"/>
                  </a:schemeClr>
                </a:solidFill>
                <a:latin typeface="Calibri Light (Headings)ht"/>
              </a:rPr>
              <a:t>NOVINA</a:t>
            </a:r>
            <a:r>
              <a:rPr lang="hr-HR" sz="1600" dirty="0">
                <a:latin typeface="Calibri Light (Headings)ht"/>
              </a:rPr>
              <a:t> – čl. 306. </a:t>
            </a:r>
          </a:p>
          <a:p>
            <a:pPr algn="ctr">
              <a:buNone/>
            </a:pPr>
            <a:r>
              <a:rPr lang="hr-HR" sz="1600" dirty="0">
                <a:latin typeface="Calibri Light (Headings)ht"/>
              </a:rPr>
              <a:t>Rok mirovanja </a:t>
            </a:r>
            <a:r>
              <a:rPr lang="hr-HR" sz="1600" b="1" dirty="0">
                <a:solidFill>
                  <a:schemeClr val="accent6">
                    <a:lumMod val="75000"/>
                  </a:schemeClr>
                </a:solidFill>
                <a:latin typeface="Calibri Light (Headings)ht"/>
              </a:rPr>
              <a:t>10 dana </a:t>
            </a:r>
            <a:r>
              <a:rPr lang="hr-HR" sz="1600" dirty="0">
                <a:solidFill>
                  <a:srgbClr val="FF0000"/>
                </a:solidFill>
                <a:latin typeface="Calibri Light (Headings)ht"/>
              </a:rPr>
              <a:t>(ne 15 dana)</a:t>
            </a:r>
          </a:p>
          <a:p>
            <a:pPr algn="ctr">
              <a:buNone/>
            </a:pPr>
            <a:endParaRPr lang="hr-HR" sz="1600" dirty="0">
              <a:solidFill>
                <a:srgbClr val="FF0000"/>
              </a:solidFill>
              <a:latin typeface="Calibri Light (Headings)ht"/>
            </a:endParaRPr>
          </a:p>
          <a:p>
            <a:pPr algn="ctr">
              <a:buNone/>
            </a:pPr>
            <a:r>
              <a:rPr lang="hr-HR" sz="1600" b="1" dirty="0">
                <a:solidFill>
                  <a:schemeClr val="accent6">
                    <a:lumMod val="75000"/>
                  </a:schemeClr>
                </a:solidFill>
                <a:latin typeface="Calibri Light (Headings)ht"/>
              </a:rPr>
              <a:t>NOVINA</a:t>
            </a:r>
            <a:r>
              <a:rPr lang="hr-HR" sz="1600" dirty="0">
                <a:latin typeface="Calibri Light (Headings)ht"/>
              </a:rPr>
              <a:t> – čl. 405. </a:t>
            </a:r>
          </a:p>
          <a:p>
            <a:pPr algn="ctr">
              <a:buNone/>
            </a:pPr>
            <a:r>
              <a:rPr lang="hr-HR" sz="1600" dirty="0">
                <a:latin typeface="Calibri Light (Headings)ht"/>
              </a:rPr>
              <a:t>žalba se jedino i isključivo podnosi elektronički putem EOJN RH (e-žalba) </a:t>
            </a:r>
            <a:r>
              <a:rPr lang="hr-HR" sz="1600" dirty="0">
                <a:solidFill>
                  <a:srgbClr val="FF0000"/>
                </a:solidFill>
                <a:latin typeface="Calibri Light (Headings)ht"/>
              </a:rPr>
              <a:t>(ne poštom) </a:t>
            </a:r>
          </a:p>
          <a:p>
            <a:pPr algn="ctr">
              <a:buNone/>
            </a:pPr>
            <a:endParaRPr lang="hr-HR" dirty="0">
              <a:latin typeface="Calibri Light (Headings)ht"/>
            </a:endParaRPr>
          </a:p>
          <a:p>
            <a:pPr algn="ctr">
              <a:buNone/>
            </a:pPr>
            <a:endParaRPr lang="hr-HR" dirty="0">
              <a:latin typeface="Calibri Light (Headings)ht"/>
            </a:endParaRPr>
          </a:p>
          <a:p>
            <a:pPr algn="ctr">
              <a:buNone/>
            </a:pPr>
            <a:endParaRPr lang="hr-HR" dirty="0">
              <a:latin typeface="Calibri Light (Headings)ht"/>
            </a:endParaRPr>
          </a:p>
          <a:p>
            <a:pPr algn="ctr">
              <a:buNone/>
            </a:pPr>
            <a:r>
              <a:rPr lang="hr-HR" sz="2200" b="1" dirty="0">
                <a:latin typeface="Calibri Light (Headings)ht"/>
              </a:rPr>
              <a:t>SKLAPANJE UGOVORA</a:t>
            </a:r>
          </a:p>
          <a:p>
            <a:pPr algn="ctr">
              <a:buNone/>
            </a:pPr>
            <a:endParaRPr lang="hr-HR" b="1" dirty="0">
              <a:solidFill>
                <a:schemeClr val="accent6">
                  <a:lumMod val="75000"/>
                </a:schemeClr>
              </a:solidFill>
              <a:latin typeface="Calibri Light (Headings)ht"/>
            </a:endParaRPr>
          </a:p>
          <a:p>
            <a:pPr algn="ctr">
              <a:buNone/>
            </a:pPr>
            <a:r>
              <a:rPr lang="hr-HR" sz="1600" b="1" dirty="0">
                <a:solidFill>
                  <a:schemeClr val="accent6">
                    <a:lumMod val="75000"/>
                  </a:schemeClr>
                </a:solidFill>
                <a:latin typeface="Calibri Light (Headings)ht"/>
              </a:rPr>
              <a:t>NOVINA</a:t>
            </a:r>
            <a:r>
              <a:rPr lang="hr-HR" sz="1600" dirty="0">
                <a:latin typeface="Calibri Light (Headings)ht"/>
              </a:rPr>
              <a:t> – čl. 312.  </a:t>
            </a:r>
          </a:p>
          <a:p>
            <a:pPr algn="ctr">
              <a:buNone/>
            </a:pPr>
            <a:r>
              <a:rPr lang="hr-HR" sz="1600" dirty="0">
                <a:latin typeface="Calibri Light (Headings)ht"/>
              </a:rPr>
              <a:t>Ugovorne strane sklapaju ugovor o javnoj nabavi ili okvirni sporazum u pisanom obliku </a:t>
            </a:r>
            <a:r>
              <a:rPr lang="hr-HR" sz="1600" b="1" dirty="0">
                <a:solidFill>
                  <a:srgbClr val="7030A0"/>
                </a:solidFill>
                <a:latin typeface="Calibri Light (Headings)ht"/>
              </a:rPr>
              <a:t>u roku od 90 dana</a:t>
            </a:r>
            <a:r>
              <a:rPr lang="hr-HR" sz="1600" dirty="0">
                <a:latin typeface="Calibri Light (Headings)ht"/>
              </a:rPr>
              <a:t> od dana izvršnosti odluke o odabiru </a:t>
            </a:r>
          </a:p>
          <a:p>
            <a:pPr algn="ctr">
              <a:buNone/>
            </a:pPr>
            <a:endParaRPr lang="hr-HR" sz="1600" dirty="0">
              <a:latin typeface="Calibri Light (Headings)ht"/>
            </a:endParaRPr>
          </a:p>
          <a:p>
            <a:pPr algn="ctr">
              <a:buNone/>
            </a:pPr>
            <a:r>
              <a:rPr lang="hr-HR" sz="1600" dirty="0">
                <a:latin typeface="Calibri Light (Headings)ht"/>
              </a:rPr>
              <a:t>Objava obavijesti o dodjeli ugovora u roku </a:t>
            </a:r>
            <a:r>
              <a:rPr lang="hr-HR" sz="1600" b="1" dirty="0">
                <a:solidFill>
                  <a:schemeClr val="accent6">
                    <a:lumMod val="75000"/>
                  </a:schemeClr>
                </a:solidFill>
                <a:latin typeface="Calibri Light (Headings)ht"/>
              </a:rPr>
              <a:t>30 dana </a:t>
            </a:r>
            <a:r>
              <a:rPr lang="hr-HR" sz="1600" dirty="0">
                <a:latin typeface="Calibri Light (Headings)ht"/>
              </a:rPr>
              <a:t>od sklapanja – čl. 248.</a:t>
            </a:r>
          </a:p>
          <a:p>
            <a:pPr algn="ctr">
              <a:buNone/>
            </a:pPr>
            <a:endParaRPr lang="hr-HR" sz="2000" dirty="0">
              <a:latin typeface="Calibri Light (Headings)ht"/>
            </a:endParaRPr>
          </a:p>
          <a:p>
            <a:pPr algn="ctr">
              <a:buNone/>
            </a:pPr>
            <a:endParaRPr lang="hr-HR" sz="2000" dirty="0">
              <a:latin typeface="Calibri Light (Headings)ht"/>
            </a:endParaRPr>
          </a:p>
          <a:p>
            <a:pPr algn="ctr">
              <a:buNone/>
            </a:pPr>
            <a:endParaRPr lang="hr-HR" sz="2000" dirty="0">
              <a:latin typeface="Calibri Light (Headings)ht"/>
            </a:endParaRPr>
          </a:p>
          <a:p>
            <a:pPr algn="ctr">
              <a:buNone/>
            </a:pPr>
            <a:r>
              <a:rPr lang="hr-HR" sz="2200" b="1" dirty="0">
                <a:latin typeface="Calibri Light (Headings)ht"/>
              </a:rPr>
              <a:t>IZVRŠENJE UGOVORA</a:t>
            </a:r>
          </a:p>
          <a:p>
            <a:pPr algn="ctr">
              <a:buNone/>
            </a:pPr>
            <a:endParaRPr lang="hr-HR" b="1" dirty="0">
              <a:latin typeface="Calibri Light (Headings)ht"/>
            </a:endParaRPr>
          </a:p>
          <a:p>
            <a:pPr algn="ctr">
              <a:buNone/>
            </a:pPr>
            <a:r>
              <a:rPr lang="hr-HR" sz="1600" dirty="0">
                <a:latin typeface="Calibri Light (Headings)ht"/>
              </a:rPr>
              <a:t>Izvršenje </a:t>
            </a:r>
            <a:r>
              <a:rPr lang="hr-HR" sz="1600" b="1" dirty="0">
                <a:solidFill>
                  <a:schemeClr val="accent6">
                    <a:lumMod val="75000"/>
                  </a:schemeClr>
                </a:solidFill>
                <a:latin typeface="Calibri Light (Headings)ht"/>
              </a:rPr>
              <a:t>u skladu </a:t>
            </a:r>
            <a:r>
              <a:rPr lang="hr-HR" sz="1600" dirty="0">
                <a:latin typeface="Calibri Light (Headings)ht"/>
              </a:rPr>
              <a:t>s uvjetima iz DON i odabranom ponudom - čl. 313. </a:t>
            </a:r>
          </a:p>
          <a:p>
            <a:pPr algn="ctr">
              <a:buNone/>
            </a:pPr>
            <a:endParaRPr lang="hr-HR" sz="1600" dirty="0">
              <a:latin typeface="Calibri Light (Headings)ht"/>
            </a:endParaRPr>
          </a:p>
          <a:p>
            <a:pPr algn="ctr">
              <a:buNone/>
            </a:pPr>
            <a:r>
              <a:rPr lang="hr-HR" sz="1600" dirty="0">
                <a:latin typeface="Calibri Light (Headings)ht"/>
              </a:rPr>
              <a:t>Naručitelj je </a:t>
            </a:r>
            <a:r>
              <a:rPr lang="hr-HR" sz="1600" b="1" dirty="0">
                <a:solidFill>
                  <a:srgbClr val="7030A0"/>
                </a:solidFill>
                <a:latin typeface="Calibri Light (Headings)ht"/>
              </a:rPr>
              <a:t>obvezan kontrolirati </a:t>
            </a:r>
            <a:r>
              <a:rPr lang="hr-HR" sz="1600" dirty="0">
                <a:latin typeface="Calibri Light (Headings)ht"/>
              </a:rPr>
              <a:t>je li izvršenje ugovora o javnoj nabavi u skladu s uvjetima određenima u dokumentaciji o nabavi i odabranom ponudom – čl. 313. </a:t>
            </a:r>
          </a:p>
          <a:p>
            <a:pPr algn="ctr">
              <a:buNone/>
            </a:pPr>
            <a:endParaRPr lang="hr-HR" sz="2000" b="1" dirty="0"/>
          </a:p>
          <a:p>
            <a:pPr algn="just">
              <a:buNone/>
            </a:pPr>
            <a:endParaRPr lang="hr-HR" sz="2000" b="1" dirty="0"/>
          </a:p>
        </p:txBody>
      </p:sp>
    </p:spTree>
    <p:extLst>
      <p:ext uri="{BB962C8B-B14F-4D97-AF65-F5344CB8AC3E}">
        <p14:creationId xmlns:p14="http://schemas.microsoft.com/office/powerpoint/2010/main" val="33118703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FB734-3347-407B-A264-67B67148DE07}"/>
              </a:ext>
            </a:extLst>
          </p:cNvPr>
          <p:cNvSpPr>
            <a:spLocks noGrp="1"/>
          </p:cNvSpPr>
          <p:nvPr>
            <p:ph type="title"/>
          </p:nvPr>
        </p:nvSpPr>
        <p:spPr>
          <a:xfrm>
            <a:off x="-940904" y="253354"/>
            <a:ext cx="11400637" cy="811764"/>
          </a:xfrm>
        </p:spPr>
        <p:txBody>
          <a:bodyPr>
            <a:normAutofit/>
          </a:bodyPr>
          <a:lstStyle/>
          <a:p>
            <a:pPr algn="ctr"/>
            <a:r>
              <a:rPr lang="hr-HR" sz="4000" b="1" dirty="0">
                <a:latin typeface="Calibri Light (Headings)"/>
              </a:rPr>
              <a:t>Izmjene ugovora tijekom njegova trajanja</a:t>
            </a:r>
          </a:p>
        </p:txBody>
      </p:sp>
      <p:sp>
        <p:nvSpPr>
          <p:cNvPr id="3" name="Content Placeholder 2">
            <a:extLst>
              <a:ext uri="{FF2B5EF4-FFF2-40B4-BE49-F238E27FC236}">
                <a16:creationId xmlns:a16="http://schemas.microsoft.com/office/drawing/2014/main" id="{855255DB-E5B5-483D-B8E9-8BFF7C43B7A1}"/>
              </a:ext>
            </a:extLst>
          </p:cNvPr>
          <p:cNvSpPr>
            <a:spLocks noGrp="1"/>
          </p:cNvSpPr>
          <p:nvPr>
            <p:ph idx="1"/>
          </p:nvPr>
        </p:nvSpPr>
        <p:spPr>
          <a:xfrm>
            <a:off x="335561" y="1526796"/>
            <a:ext cx="11400638" cy="4662054"/>
          </a:xfrm>
        </p:spPr>
        <p:txBody>
          <a:bodyPr>
            <a:normAutofit/>
          </a:bodyPr>
          <a:lstStyle/>
          <a:p>
            <a:pPr marL="727075" indent="-457200" algn="just">
              <a:buFont typeface="Wingdings" panose="05000000000000000000" pitchFamily="2" charset="2"/>
              <a:buChar char="v"/>
            </a:pPr>
            <a:r>
              <a:rPr lang="hr-HR" sz="2000" dirty="0">
                <a:latin typeface="+mj-lt"/>
              </a:rPr>
              <a:t>Naručitelj smije izmijeniti ugovor o javnoj nabavi tijekom njegova trajanja bez provođenja novog postupka javne nabave samo </a:t>
            </a:r>
            <a:r>
              <a:rPr lang="hr-HR" sz="2000" b="1" dirty="0">
                <a:latin typeface="+mj-lt"/>
              </a:rPr>
              <a:t>u skladu s odredbama članaka 315. – 320. ZJN 2016 </a:t>
            </a:r>
            <a:r>
              <a:rPr lang="hr-HR" sz="2000" dirty="0">
                <a:latin typeface="+mj-lt"/>
              </a:rPr>
              <a:t>te </a:t>
            </a:r>
            <a:r>
              <a:rPr lang="hr-HR" sz="2000" b="1" dirty="0">
                <a:solidFill>
                  <a:srgbClr val="7030A0"/>
                </a:solidFill>
                <a:latin typeface="+mj-lt"/>
              </a:rPr>
              <a:t>izmjene ne smiju biti značajne </a:t>
            </a:r>
            <a:r>
              <a:rPr lang="hr-HR" sz="2000" dirty="0">
                <a:latin typeface="+mj-lt"/>
              </a:rPr>
              <a:t>da mijenjaju cjelokupnu prirodu (predmet) ugovora</a:t>
            </a:r>
          </a:p>
          <a:p>
            <a:pPr marL="727075" indent="-457200" algn="just">
              <a:buFont typeface="Wingdings" panose="05000000000000000000" pitchFamily="2" charset="2"/>
              <a:buChar char="v"/>
            </a:pPr>
            <a:r>
              <a:rPr lang="hr-HR" sz="2000" dirty="0">
                <a:latin typeface="+mj-lt"/>
              </a:rPr>
              <a:t>Izmjena se smatra značajnom ako je ispunjen jedan ili više sljedećih uvjeta (čl. 321. ZJN 2016):</a:t>
            </a:r>
          </a:p>
          <a:p>
            <a:pPr marL="612775" indent="-342900" algn="just">
              <a:buFont typeface="+mj-lt"/>
              <a:buAutoNum type="arabicPeriod"/>
            </a:pPr>
            <a:r>
              <a:rPr lang="hr-HR" sz="2000" dirty="0">
                <a:latin typeface="+mj-lt"/>
              </a:rPr>
              <a:t>izmjenom se unose uvjeti koji bi, da su bili dio prvotnog postupka nabave, dopustili prihvaćanje drugih natjecatelja od onih koji su prvotno odabrani ili prihvaćanje ponude različite od ponude koja je izvorno prihvaćena ili privlačenje dodatnih sudionika u postupak javne nabave </a:t>
            </a:r>
            <a:r>
              <a:rPr lang="hr-HR" sz="2000" dirty="0">
                <a:solidFill>
                  <a:srgbClr val="7030A0"/>
                </a:solidFill>
                <a:latin typeface="+mj-lt"/>
              </a:rPr>
              <a:t>(neosnovano produljenje rokova; zamjena ugovornih materijala s materijalima koji su manje kvalitete i u suprotnosti sa specifikacijom iz DON; mijenjanje kriterija kvalitete (ENP))</a:t>
            </a:r>
          </a:p>
          <a:p>
            <a:pPr marL="612775" indent="-342900" algn="just">
              <a:buFont typeface="+mj-lt"/>
              <a:buAutoNum type="arabicPeriod"/>
            </a:pPr>
            <a:r>
              <a:rPr lang="hr-HR" sz="2000" dirty="0">
                <a:latin typeface="+mj-lt"/>
              </a:rPr>
              <a:t>izmjenom se mijenja ekonomska ravnoteža ugovora u korist ugovaratelja na način koji nije predviđen prvotnim ugovorom </a:t>
            </a:r>
            <a:r>
              <a:rPr lang="hr-HR" sz="2000" dirty="0">
                <a:solidFill>
                  <a:srgbClr val="7030A0"/>
                </a:solidFill>
                <a:latin typeface="+mj-lt"/>
              </a:rPr>
              <a:t>(izmjene uvjeta plaćanja, blaža sredstva osiguranja (zamjena bankarske garancije zadužnicom), brisanje ugovorne kazne iz ugovora, ugovorna kazna nije naplaćena a trebala je biti)</a:t>
            </a:r>
          </a:p>
          <a:p>
            <a:pPr marL="612775" indent="-342900" algn="just">
              <a:buFont typeface="+mj-lt"/>
              <a:buAutoNum type="arabicPeriod"/>
            </a:pPr>
            <a:r>
              <a:rPr lang="hr-HR" sz="2000" dirty="0">
                <a:latin typeface="+mj-lt"/>
              </a:rPr>
              <a:t>izmjenom se značajno povećava (ili smanjuje) opseg ugovora </a:t>
            </a:r>
            <a:r>
              <a:rPr lang="hr-HR" sz="2000" dirty="0">
                <a:solidFill>
                  <a:srgbClr val="7030A0"/>
                </a:solidFill>
                <a:latin typeface="+mj-lt"/>
              </a:rPr>
              <a:t>(paziti prilikom izmjene temeljem odredbe čl. 317. ZJN 2016!)</a:t>
            </a:r>
          </a:p>
        </p:txBody>
      </p:sp>
    </p:spTree>
    <p:extLst>
      <p:ext uri="{BB962C8B-B14F-4D97-AF65-F5344CB8AC3E}">
        <p14:creationId xmlns:p14="http://schemas.microsoft.com/office/powerpoint/2010/main" val="38178088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621CC54-71C7-8121-9754-EE162767A8E6}"/>
              </a:ext>
            </a:extLst>
          </p:cNvPr>
          <p:cNvSpPr>
            <a:spLocks noGrp="1"/>
          </p:cNvSpPr>
          <p:nvPr>
            <p:ph type="title"/>
          </p:nvPr>
        </p:nvSpPr>
        <p:spPr/>
        <p:txBody>
          <a:bodyPr/>
          <a:lstStyle/>
          <a:p>
            <a:r>
              <a:rPr lang="hr-HR" sz="4400" b="1" dirty="0">
                <a:latin typeface="Calibri Light (Headings)"/>
              </a:rPr>
              <a:t>Izmjene ugovora tijekom njegova trajanja</a:t>
            </a:r>
            <a:endParaRPr lang="hr-HR" dirty="0"/>
          </a:p>
        </p:txBody>
      </p:sp>
      <p:sp>
        <p:nvSpPr>
          <p:cNvPr id="3" name="Rezervirano mjesto sadržaja 2">
            <a:extLst>
              <a:ext uri="{FF2B5EF4-FFF2-40B4-BE49-F238E27FC236}">
                <a16:creationId xmlns:a16="http://schemas.microsoft.com/office/drawing/2014/main" id="{E980AC2E-820A-FF7E-03A7-B9DFC19FDE30}"/>
              </a:ext>
            </a:extLst>
          </p:cNvPr>
          <p:cNvSpPr>
            <a:spLocks noGrp="1"/>
          </p:cNvSpPr>
          <p:nvPr>
            <p:ph idx="1"/>
          </p:nvPr>
        </p:nvSpPr>
        <p:spPr/>
        <p:txBody>
          <a:bodyPr>
            <a:normAutofit/>
          </a:bodyPr>
          <a:lstStyle/>
          <a:p>
            <a:pPr algn="just">
              <a:buNone/>
            </a:pPr>
            <a:endParaRPr lang="hr-HR" sz="2200" b="1" dirty="0">
              <a:solidFill>
                <a:srgbClr val="7030A0"/>
              </a:solidFill>
              <a:latin typeface="+mj-lt"/>
            </a:endParaRPr>
          </a:p>
          <a:p>
            <a:pPr algn="just">
              <a:buNone/>
            </a:pPr>
            <a:r>
              <a:rPr lang="hr-HR" sz="2200" b="1" dirty="0">
                <a:solidFill>
                  <a:srgbClr val="7030A0"/>
                </a:solidFill>
                <a:latin typeface="+mj-lt"/>
              </a:rPr>
              <a:t>PRIMJER</a:t>
            </a:r>
            <a:r>
              <a:rPr lang="hr-HR" sz="2200" dirty="0"/>
              <a:t>: </a:t>
            </a:r>
            <a:r>
              <a:rPr lang="hr-HR" sz="2200" i="1" dirty="0">
                <a:latin typeface="+mj-lt"/>
              </a:rPr>
              <a:t>smanjenje ugovora, opsega posla što utječe i na znatno smanjenje cijene. U ovakvim slučajevima jasno je da bi druga manja društva vjerojatno bila zainteresirana za nadmetanje za smanjeni ugovor jer prvotno nisu imali niti reference koje bi pokrivale procijenjenu vrijednost nabave. Ako javni naručitelj želi značajno smanjiti opseg i vrijednost ugovora, mora </a:t>
            </a:r>
            <a:r>
              <a:rPr lang="hr-HR" sz="2200" b="1" i="1" dirty="0">
                <a:solidFill>
                  <a:schemeClr val="accent6">
                    <a:lumMod val="75000"/>
                  </a:schemeClr>
                </a:solidFill>
                <a:latin typeface="+mj-lt"/>
              </a:rPr>
              <a:t>poništiti</a:t>
            </a:r>
            <a:r>
              <a:rPr lang="hr-HR" sz="2200" i="1" dirty="0">
                <a:latin typeface="+mj-lt"/>
              </a:rPr>
              <a:t> prvotni postupak nabave i pokrenuti novo nadmetanje za smanjeni ugovor tako da tržište, posebno MSP, dobiju drugu priliku za nadmetanje. </a:t>
            </a:r>
          </a:p>
          <a:p>
            <a:pPr marL="727075" indent="-457200" algn="just"/>
            <a:r>
              <a:rPr lang="pl-PL" sz="2200" dirty="0">
                <a:latin typeface="+mj-lt"/>
              </a:rPr>
              <a:t>Tijekom administrativne kontrole </a:t>
            </a:r>
            <a:r>
              <a:rPr lang="pl-PL" sz="2200" b="1" dirty="0">
                <a:solidFill>
                  <a:schemeClr val="accent6">
                    <a:lumMod val="75000"/>
                  </a:schemeClr>
                </a:solidFill>
                <a:latin typeface="+mj-lt"/>
              </a:rPr>
              <a:t>teret dokazivanja </a:t>
            </a:r>
            <a:r>
              <a:rPr lang="pl-PL" sz="2200" dirty="0">
                <a:latin typeface="+mj-lt"/>
              </a:rPr>
              <a:t>je na Korisniku!</a:t>
            </a:r>
          </a:p>
          <a:p>
            <a:pPr marL="727075" indent="-457200" algn="just"/>
            <a:r>
              <a:rPr lang="hr-HR" sz="2200" dirty="0">
                <a:latin typeface="+mj-lt"/>
              </a:rPr>
              <a:t>Svaka izmjena trebala bi biti provedena u pisanom obliku putem aneksa/dodataka ugovoru (</a:t>
            </a:r>
            <a:r>
              <a:rPr lang="hr-HR" sz="2200" b="1" dirty="0">
                <a:solidFill>
                  <a:schemeClr val="accent6">
                    <a:lumMod val="75000"/>
                  </a:schemeClr>
                </a:solidFill>
                <a:latin typeface="+mj-lt"/>
              </a:rPr>
              <a:t>navesti zakonsku osnovu</a:t>
            </a:r>
            <a:r>
              <a:rPr lang="hr-HR" sz="2200" dirty="0">
                <a:latin typeface="+mj-lt"/>
              </a:rPr>
              <a:t>)</a:t>
            </a:r>
          </a:p>
          <a:p>
            <a:pPr marL="727075" indent="-457200" algn="just"/>
            <a:r>
              <a:rPr lang="hr-HR" sz="2200" dirty="0">
                <a:latin typeface="+mj-lt"/>
              </a:rPr>
              <a:t>Obratiti pozornost na jamstva. Ukoliko se radi o produljenju ugovora ili povećanju ugovorne cijene, potrebno je, sukladno tome, tražiti i produljenje jamstva, odnosno povećanje iznosa jamstva za uredno ispunjenje ugovora</a:t>
            </a:r>
          </a:p>
          <a:p>
            <a:endParaRPr lang="hr-HR" dirty="0"/>
          </a:p>
        </p:txBody>
      </p:sp>
    </p:spTree>
    <p:extLst>
      <p:ext uri="{BB962C8B-B14F-4D97-AF65-F5344CB8AC3E}">
        <p14:creationId xmlns:p14="http://schemas.microsoft.com/office/powerpoint/2010/main" val="12965202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21AED-D6D8-400C-A337-4F5EE69B70D4}"/>
              </a:ext>
            </a:extLst>
          </p:cNvPr>
          <p:cNvSpPr>
            <a:spLocks noGrp="1"/>
          </p:cNvSpPr>
          <p:nvPr>
            <p:ph type="title"/>
          </p:nvPr>
        </p:nvSpPr>
        <p:spPr/>
        <p:txBody>
          <a:bodyPr>
            <a:normAutofit/>
          </a:bodyPr>
          <a:lstStyle/>
          <a:p>
            <a:pPr algn="ctr"/>
            <a:r>
              <a:rPr lang="hr-HR" sz="4000" b="1" dirty="0">
                <a:latin typeface="Calibri Light (Headings)"/>
              </a:rPr>
              <a:t>Izmjene ugovora tijekom njegova trajanja</a:t>
            </a:r>
            <a:endParaRPr lang="hr-HR" sz="4000" b="1" dirty="0"/>
          </a:p>
        </p:txBody>
      </p:sp>
      <p:sp>
        <p:nvSpPr>
          <p:cNvPr id="3" name="Content Placeholder 2">
            <a:extLst>
              <a:ext uri="{FF2B5EF4-FFF2-40B4-BE49-F238E27FC236}">
                <a16:creationId xmlns:a16="http://schemas.microsoft.com/office/drawing/2014/main" id="{8363B750-685D-447D-AFFA-B439F585C2CD}"/>
              </a:ext>
            </a:extLst>
          </p:cNvPr>
          <p:cNvSpPr>
            <a:spLocks noGrp="1"/>
          </p:cNvSpPr>
          <p:nvPr>
            <p:ph idx="1"/>
          </p:nvPr>
        </p:nvSpPr>
        <p:spPr>
          <a:xfrm>
            <a:off x="0" y="1205980"/>
            <a:ext cx="12192000" cy="5409423"/>
          </a:xfrm>
        </p:spPr>
        <p:txBody>
          <a:bodyPr numCol="2">
            <a:normAutofit/>
          </a:bodyPr>
          <a:lstStyle/>
          <a:p>
            <a:pPr algn="ctr">
              <a:buNone/>
            </a:pPr>
            <a:endParaRPr lang="hr-HR" sz="1700" b="1" dirty="0">
              <a:latin typeface="Calibri Light (Headings)ht"/>
            </a:endParaRPr>
          </a:p>
          <a:p>
            <a:pPr algn="ctr">
              <a:buNone/>
            </a:pPr>
            <a:r>
              <a:rPr lang="hr-HR" sz="1700" b="1" dirty="0">
                <a:latin typeface="Calibri Light (Headings)ht"/>
              </a:rPr>
              <a:t>Čl. 315. ZJN</a:t>
            </a:r>
          </a:p>
          <a:p>
            <a:pPr algn="just">
              <a:buNone/>
            </a:pPr>
            <a:r>
              <a:rPr lang="hr-HR" sz="1700" dirty="0">
                <a:latin typeface="Calibri Light (Headings)ht"/>
              </a:rPr>
              <a:t>Nužno je dobro poznavati predmet nabave i kad god je moguće, predvidjeti situacije izmjena u DON i ugovoru!</a:t>
            </a:r>
          </a:p>
          <a:p>
            <a:pPr algn="just">
              <a:buNone/>
            </a:pPr>
            <a:r>
              <a:rPr lang="hr-HR" sz="1700" dirty="0">
                <a:latin typeface="Calibri Light (Headings)ht"/>
              </a:rPr>
              <a:t>Odredbe o izmjenama moraju biti </a:t>
            </a:r>
            <a:r>
              <a:rPr lang="hr-HR" sz="1700" b="1" dirty="0">
                <a:solidFill>
                  <a:schemeClr val="accent6">
                    <a:lumMod val="75000"/>
                  </a:schemeClr>
                </a:solidFill>
                <a:latin typeface="Calibri Light (Headings)ht"/>
              </a:rPr>
              <a:t>jasne, precizne i predviđene </a:t>
            </a:r>
            <a:r>
              <a:rPr lang="hr-HR" sz="1700" dirty="0">
                <a:latin typeface="Calibri Light (Headings)ht"/>
              </a:rPr>
              <a:t>na nedvosmislen način u DON</a:t>
            </a:r>
          </a:p>
          <a:p>
            <a:pPr algn="just">
              <a:buNone/>
            </a:pPr>
            <a:r>
              <a:rPr lang="hr-HR" sz="1700" dirty="0">
                <a:latin typeface="Calibri Light (Headings)ht"/>
              </a:rPr>
              <a:t>Moraju sadržavati opseg i prirodu mogućih izmjena i opcija te uvjete pod kojim se mogu primijeniti</a:t>
            </a:r>
          </a:p>
          <a:p>
            <a:pPr marL="555625" indent="-285750" algn="just">
              <a:buFont typeface="Wingdings" panose="05000000000000000000" pitchFamily="2" charset="2"/>
              <a:buChar char="ü"/>
            </a:pPr>
            <a:r>
              <a:rPr lang="hr-HR" sz="1700" dirty="0">
                <a:latin typeface="Calibri Light (Headings)ht"/>
              </a:rPr>
              <a:t>Predviđanje mogućnosti produljenja roka obavljanja određenih usluga primjerice kod stručnog nadzora ako dođe do produljenja roka iz ugovora s izvođačem radova</a:t>
            </a:r>
          </a:p>
          <a:p>
            <a:pPr marL="555625" indent="-285750" algn="just">
              <a:buFont typeface="Wingdings" panose="05000000000000000000" pitchFamily="2" charset="2"/>
              <a:buChar char="ü"/>
            </a:pPr>
            <a:r>
              <a:rPr lang="hr-HR" sz="1700" dirty="0">
                <a:latin typeface="Calibri Light (Headings)ht"/>
              </a:rPr>
              <a:t>Predviđanje mogućnosti produljenja roka izvođenja radova ukoliko u tijeku izvođenja dođe do potrebe za ugovaranjem naknadnih radova koji su nužni (</a:t>
            </a:r>
            <a:r>
              <a:rPr lang="hr-HR" sz="1700" b="1" dirty="0">
                <a:solidFill>
                  <a:schemeClr val="accent6">
                    <a:lumMod val="75000"/>
                  </a:schemeClr>
                </a:solidFill>
                <a:latin typeface="Calibri Light (Headings)ht"/>
              </a:rPr>
              <a:t>VAŽNO</a:t>
            </a:r>
            <a:r>
              <a:rPr lang="hr-HR" sz="1700" dirty="0">
                <a:latin typeface="Calibri Light (Headings)ht"/>
              </a:rPr>
              <a:t> – troškovnik </a:t>
            </a:r>
            <a:r>
              <a:rPr lang="hr-HR" sz="1700" b="1" dirty="0">
                <a:solidFill>
                  <a:schemeClr val="accent6">
                    <a:lumMod val="75000"/>
                  </a:schemeClr>
                </a:solidFill>
                <a:latin typeface="Calibri Light (Headings)ht"/>
              </a:rPr>
              <a:t>ne</a:t>
            </a:r>
            <a:r>
              <a:rPr lang="hr-HR" sz="1700" dirty="0">
                <a:latin typeface="Calibri Light (Headings)ht"/>
              </a:rPr>
              <a:t> smije sadržavati stavku nepredviđenih radova)</a:t>
            </a:r>
          </a:p>
          <a:p>
            <a:pPr marL="555625" indent="-285750" algn="just">
              <a:buFont typeface="Wingdings" panose="05000000000000000000" pitchFamily="2" charset="2"/>
              <a:buChar char="ü"/>
            </a:pPr>
            <a:r>
              <a:rPr lang="hr-HR" sz="1700" dirty="0">
                <a:latin typeface="Calibri Light (Headings)ht"/>
              </a:rPr>
              <a:t>Predviđanje mogućnosti zamjene ponuđenih modela opreme u slučaju prestanka proizvodnje ponuđene opreme tijekom realizacije ugovora, uz uvjete koje isporučitelj mora ispuniti</a:t>
            </a:r>
          </a:p>
          <a:p>
            <a:pPr algn="ctr">
              <a:buNone/>
            </a:pPr>
            <a:endParaRPr lang="hr-HR" sz="1600" b="1" dirty="0">
              <a:latin typeface="Calibri Light (Headings)ht"/>
            </a:endParaRPr>
          </a:p>
          <a:p>
            <a:pPr algn="ctr">
              <a:buNone/>
            </a:pPr>
            <a:r>
              <a:rPr lang="hr-HR" sz="1700" b="1" dirty="0">
                <a:latin typeface="Calibri Light (Headings)ht"/>
              </a:rPr>
              <a:t>Čl. 320. ZJN</a:t>
            </a:r>
          </a:p>
          <a:p>
            <a:pPr algn="just">
              <a:buNone/>
            </a:pPr>
            <a:r>
              <a:rPr lang="hr-HR" sz="1700" dirty="0">
                <a:latin typeface="Calibri Light (Headings)ht"/>
              </a:rPr>
              <a:t>Kada nije nužno objaviti obavijest, niti provjeravati radi li se o značajnoj izmjeni ugovora iz članka 321. ZJN 2016?</a:t>
            </a:r>
          </a:p>
          <a:p>
            <a:pPr marL="727075" indent="-457200" algn="just"/>
            <a:r>
              <a:rPr lang="hr-HR" sz="1700" dirty="0">
                <a:latin typeface="Calibri Light (Headings)ht"/>
              </a:rPr>
              <a:t>Kada je vrijednost izmjena n</a:t>
            </a:r>
            <a:r>
              <a:rPr lang="da-DK" sz="1700" dirty="0">
                <a:latin typeface="Calibri Light (Headings)ht"/>
              </a:rPr>
              <a:t>eznatn</a:t>
            </a:r>
            <a:r>
              <a:rPr lang="hr-HR" sz="1700" dirty="0">
                <a:latin typeface="Calibri Light (Headings)ht"/>
              </a:rPr>
              <a:t>a</a:t>
            </a:r>
            <a:r>
              <a:rPr lang="da-DK" sz="1700" dirty="0">
                <a:latin typeface="Calibri Light (Headings)ht"/>
              </a:rPr>
              <a:t> ("de minimis")</a:t>
            </a:r>
            <a:r>
              <a:rPr lang="hr-HR" sz="1700" dirty="0">
                <a:latin typeface="Calibri Light (Headings)ht"/>
              </a:rPr>
              <a:t>:</a:t>
            </a:r>
          </a:p>
          <a:p>
            <a:pPr marL="727075" indent="-457200" algn="just">
              <a:buFont typeface="Wingdings" panose="05000000000000000000" pitchFamily="2" charset="2"/>
              <a:buChar char="ü"/>
            </a:pPr>
            <a:r>
              <a:rPr lang="hr-HR" sz="1700" dirty="0">
                <a:latin typeface="Calibri Light (Headings)ht"/>
              </a:rPr>
              <a:t>manja od 10 % prvotne vrijednosti ugovora o javnoj nabavi robe ili usluga, odnosno</a:t>
            </a:r>
          </a:p>
          <a:p>
            <a:pPr marL="727075" indent="-457200" algn="just">
              <a:buFont typeface="Wingdings" panose="05000000000000000000" pitchFamily="2" charset="2"/>
              <a:buChar char="ü"/>
            </a:pPr>
            <a:r>
              <a:rPr lang="hr-HR" sz="1700" dirty="0">
                <a:latin typeface="Calibri Light (Headings)ht"/>
              </a:rPr>
              <a:t>manja od 15 % prvotne vrijednosti ugovora o javnoj nabavi radova</a:t>
            </a:r>
          </a:p>
          <a:p>
            <a:pPr marL="727075" indent="-457200" algn="just">
              <a:buFont typeface="Wingdings" panose="05000000000000000000" pitchFamily="2" charset="2"/>
              <a:buChar char="ü"/>
            </a:pPr>
            <a:r>
              <a:rPr lang="hr-HR" sz="1700" dirty="0">
                <a:latin typeface="Calibri Light (Headings)ht"/>
              </a:rPr>
              <a:t>Izmjena ne mijenja prirodu ugovora</a:t>
            </a:r>
          </a:p>
          <a:p>
            <a:pPr algn="just">
              <a:buNone/>
            </a:pPr>
            <a:endParaRPr lang="hr-HR" sz="1400" u="sng" dirty="0">
              <a:latin typeface="Calibri Light (Headings)ht"/>
            </a:endParaRPr>
          </a:p>
        </p:txBody>
      </p:sp>
    </p:spTree>
    <p:extLst>
      <p:ext uri="{BB962C8B-B14F-4D97-AF65-F5344CB8AC3E}">
        <p14:creationId xmlns:p14="http://schemas.microsoft.com/office/powerpoint/2010/main" val="33950177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4E5593B-4D8C-977E-04BA-1C539DFDA2F0}"/>
              </a:ext>
            </a:extLst>
          </p:cNvPr>
          <p:cNvSpPr>
            <a:spLocks noGrp="1"/>
          </p:cNvSpPr>
          <p:nvPr>
            <p:ph type="title"/>
          </p:nvPr>
        </p:nvSpPr>
        <p:spPr>
          <a:xfrm>
            <a:off x="335902" y="242596"/>
            <a:ext cx="11856098" cy="811764"/>
          </a:xfrm>
        </p:spPr>
        <p:txBody>
          <a:bodyPr>
            <a:normAutofit fontScale="90000"/>
          </a:bodyPr>
          <a:lstStyle/>
          <a:p>
            <a:br>
              <a:rPr lang="hr-HR" sz="4400" dirty="0">
                <a:solidFill>
                  <a:schemeClr val="bg1"/>
                </a:solidFill>
                <a:latin typeface="Calibri Light (Headings)"/>
                <a:ea typeface="Open Sans Light" panose="020B0306030504020204" pitchFamily="34" charset="0"/>
                <a:cs typeface="Open Sans Light" panose="020B0306030504020204" pitchFamily="34" charset="0"/>
              </a:rPr>
            </a:br>
            <a:r>
              <a:rPr lang="hr-HR" sz="4400" b="1" dirty="0">
                <a:solidFill>
                  <a:schemeClr val="bg1"/>
                </a:solidFill>
                <a:latin typeface="Calibri Light (Headings)"/>
                <a:ea typeface="Open Sans Light" panose="020B0306030504020204" pitchFamily="34" charset="0"/>
                <a:cs typeface="Open Sans Light" panose="020B0306030504020204" pitchFamily="34" charset="0"/>
              </a:rPr>
              <a:t>Izmjene ugovora tijekom njegova trajanja </a:t>
            </a:r>
            <a:r>
              <a:rPr lang="hr-HR" sz="4400" b="1" dirty="0" err="1">
                <a:solidFill>
                  <a:schemeClr val="bg1"/>
                </a:solidFill>
                <a:latin typeface="Calibri Light (Headings)"/>
                <a:ea typeface="Open Sans Light" panose="020B0306030504020204" pitchFamily="34" charset="0"/>
                <a:cs typeface="Open Sans Light" panose="020B0306030504020204" pitchFamily="34" charset="0"/>
              </a:rPr>
              <a:t>čl</a:t>
            </a:r>
            <a:r>
              <a:rPr lang="hr-HR" sz="4400" b="1" dirty="0">
                <a:solidFill>
                  <a:schemeClr val="bg1"/>
                </a:solidFill>
                <a:latin typeface="Calibri Light (Headings)"/>
                <a:ea typeface="Open Sans Light" panose="020B0306030504020204" pitchFamily="34" charset="0"/>
                <a:cs typeface="Open Sans Light" panose="020B0306030504020204" pitchFamily="34" charset="0"/>
              </a:rPr>
              <a:t> 316 ZJN 2016</a:t>
            </a:r>
            <a:br>
              <a:rPr lang="hr-HR" sz="4400" dirty="0">
                <a:solidFill>
                  <a:schemeClr val="bg1"/>
                </a:solidFill>
                <a:latin typeface="Calibri Light (Headings)"/>
                <a:ea typeface="Open Sans Light" panose="020B0306030504020204" pitchFamily="34" charset="0"/>
                <a:cs typeface="Open Sans Light" panose="020B0306030504020204" pitchFamily="34" charset="0"/>
              </a:rPr>
            </a:br>
            <a:endParaRPr lang="hr-HR" dirty="0"/>
          </a:p>
        </p:txBody>
      </p:sp>
      <p:sp>
        <p:nvSpPr>
          <p:cNvPr id="3" name="Rezervirano mjesto sadržaja 2">
            <a:extLst>
              <a:ext uri="{FF2B5EF4-FFF2-40B4-BE49-F238E27FC236}">
                <a16:creationId xmlns:a16="http://schemas.microsoft.com/office/drawing/2014/main" id="{7B0477CB-F098-B47E-177B-416D396DB32C}"/>
              </a:ext>
            </a:extLst>
          </p:cNvPr>
          <p:cNvSpPr>
            <a:spLocks noGrp="1"/>
          </p:cNvSpPr>
          <p:nvPr>
            <p:ph idx="1"/>
          </p:nvPr>
        </p:nvSpPr>
        <p:spPr/>
        <p:txBody>
          <a:bodyPr>
            <a:normAutofit fontScale="92500" lnSpcReduction="10000"/>
          </a:bodyPr>
          <a:lstStyle/>
          <a:p>
            <a:pPr algn="ctr">
              <a:buNone/>
            </a:pPr>
            <a:endParaRPr lang="hr-HR" sz="3200" b="1" dirty="0">
              <a:latin typeface="Calibri Light (Headings)ht"/>
            </a:endParaRPr>
          </a:p>
          <a:p>
            <a:pPr marL="555625" indent="-285750" algn="just">
              <a:buFont typeface="Wingdings" panose="05000000000000000000" pitchFamily="2" charset="2"/>
              <a:buChar char="ü"/>
            </a:pPr>
            <a:r>
              <a:rPr lang="hr-HR" sz="2400" dirty="0">
                <a:latin typeface="Calibri Light (Headings)ht"/>
              </a:rPr>
              <a:t>Članak se primjenjuje kada su okolnosti bile predvidive, ali ih naručitelj nije predvidio iz. bilo kojeg razloga (npr. manje korekcije u projektu, dodatni zahtjevi korisnika koji su nužni za funkcionalnost)</a:t>
            </a:r>
          </a:p>
          <a:p>
            <a:pPr marL="555625" indent="-285750" algn="just">
              <a:buFont typeface="Wingdings" panose="05000000000000000000" pitchFamily="2" charset="2"/>
              <a:buChar char="ü"/>
            </a:pPr>
            <a:r>
              <a:rPr lang="hr-HR" sz="2400" dirty="0">
                <a:latin typeface="Calibri Light (Headings)ht"/>
              </a:rPr>
              <a:t>Svi uvjeti moraju biti ispunjeni </a:t>
            </a:r>
            <a:r>
              <a:rPr lang="hr-HR" sz="2400" b="1" dirty="0">
                <a:solidFill>
                  <a:srgbClr val="7030A0"/>
                </a:solidFill>
                <a:latin typeface="Calibri Light (Headings)ht"/>
              </a:rPr>
              <a:t>kumulativno</a:t>
            </a:r>
          </a:p>
          <a:p>
            <a:pPr marL="555625" indent="-285750" algn="just">
              <a:buFont typeface="Wingdings" panose="05000000000000000000" pitchFamily="2" charset="2"/>
              <a:buChar char="ü"/>
            </a:pPr>
            <a:r>
              <a:rPr lang="hr-HR" sz="2400" dirty="0">
                <a:latin typeface="Calibri Light (Headings)ht"/>
              </a:rPr>
              <a:t>Strogo se tumače „značajne poteškoće” i „značajno povećanje troškova” zbog kojih se ne provodi novi postupak nabave – teret dokaza je na naručitelju</a:t>
            </a:r>
          </a:p>
          <a:p>
            <a:pPr marL="555625" indent="-285750" algn="just">
              <a:buFont typeface="Wingdings" panose="05000000000000000000" pitchFamily="2" charset="2"/>
              <a:buChar char="ü"/>
            </a:pPr>
            <a:r>
              <a:rPr lang="hr-HR" sz="2400" dirty="0">
                <a:latin typeface="Calibri Light (Headings)ht"/>
              </a:rPr>
              <a:t>Najčešća je primjena kod izgradnje (npr. na gradilištu je prisutan izvođač, a treba ugovoriti dodatne radove koji nisu predviđeni ugovornim (</a:t>
            </a:r>
            <a:r>
              <a:rPr lang="hr-HR" sz="2400" i="1" dirty="0">
                <a:latin typeface="Calibri Light (Headings)ht"/>
              </a:rPr>
              <a:t>ne zbog nepažnje</a:t>
            </a:r>
            <a:r>
              <a:rPr lang="hr-HR" sz="2400" dirty="0">
                <a:latin typeface="Calibri Light (Headings)ht"/>
              </a:rPr>
              <a:t>) stavkama troškovnika) - u tom slučaju je opravdano pozivati se na izmjene ugovora osnovom odredbe iz članka 316. ZJN </a:t>
            </a:r>
          </a:p>
          <a:p>
            <a:pPr marL="555625" indent="-285750" algn="just">
              <a:buFont typeface="Wingdings" panose="05000000000000000000" pitchFamily="2" charset="2"/>
              <a:buChar char="ü"/>
            </a:pPr>
            <a:r>
              <a:rPr lang="hr-HR" sz="2400" dirty="0">
                <a:latin typeface="Calibri Light (Headings)ht"/>
              </a:rPr>
              <a:t>Povećanje cijene (u kumulativu) ne smije biti veće od </a:t>
            </a:r>
            <a:r>
              <a:rPr lang="hr-HR" sz="2400" b="1" dirty="0">
                <a:latin typeface="Calibri Light (Headings)ht"/>
              </a:rPr>
              <a:t>30</a:t>
            </a:r>
            <a:r>
              <a:rPr lang="hr-HR" sz="2400" dirty="0">
                <a:latin typeface="Calibri Light (Headings)ht"/>
              </a:rPr>
              <a:t> % vrijednosti prvotnog ugovora</a:t>
            </a:r>
          </a:p>
          <a:p>
            <a:pPr marL="612775" indent="-342900" algn="just">
              <a:buFont typeface="Wingdings" panose="05000000000000000000" pitchFamily="2" charset="2"/>
              <a:buChar char="ü"/>
            </a:pPr>
            <a:r>
              <a:rPr lang="hr-HR" sz="2400" b="1" dirty="0">
                <a:solidFill>
                  <a:srgbClr val="7030A0"/>
                </a:solidFill>
                <a:latin typeface="Calibri Light (Headings)ht"/>
              </a:rPr>
              <a:t>Primjena članka ne isključuje obvezu provjere radi li se o izmjeni koja predstavlja značajnu izmjenu ugovora</a:t>
            </a:r>
          </a:p>
          <a:p>
            <a:pPr marL="612775" indent="-342900" algn="just">
              <a:buFont typeface="Wingdings" panose="05000000000000000000" pitchFamily="2" charset="2"/>
              <a:buChar char="ü"/>
            </a:pPr>
            <a:r>
              <a:rPr lang="hr-HR" sz="2400" b="1" dirty="0">
                <a:solidFill>
                  <a:srgbClr val="7030A0"/>
                </a:solidFill>
                <a:latin typeface="Calibri Light (Headings)ht"/>
              </a:rPr>
              <a:t>Zahtijeva objavu u EOJN-u</a:t>
            </a:r>
          </a:p>
          <a:p>
            <a:endParaRPr lang="hr-HR" dirty="0"/>
          </a:p>
        </p:txBody>
      </p:sp>
    </p:spTree>
    <p:extLst>
      <p:ext uri="{BB962C8B-B14F-4D97-AF65-F5344CB8AC3E}">
        <p14:creationId xmlns:p14="http://schemas.microsoft.com/office/powerpoint/2010/main" val="1175129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092046A-F937-4FE5-A8FB-6586B2D19405}"/>
              </a:ext>
            </a:extLst>
          </p:cNvPr>
          <p:cNvSpPr>
            <a:spLocks noGrp="1"/>
          </p:cNvSpPr>
          <p:nvPr>
            <p:ph type="title"/>
          </p:nvPr>
        </p:nvSpPr>
        <p:spPr/>
        <p:txBody>
          <a:bodyPr>
            <a:noAutofit/>
          </a:bodyPr>
          <a:lstStyle/>
          <a:p>
            <a:pPr algn="ctr"/>
            <a:r>
              <a:rPr lang="pl-PL" sz="3200" dirty="0">
                <a:latin typeface="+mj-lt"/>
                <a:ea typeface="Ebrima" panose="02000000000000000000" pitchFamily="2" charset="0"/>
                <a:cs typeface="Ebrima" panose="02000000000000000000" pitchFamily="2" charset="0"/>
              </a:rPr>
              <a:t>Rokovi za provedbu nabave i dostavu dokumentacije</a:t>
            </a:r>
            <a:endParaRPr lang="hr-HR" sz="3200" dirty="0">
              <a:latin typeface="+mj-lt"/>
              <a:ea typeface="Ebrima" panose="02000000000000000000" pitchFamily="2" charset="0"/>
              <a:cs typeface="Ebrima" panose="02000000000000000000" pitchFamily="2" charset="0"/>
            </a:endParaRPr>
          </a:p>
        </p:txBody>
      </p:sp>
      <p:sp>
        <p:nvSpPr>
          <p:cNvPr id="3" name="Rezervirano mjesto sadržaja 2">
            <a:extLst>
              <a:ext uri="{FF2B5EF4-FFF2-40B4-BE49-F238E27FC236}">
                <a16:creationId xmlns:a16="http://schemas.microsoft.com/office/drawing/2014/main" id="{E08E6F84-2032-499F-BA0F-54F644F796AB}"/>
              </a:ext>
            </a:extLst>
          </p:cNvPr>
          <p:cNvSpPr>
            <a:spLocks noGrp="1"/>
          </p:cNvSpPr>
          <p:nvPr>
            <p:ph idx="1"/>
          </p:nvPr>
        </p:nvSpPr>
        <p:spPr>
          <a:xfrm>
            <a:off x="216937" y="1273629"/>
            <a:ext cx="11523306" cy="4686299"/>
          </a:xfrm>
        </p:spPr>
        <p:txBody>
          <a:bodyPr anchor="ctr">
            <a:normAutofit fontScale="25000" lnSpcReduction="20000"/>
          </a:bodyPr>
          <a:lstStyle/>
          <a:p>
            <a:pPr marL="727075" indent="-457200" algn="just">
              <a:lnSpc>
                <a:spcPct val="120000"/>
              </a:lnSpc>
            </a:pPr>
            <a:endParaRPr lang="hr-HR" sz="7600" dirty="0">
              <a:latin typeface="+mj-lt"/>
              <a:ea typeface="Ebrima" panose="02000000000000000000" pitchFamily="2" charset="0"/>
              <a:cs typeface="Ebrima" panose="02000000000000000000" pitchFamily="2" charset="0"/>
            </a:endParaRPr>
          </a:p>
          <a:p>
            <a:pPr marL="727075" indent="-457200" algn="just">
              <a:lnSpc>
                <a:spcPct val="120000"/>
              </a:lnSpc>
            </a:pPr>
            <a:r>
              <a:rPr lang="hr-HR" sz="7600" dirty="0">
                <a:latin typeface="+mj-lt"/>
                <a:ea typeface="Ebrima" panose="02000000000000000000" pitchFamily="2" charset="0"/>
                <a:cs typeface="Ebrima" panose="02000000000000000000" pitchFamily="2" charset="0"/>
              </a:rPr>
              <a:t>Postupak javne i jednostavne nabave </a:t>
            </a:r>
            <a:r>
              <a:rPr lang="hr-HR" sz="7600" b="1" dirty="0">
                <a:solidFill>
                  <a:schemeClr val="accent6">
                    <a:lumMod val="75000"/>
                  </a:schemeClr>
                </a:solidFill>
                <a:latin typeface="+mj-lt"/>
                <a:ea typeface="Ebrima" panose="02000000000000000000" pitchFamily="2" charset="0"/>
                <a:cs typeface="Ebrima" panose="02000000000000000000" pitchFamily="2" charset="0"/>
              </a:rPr>
              <a:t>ne smije biti pokrenut </a:t>
            </a:r>
            <a:r>
              <a:rPr lang="hr-HR" sz="7600" u="sng" dirty="0">
                <a:latin typeface="+mj-lt"/>
                <a:ea typeface="Ebrima" panose="02000000000000000000" pitchFamily="2" charset="0"/>
                <a:cs typeface="Ebrima" panose="02000000000000000000" pitchFamily="2" charset="0"/>
              </a:rPr>
              <a:t>prije podnošenja prvog dijela </a:t>
            </a:r>
            <a:r>
              <a:rPr lang="hr-HR" sz="7600" dirty="0">
                <a:latin typeface="+mj-lt"/>
                <a:ea typeface="Ebrima" panose="02000000000000000000" pitchFamily="2" charset="0"/>
                <a:cs typeface="Ebrima" panose="02000000000000000000" pitchFamily="2" charset="0"/>
              </a:rPr>
              <a:t>zahtjeva za potporu (30.9.2021 do 12:00 sati - krajnji rok za podnošenje ZP1) </a:t>
            </a:r>
            <a:r>
              <a:rPr lang="hr-HR" sz="7600" i="1" dirty="0">
                <a:latin typeface="+mj-lt"/>
                <a:ea typeface="Ebrima" panose="02000000000000000000" pitchFamily="2" charset="0"/>
                <a:cs typeface="Ebrima" panose="02000000000000000000" pitchFamily="2" charset="0"/>
              </a:rPr>
              <a:t>osim za nastale opće troškove (usluge) vezane uz pripremu projektno tehničke i druge dokumentacije za natječaj, za koje su izvršitelji tih usluga odabrani prije podnošenja zahtjeva za potporu</a:t>
            </a:r>
          </a:p>
          <a:p>
            <a:pPr marL="727075" indent="-457200" algn="just">
              <a:lnSpc>
                <a:spcPct val="120000"/>
              </a:lnSpc>
            </a:pPr>
            <a:r>
              <a:rPr lang="hr-HR" sz="7600" dirty="0">
                <a:latin typeface="+mj-lt"/>
                <a:ea typeface="Ebrima" panose="02000000000000000000" pitchFamily="2" charset="0"/>
                <a:cs typeface="Ebrima" panose="02000000000000000000" pitchFamily="2" charset="0"/>
              </a:rPr>
              <a:t>Korisnik je </a:t>
            </a:r>
            <a:r>
              <a:rPr lang="hr-HR" sz="7600" b="1" dirty="0">
                <a:solidFill>
                  <a:schemeClr val="accent6">
                    <a:lumMod val="75000"/>
                  </a:schemeClr>
                </a:solidFill>
                <a:latin typeface="+mj-lt"/>
                <a:ea typeface="Ebrima" panose="02000000000000000000" pitchFamily="2" charset="0"/>
                <a:cs typeface="Ebrima" panose="02000000000000000000" pitchFamily="2" charset="0"/>
              </a:rPr>
              <a:t>obvezan</a:t>
            </a:r>
            <a:r>
              <a:rPr lang="hr-HR" sz="7600" b="1" dirty="0">
                <a:latin typeface="+mj-lt"/>
                <a:ea typeface="Ebrima" panose="02000000000000000000" pitchFamily="2" charset="0"/>
                <a:cs typeface="Ebrima" panose="02000000000000000000" pitchFamily="2" charset="0"/>
              </a:rPr>
              <a:t> </a:t>
            </a:r>
            <a:r>
              <a:rPr lang="hr-HR" sz="7600" dirty="0">
                <a:latin typeface="+mj-lt"/>
                <a:ea typeface="Ebrima" panose="02000000000000000000" pitchFamily="2" charset="0"/>
                <a:cs typeface="Ebrima" panose="02000000000000000000" pitchFamily="2" charset="0"/>
              </a:rPr>
              <a:t>provesti nabavu i učitati </a:t>
            </a:r>
            <a:r>
              <a:rPr lang="hr-HR" sz="7600" b="1" dirty="0">
                <a:solidFill>
                  <a:schemeClr val="accent6">
                    <a:lumMod val="75000"/>
                  </a:schemeClr>
                </a:solidFill>
                <a:latin typeface="+mj-lt"/>
                <a:ea typeface="Ebrima" panose="02000000000000000000" pitchFamily="2" charset="0"/>
                <a:cs typeface="Ebrima" panose="02000000000000000000" pitchFamily="2" charset="0"/>
              </a:rPr>
              <a:t>svu</a:t>
            </a:r>
            <a:r>
              <a:rPr lang="hr-HR" sz="7600" dirty="0">
                <a:latin typeface="+mj-lt"/>
                <a:ea typeface="Ebrima" panose="02000000000000000000" pitchFamily="2" charset="0"/>
                <a:cs typeface="Ebrima" panose="02000000000000000000" pitchFamily="2" charset="0"/>
              </a:rPr>
              <a:t> dokumentaciju o provedenoj nabavi (javna i jednostavna) </a:t>
            </a:r>
            <a:r>
              <a:rPr lang="hr-HR" sz="7600" u="sng" dirty="0">
                <a:latin typeface="+mj-lt"/>
                <a:ea typeface="Ebrima" panose="02000000000000000000" pitchFamily="2" charset="0"/>
                <a:cs typeface="Ebrima" panose="02000000000000000000" pitchFamily="2" charset="0"/>
              </a:rPr>
              <a:t>prilikom podnošenja drugog dijela </a:t>
            </a:r>
            <a:r>
              <a:rPr lang="hr-HR" sz="7600" dirty="0">
                <a:latin typeface="+mj-lt"/>
                <a:ea typeface="Ebrima" panose="02000000000000000000" pitchFamily="2" charset="0"/>
                <a:cs typeface="Ebrima" panose="02000000000000000000" pitchFamily="2" charset="0"/>
              </a:rPr>
              <a:t>zahtjeva za potporu (</a:t>
            </a:r>
            <a:r>
              <a:rPr lang="hr-HR" sz="7600" i="1" dirty="0">
                <a:latin typeface="+mj-lt"/>
                <a:ea typeface="Ebrima" panose="02000000000000000000" pitchFamily="2" charset="0"/>
                <a:cs typeface="Ebrima" panose="02000000000000000000" pitchFamily="2" charset="0"/>
              </a:rPr>
              <a:t>pogledati Prilog 4b Natječaja</a:t>
            </a:r>
            <a:r>
              <a:rPr lang="hr-HR" sz="7600" dirty="0">
                <a:latin typeface="+mj-lt"/>
                <a:ea typeface="Ebrima" panose="02000000000000000000" pitchFamily="2" charset="0"/>
                <a:cs typeface="Ebrima" panose="02000000000000000000" pitchFamily="2" charset="0"/>
              </a:rPr>
              <a:t>). </a:t>
            </a:r>
          </a:p>
          <a:p>
            <a:pPr marL="727075" indent="-457200" algn="just">
              <a:lnSpc>
                <a:spcPct val="120000"/>
              </a:lnSpc>
            </a:pPr>
            <a:r>
              <a:rPr lang="hr-HR" sz="7600" dirty="0">
                <a:latin typeface="+mj-lt"/>
                <a:ea typeface="Ebrima" panose="02000000000000000000" pitchFamily="2" charset="0"/>
                <a:cs typeface="Ebrima" panose="02000000000000000000" pitchFamily="2" charset="0"/>
              </a:rPr>
              <a:t>Kontrola postupka javne nabave koju provodi APPRRR ne smatra se kontrolnim mehanizmom u smislu posebnih propisa koji uređuju postupak javne nabave.</a:t>
            </a:r>
          </a:p>
          <a:p>
            <a:pPr marL="727075" indent="-457200" algn="just">
              <a:lnSpc>
                <a:spcPct val="120000"/>
              </a:lnSpc>
            </a:pPr>
            <a:r>
              <a:rPr lang="hr-HR" sz="7600" dirty="0">
                <a:latin typeface="+mj-lt"/>
                <a:ea typeface="Ebrima" panose="02000000000000000000" pitchFamily="2" charset="0"/>
                <a:cs typeface="Ebrima" panose="02000000000000000000" pitchFamily="2" charset="0"/>
              </a:rPr>
              <a:t>U slučaju da se prilikom kontrole dokumentacije utvrdi da Korisnik nije poštivao propise koji uređuju postupak javne i/ili jednostavne nabave, APPRRR može primijeniti financijske korekcije u skladu sa </a:t>
            </a:r>
            <a:r>
              <a:rPr lang="hr-HR" sz="7600" b="1" dirty="0">
                <a:latin typeface="+mj-lt"/>
                <a:ea typeface="Ebrima" panose="02000000000000000000" pitchFamily="2" charset="0"/>
                <a:cs typeface="Ebrima" panose="02000000000000000000" pitchFamily="2" charset="0"/>
              </a:rPr>
              <a:t>Smjernicama za utvrđivanje financijskih ispravaka koje se primjenjuju na temelju Odluke Europske komisije C(2019) 3452 od 14.5.2019</a:t>
            </a:r>
            <a:r>
              <a:rPr lang="hr-HR" sz="7600" dirty="0">
                <a:latin typeface="+mj-lt"/>
                <a:ea typeface="Ebrima" panose="02000000000000000000" pitchFamily="2" charset="0"/>
                <a:cs typeface="Ebrima" panose="02000000000000000000" pitchFamily="2" charset="0"/>
              </a:rPr>
              <a:t>. o određivanju i odobrenju smjernica za utvrđivanje financijskih ispravaka koje u slučaju nepoštivanja pravila o javnoj nabavi Komisija primjenjuje na izdatke koje financira Unija – (</a:t>
            </a:r>
            <a:r>
              <a:rPr lang="hr-HR" sz="7600" i="1" dirty="0">
                <a:latin typeface="+mj-lt"/>
                <a:ea typeface="Ebrima" panose="02000000000000000000" pitchFamily="2" charset="0"/>
                <a:cs typeface="Ebrima" panose="02000000000000000000" pitchFamily="2" charset="0"/>
              </a:rPr>
              <a:t>pogledati Prilog 8 Natječaja)</a:t>
            </a:r>
            <a:r>
              <a:rPr lang="hr-HR" sz="3500" dirty="0">
                <a:latin typeface="+mj-lt"/>
                <a:ea typeface="Ebrima" panose="02000000000000000000" pitchFamily="2" charset="0"/>
                <a:cs typeface="Ebrima" panose="02000000000000000000" pitchFamily="2" charset="0"/>
              </a:rPr>
              <a:t> </a:t>
            </a:r>
            <a:endParaRPr lang="hr-HR" sz="7000"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376665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2985263-C8C3-C898-2897-9C326BD81431}"/>
              </a:ext>
            </a:extLst>
          </p:cNvPr>
          <p:cNvSpPr>
            <a:spLocks noGrp="1"/>
          </p:cNvSpPr>
          <p:nvPr>
            <p:ph type="title"/>
          </p:nvPr>
        </p:nvSpPr>
        <p:spPr>
          <a:xfrm>
            <a:off x="335901" y="242596"/>
            <a:ext cx="11948863" cy="811764"/>
          </a:xfrm>
        </p:spPr>
        <p:txBody>
          <a:bodyPr>
            <a:normAutofit fontScale="90000"/>
          </a:bodyPr>
          <a:lstStyle/>
          <a:p>
            <a:r>
              <a:rPr lang="hr-HR" sz="4400" b="1" dirty="0">
                <a:solidFill>
                  <a:schemeClr val="bg1"/>
                </a:solidFill>
                <a:latin typeface="Calibri Light (Headings)"/>
                <a:ea typeface="Open Sans Light" panose="020B0306030504020204" pitchFamily="34" charset="0"/>
                <a:cs typeface="Open Sans Light" panose="020B0306030504020204" pitchFamily="34" charset="0"/>
              </a:rPr>
              <a:t>Izmjene ugovora tijekom njegova trajanja </a:t>
            </a:r>
            <a:r>
              <a:rPr lang="hr-HR" sz="4400" b="1" dirty="0" err="1">
                <a:solidFill>
                  <a:schemeClr val="bg1"/>
                </a:solidFill>
                <a:latin typeface="Calibri Light (Headings)"/>
                <a:ea typeface="Open Sans Light" panose="020B0306030504020204" pitchFamily="34" charset="0"/>
                <a:cs typeface="Open Sans Light" panose="020B0306030504020204" pitchFamily="34" charset="0"/>
              </a:rPr>
              <a:t>čl</a:t>
            </a:r>
            <a:r>
              <a:rPr lang="hr-HR" sz="4400" b="1" dirty="0">
                <a:solidFill>
                  <a:schemeClr val="bg1"/>
                </a:solidFill>
                <a:latin typeface="Calibri Light (Headings)"/>
                <a:ea typeface="Open Sans Light" panose="020B0306030504020204" pitchFamily="34" charset="0"/>
                <a:cs typeface="Open Sans Light" panose="020B0306030504020204" pitchFamily="34" charset="0"/>
              </a:rPr>
              <a:t> 317 ZJN 2016</a:t>
            </a:r>
            <a:endParaRPr lang="hr-HR" dirty="0"/>
          </a:p>
        </p:txBody>
      </p:sp>
      <p:sp>
        <p:nvSpPr>
          <p:cNvPr id="3" name="Rezervirano mjesto sadržaja 2">
            <a:extLst>
              <a:ext uri="{FF2B5EF4-FFF2-40B4-BE49-F238E27FC236}">
                <a16:creationId xmlns:a16="http://schemas.microsoft.com/office/drawing/2014/main" id="{072429F0-E16B-893C-0B9F-E552FEACA889}"/>
              </a:ext>
            </a:extLst>
          </p:cNvPr>
          <p:cNvSpPr>
            <a:spLocks noGrp="1"/>
          </p:cNvSpPr>
          <p:nvPr>
            <p:ph idx="1"/>
          </p:nvPr>
        </p:nvSpPr>
        <p:spPr/>
        <p:txBody>
          <a:bodyPr>
            <a:normAutofit fontScale="70000" lnSpcReduction="20000"/>
          </a:bodyPr>
          <a:lstStyle/>
          <a:p>
            <a:pPr algn="ctr">
              <a:buNone/>
            </a:pPr>
            <a:endParaRPr lang="hr-HR" sz="3200" b="1" dirty="0">
              <a:latin typeface="Calibri Light (Headings)ht"/>
            </a:endParaRPr>
          </a:p>
          <a:p>
            <a:pPr marL="612775" indent="-342900">
              <a:buFont typeface="Wingdings" panose="05000000000000000000" pitchFamily="2" charset="2"/>
              <a:buChar char="ü"/>
            </a:pPr>
            <a:r>
              <a:rPr lang="hr-HR" sz="2800" dirty="0">
                <a:latin typeface="Calibri Light (Headings)ht"/>
              </a:rPr>
              <a:t>Članak se primjenjuje kada su okolnosti bile </a:t>
            </a:r>
            <a:r>
              <a:rPr lang="hr-HR" sz="2800" b="1" dirty="0">
                <a:latin typeface="Calibri Light (Headings)ht"/>
              </a:rPr>
              <a:t>nepredvidive</a:t>
            </a:r>
            <a:r>
              <a:rPr lang="hr-HR" sz="2800" dirty="0">
                <a:latin typeface="Calibri Light (Headings)ht"/>
              </a:rPr>
              <a:t> </a:t>
            </a:r>
          </a:p>
          <a:p>
            <a:pPr marL="612775" indent="-342900" algn="just">
              <a:buFont typeface="Wingdings" panose="05000000000000000000" pitchFamily="2" charset="2"/>
              <a:buChar char="ü"/>
            </a:pPr>
            <a:r>
              <a:rPr lang="hr-HR" sz="2800" dirty="0">
                <a:latin typeface="Calibri Light (Headings)ht"/>
              </a:rPr>
              <a:t>Nepredvidive okolnosti kao razlog za izmjenu ugovora treba procjenjivati od slučaja do slučaja </a:t>
            </a:r>
            <a:r>
              <a:rPr lang="hr-HR" sz="2800" b="1" u="sng" dirty="0">
                <a:latin typeface="Calibri Light (Headings)ht"/>
              </a:rPr>
              <a:t>(usko tumačiti), </a:t>
            </a:r>
            <a:r>
              <a:rPr lang="hr-HR" sz="2800" dirty="0">
                <a:latin typeface="Calibri Light (Headings)ht"/>
              </a:rPr>
              <a:t>a u neke od njih može se ubrojiti donošenje novih zakona i propisa (ovisno o slučaju), štrajk, prirodne katastrofe i vremenske neprilike (jasna i točna evidencija u građevinskom dnevniku), epidemiološke mjere i dr. – </a:t>
            </a:r>
            <a:r>
              <a:rPr lang="hr-HR" sz="2800" b="1" dirty="0">
                <a:latin typeface="Calibri Light (Headings)ht"/>
              </a:rPr>
              <a:t>naručitelj </a:t>
            </a:r>
            <a:r>
              <a:rPr lang="hr-HR" sz="2800" b="1" dirty="0">
                <a:solidFill>
                  <a:srgbClr val="7030A0"/>
                </a:solidFill>
                <a:latin typeface="Calibri Light (Headings)ht"/>
              </a:rPr>
              <a:t>mora imati dokaze </a:t>
            </a:r>
            <a:r>
              <a:rPr lang="hr-HR" sz="2800" b="1" dirty="0">
                <a:latin typeface="Calibri Light (Headings)ht"/>
              </a:rPr>
              <a:t>koji po potvrđuju nepredvidive okolnosti i događaje </a:t>
            </a:r>
            <a:r>
              <a:rPr lang="hr-HR" sz="2800" dirty="0">
                <a:latin typeface="Calibri Light (Headings)ht"/>
              </a:rPr>
              <a:t>(nije dovoljan paušalan navod „Pandemija </a:t>
            </a:r>
            <a:r>
              <a:rPr lang="hr-HR" sz="2800" dirty="0" err="1">
                <a:latin typeface="Calibri Light (Headings)ht"/>
              </a:rPr>
              <a:t>Covid</a:t>
            </a:r>
            <a:r>
              <a:rPr lang="hr-HR" sz="2800" dirty="0">
                <a:latin typeface="Calibri Light (Headings)ht"/>
              </a:rPr>
              <a:t> 19„ i/ili „Rat u Ukrajini”)</a:t>
            </a:r>
          </a:p>
          <a:p>
            <a:pPr marL="612775" indent="-342900" algn="just">
              <a:buFont typeface="Wingdings" panose="05000000000000000000" pitchFamily="2" charset="2"/>
              <a:buChar char="ü"/>
            </a:pPr>
            <a:r>
              <a:rPr lang="hr-HR" sz="2800" dirty="0">
                <a:solidFill>
                  <a:srgbClr val="FF0000"/>
                </a:solidFill>
                <a:latin typeface="Calibri Light (Headings)ht"/>
              </a:rPr>
              <a:t>Pitanja: Koji trenutak nastanka nepredvidivih okolnosti uzeti kao nesporan? Koji je dokument relevantan za ukazivanje na nepredviđenu okolnost? </a:t>
            </a:r>
          </a:p>
          <a:p>
            <a:pPr marL="612775" indent="-342900" algn="just">
              <a:buFont typeface="Wingdings" panose="05000000000000000000" pitchFamily="2" charset="2"/>
              <a:buChar char="ü"/>
            </a:pPr>
            <a:r>
              <a:rPr lang="hr-HR" sz="2800" dirty="0">
                <a:latin typeface="Calibri Light (Headings)ht"/>
              </a:rPr>
              <a:t>Izmjenom se ne mijenja cjelokupna priroda ugovora </a:t>
            </a:r>
          </a:p>
          <a:p>
            <a:pPr marL="612775" indent="-342900" algn="just">
              <a:buFont typeface="Wingdings" panose="05000000000000000000" pitchFamily="2" charset="2"/>
              <a:buChar char="ü"/>
            </a:pPr>
            <a:r>
              <a:rPr lang="hr-HR" sz="2800" dirty="0">
                <a:latin typeface="Calibri Light (Headings)ht"/>
              </a:rPr>
              <a:t>Povećanje cijene (u kumulativu) nije veće od  </a:t>
            </a:r>
            <a:r>
              <a:rPr lang="hr-HR" sz="2800" b="1" dirty="0">
                <a:latin typeface="Calibri Light (Headings)ht"/>
              </a:rPr>
              <a:t>30 </a:t>
            </a:r>
            <a:r>
              <a:rPr lang="hr-HR" sz="2800" dirty="0">
                <a:latin typeface="Calibri Light (Headings)ht"/>
              </a:rPr>
              <a:t>% (</a:t>
            </a:r>
            <a:r>
              <a:rPr lang="hr-HR" sz="2900" b="1" dirty="0">
                <a:solidFill>
                  <a:schemeClr val="accent6">
                    <a:lumMod val="75000"/>
                  </a:schemeClr>
                </a:solidFill>
                <a:latin typeface="Calibri Light (Headings)ht"/>
              </a:rPr>
              <a:t>50 % </a:t>
            </a:r>
            <a:r>
              <a:rPr lang="hr-HR" sz="2800" b="1" dirty="0">
                <a:solidFill>
                  <a:schemeClr val="accent6">
                    <a:lumMod val="75000"/>
                  </a:schemeClr>
                </a:solidFill>
                <a:latin typeface="Calibri Light (Headings)ht"/>
              </a:rPr>
              <a:t>NOVINA</a:t>
            </a:r>
            <a:r>
              <a:rPr lang="hr-HR" sz="2800" dirty="0">
                <a:latin typeface="Calibri Light (Headings)ht"/>
              </a:rPr>
              <a:t>) vrijednosti prvotnog ugovora</a:t>
            </a:r>
          </a:p>
          <a:p>
            <a:pPr marL="612775" indent="-342900" algn="just">
              <a:buFont typeface="Wingdings" panose="05000000000000000000" pitchFamily="2" charset="2"/>
              <a:buChar char="ü"/>
            </a:pPr>
            <a:r>
              <a:rPr lang="hr-HR" sz="2800" b="1" u="sng" dirty="0">
                <a:solidFill>
                  <a:srgbClr val="7030A0"/>
                </a:solidFill>
                <a:latin typeface="Calibri Light (Headings)ht"/>
              </a:rPr>
              <a:t>Paziti na neto kumulativne vrijednosti svih uzastopnih izmjena! Ne smiju imati za cilj zaobilaženje Direktive 2014/24/EU koja propisuje kako bilo koje povećanje cijene ne smije biti veće od 50 % vrijednosti prvotnog ugovora. Ako je učinjeno nekoliko uzastopnih izmjena, to se ograničenje primjenjuje na vrijednost svake izmjene. </a:t>
            </a:r>
          </a:p>
          <a:p>
            <a:pPr marL="612775" indent="-342900" algn="just">
              <a:buFont typeface="Wingdings" panose="05000000000000000000" pitchFamily="2" charset="2"/>
              <a:buChar char="ü"/>
            </a:pPr>
            <a:r>
              <a:rPr lang="hr-HR" sz="2800" b="1" dirty="0">
                <a:solidFill>
                  <a:srgbClr val="7030A0"/>
                </a:solidFill>
                <a:latin typeface="Calibri Light (Headings)ht"/>
              </a:rPr>
              <a:t>Primjena članka ne isključuje obvezu provjere radi li se o izmjeni koja predstavlja značajnu izmjenu ugovora</a:t>
            </a:r>
          </a:p>
          <a:p>
            <a:pPr marL="612775" indent="-342900" algn="just">
              <a:buFont typeface="Wingdings" panose="05000000000000000000" pitchFamily="2" charset="2"/>
              <a:buChar char="ü"/>
            </a:pPr>
            <a:r>
              <a:rPr lang="hr-HR" sz="2800" b="1" dirty="0">
                <a:solidFill>
                  <a:srgbClr val="7030A0"/>
                </a:solidFill>
                <a:latin typeface="Calibri Light (Headings)ht"/>
              </a:rPr>
              <a:t>Zahtijeva objavu u EOJN-u</a:t>
            </a:r>
            <a:endParaRPr lang="hr-HR" sz="1400" dirty="0">
              <a:solidFill>
                <a:srgbClr val="7030A0"/>
              </a:solidFill>
              <a:latin typeface="Calibri Light (Headings)ht"/>
            </a:endParaRPr>
          </a:p>
          <a:p>
            <a:endParaRPr lang="hr-HR" dirty="0"/>
          </a:p>
        </p:txBody>
      </p:sp>
    </p:spTree>
    <p:extLst>
      <p:ext uri="{BB962C8B-B14F-4D97-AF65-F5344CB8AC3E}">
        <p14:creationId xmlns:p14="http://schemas.microsoft.com/office/powerpoint/2010/main" val="2808631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8AFF6-0E05-4263-9A08-05D2F02E711A}"/>
              </a:ext>
            </a:extLst>
          </p:cNvPr>
          <p:cNvSpPr>
            <a:spLocks noGrp="1"/>
          </p:cNvSpPr>
          <p:nvPr>
            <p:ph type="title"/>
          </p:nvPr>
        </p:nvSpPr>
        <p:spPr>
          <a:xfrm>
            <a:off x="335902" y="397566"/>
            <a:ext cx="11523306" cy="656794"/>
          </a:xfrm>
        </p:spPr>
        <p:txBody>
          <a:bodyPr>
            <a:normAutofit fontScale="90000"/>
          </a:bodyPr>
          <a:lstStyle/>
          <a:p>
            <a:pPr algn="ctr"/>
            <a:r>
              <a:rPr lang="hr-HR" b="1" dirty="0">
                <a:latin typeface="Calibri Light (Headings)"/>
              </a:rPr>
              <a:t>Podugovaratelji tijekom izvršenja ugovora</a:t>
            </a:r>
            <a:br>
              <a:rPr lang="hr-HR" sz="440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br>
            <a:endParaRPr lang="hr-HR" dirty="0"/>
          </a:p>
        </p:txBody>
      </p:sp>
      <p:sp>
        <p:nvSpPr>
          <p:cNvPr id="3" name="Content Placeholder 2">
            <a:extLst>
              <a:ext uri="{FF2B5EF4-FFF2-40B4-BE49-F238E27FC236}">
                <a16:creationId xmlns:a16="http://schemas.microsoft.com/office/drawing/2014/main" id="{51AB6020-5B70-4506-9EA6-D975ECE24514}"/>
              </a:ext>
            </a:extLst>
          </p:cNvPr>
          <p:cNvSpPr>
            <a:spLocks noGrp="1"/>
          </p:cNvSpPr>
          <p:nvPr>
            <p:ph idx="1"/>
          </p:nvPr>
        </p:nvSpPr>
        <p:spPr>
          <a:xfrm>
            <a:off x="-101204" y="1258957"/>
            <a:ext cx="12192000" cy="5406885"/>
          </a:xfrm>
        </p:spPr>
        <p:txBody>
          <a:bodyPr numCol="2">
            <a:normAutofit lnSpcReduction="10000"/>
          </a:bodyPr>
          <a:lstStyle/>
          <a:p>
            <a:pPr algn="just">
              <a:buNone/>
            </a:pPr>
            <a:r>
              <a:rPr lang="hr-HR" sz="1800" b="1" u="sng" dirty="0">
                <a:solidFill>
                  <a:schemeClr val="accent6">
                    <a:lumMod val="75000"/>
                  </a:schemeClr>
                </a:solidFill>
                <a:latin typeface="Calibri Light (Headings)ht"/>
              </a:rPr>
              <a:t>Podugovaratelji tijekom izvršenja ugovora </a:t>
            </a:r>
          </a:p>
          <a:p>
            <a:pPr algn="just">
              <a:buNone/>
            </a:pPr>
            <a:r>
              <a:rPr lang="hr-HR" sz="1800" dirty="0">
                <a:latin typeface="Calibri Light (Headings)ht"/>
              </a:rPr>
              <a:t>Čl. 222. ZJN – obvezan sadržaj ugovora i obvezan provjera podugovaratelja</a:t>
            </a:r>
          </a:p>
          <a:p>
            <a:pPr algn="just">
              <a:buNone/>
            </a:pPr>
            <a:r>
              <a:rPr lang="hr-HR" sz="1800" dirty="0">
                <a:latin typeface="Calibri Light (Headings)ht"/>
              </a:rPr>
              <a:t>Čl. 224. ZJN – zahtjev za promjenom i/ili uvođenjem podugovaratelja</a:t>
            </a:r>
          </a:p>
          <a:p>
            <a:pPr algn="just">
              <a:buNone/>
            </a:pPr>
            <a:r>
              <a:rPr lang="hr-HR" sz="1800" dirty="0">
                <a:latin typeface="Calibri Light (Headings)ht"/>
              </a:rPr>
              <a:t>Čl. 225. ZJN – situacije u kojima se ne smije promijeniti i/ili uvesti podugovaratelj</a:t>
            </a:r>
            <a:endParaRPr lang="hr-HR" sz="1800" b="1" dirty="0">
              <a:solidFill>
                <a:srgbClr val="FF0000"/>
              </a:solidFill>
              <a:latin typeface="Calibri Light (Headings)ht"/>
            </a:endParaRPr>
          </a:p>
          <a:p>
            <a:pPr>
              <a:buNone/>
            </a:pPr>
            <a:r>
              <a:rPr lang="hr-HR" sz="1800" b="1" u="sng" dirty="0">
                <a:solidFill>
                  <a:srgbClr val="7030A0"/>
                </a:solidFill>
                <a:latin typeface="Calibri Light (Headings)ht"/>
              </a:rPr>
              <a:t>NEPRAVILNOST</a:t>
            </a:r>
          </a:p>
          <a:p>
            <a:pPr marL="727075" indent="-457200" algn="just">
              <a:buFont typeface="Wingdings" panose="05000000000000000000" pitchFamily="2" charset="2"/>
              <a:buChar char="Ø"/>
            </a:pPr>
            <a:r>
              <a:rPr lang="hr-HR" sz="1800" dirty="0">
                <a:latin typeface="Calibri Light (Headings)ht"/>
              </a:rPr>
              <a:t>neuvođenje podugovaratelja (</a:t>
            </a:r>
            <a:r>
              <a:rPr lang="hr-HR" sz="1800" b="1" dirty="0">
                <a:solidFill>
                  <a:srgbClr val="7030A0"/>
                </a:solidFill>
                <a:latin typeface="Calibri Light (Headings)ht"/>
              </a:rPr>
              <a:t>skriveni podugovaratelji</a:t>
            </a:r>
            <a:r>
              <a:rPr lang="hr-HR" sz="1800" dirty="0">
                <a:latin typeface="Calibri Light (Headings)ht"/>
              </a:rPr>
              <a:t>) koji izvode radove te izostanak provjere ispunjava li podugovaratelj uvjete sposobnosti, postoje li osnove za isključenje, te izostanak sklapanja dodatka (aneksa) ugovora</a:t>
            </a:r>
          </a:p>
          <a:p>
            <a:pPr marL="727075" indent="-457200" algn="just">
              <a:buFont typeface="Wingdings" panose="05000000000000000000" pitchFamily="2" charset="2"/>
              <a:buChar char="Ø"/>
            </a:pPr>
            <a:r>
              <a:rPr lang="hr-HR" sz="1800" dirty="0">
                <a:latin typeface="Calibri Light (Headings)ht"/>
              </a:rPr>
              <a:t>najčešće vidljivo iz završnog izvješća glavnog nadzornog inženjera gdje je jasno navedeno da su određene radove (strojarski, elektroradovi) izvršavani od strane GS koji nisu dio ponude, inicijalnog ugovora te koji nisu uvedeni kao podugovaratelji</a:t>
            </a:r>
          </a:p>
          <a:p>
            <a:pPr marL="727075" indent="-457200" algn="just">
              <a:buFont typeface="Wingdings" panose="05000000000000000000" pitchFamily="2" charset="2"/>
              <a:buChar char="Ø"/>
            </a:pPr>
            <a:r>
              <a:rPr lang="hr-HR" sz="1800" dirty="0">
                <a:latin typeface="Calibri Light (Headings)ht"/>
              </a:rPr>
              <a:t>Izostanak obveze neposrednog plaćanja podugovarateljima</a:t>
            </a:r>
          </a:p>
          <a:p>
            <a:pPr algn="just">
              <a:buNone/>
            </a:pPr>
            <a:r>
              <a:rPr lang="hr-HR" sz="2200" b="1" dirty="0">
                <a:solidFill>
                  <a:schemeClr val="accent6">
                    <a:lumMod val="75000"/>
                  </a:schemeClr>
                </a:solidFill>
                <a:latin typeface="Calibri Light (Headings)ht"/>
              </a:rPr>
              <a:t>DIREKTIVA 2014/24/EU EUROPSKOG PARLAMENTA I VIJEĆA od 26. veljače </a:t>
            </a:r>
          </a:p>
          <a:p>
            <a:pPr algn="just">
              <a:buNone/>
            </a:pPr>
            <a:r>
              <a:rPr lang="hr-HR" sz="2200" b="1" dirty="0">
                <a:solidFill>
                  <a:schemeClr val="accent6">
                    <a:lumMod val="75000"/>
                  </a:schemeClr>
                </a:solidFill>
                <a:latin typeface="Calibri Light (Headings)ht"/>
              </a:rPr>
              <a:t>2014</a:t>
            </a:r>
            <a:r>
              <a:rPr lang="hr-HR" sz="2200" dirty="0">
                <a:latin typeface="Calibri Light (Headings)ht"/>
              </a:rPr>
              <a:t>. „</a:t>
            </a:r>
            <a:r>
              <a:rPr lang="hr-HR" sz="2200" b="1" u="sng" dirty="0">
                <a:latin typeface="Calibri Light (Headings)ht"/>
              </a:rPr>
              <a:t>važno je osiguravanje određene transparentnosti u podugovarateljskom lancu, jer to javnim naručiteljima pruža informaciju o tome tko je prisutan na gradilištima</a:t>
            </a:r>
            <a:r>
              <a:rPr lang="hr-HR" sz="2200" dirty="0">
                <a:latin typeface="Calibri Light (Headings)ht"/>
              </a:rPr>
              <a:t> na kojima se izvode radovi za njih ili koja poduzeća pružaju usluge ……………</a:t>
            </a:r>
          </a:p>
          <a:p>
            <a:pPr algn="just">
              <a:buNone/>
            </a:pPr>
            <a:r>
              <a:rPr lang="hr-HR" sz="2200" dirty="0">
                <a:latin typeface="Calibri Light (Headings)ht"/>
              </a:rPr>
              <a:t>Trebalo bi pojasniti da se obveza dostavljanja traženih podataka u svakom slučaju odnosi na glavnog ugovaratelja, ili na temelju posebnih klauzula koje će svaki javni naručitelj trebati uključiti u sve postupke nabave, ili na temelju obveza koje bi države članice propisale glavnom ugovaratelju kroz opće primjenjive odredbe</a:t>
            </a:r>
          </a:p>
          <a:p>
            <a:pPr>
              <a:buNone/>
            </a:pPr>
            <a:endParaRPr lang="hr-HR" dirty="0"/>
          </a:p>
        </p:txBody>
      </p:sp>
    </p:spTree>
    <p:extLst>
      <p:ext uri="{BB962C8B-B14F-4D97-AF65-F5344CB8AC3E}">
        <p14:creationId xmlns:p14="http://schemas.microsoft.com/office/powerpoint/2010/main" val="15147938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E5720EA-02FB-88FB-EACD-7A1ACCD1535F}"/>
              </a:ext>
            </a:extLst>
          </p:cNvPr>
          <p:cNvSpPr>
            <a:spLocks noGrp="1"/>
          </p:cNvSpPr>
          <p:nvPr>
            <p:ph type="title"/>
          </p:nvPr>
        </p:nvSpPr>
        <p:spPr/>
        <p:txBody>
          <a:bodyPr>
            <a:normAutofit fontScale="90000"/>
          </a:bodyPr>
          <a:lstStyle/>
          <a:p>
            <a:br>
              <a:rPr lang="hr-HR" sz="2400" dirty="0">
                <a:latin typeface="+mj-lt"/>
              </a:rPr>
            </a:br>
            <a:r>
              <a:rPr lang="hr-HR" b="1" dirty="0">
                <a:latin typeface="+mj-lt"/>
              </a:rPr>
              <a:t>Najčešće uočene pogreške prilikom administrativne kontrole</a:t>
            </a:r>
            <a:endParaRPr lang="hr-HR" dirty="0"/>
          </a:p>
        </p:txBody>
      </p:sp>
      <p:sp>
        <p:nvSpPr>
          <p:cNvPr id="3" name="Rezervirano mjesto sadržaja 2">
            <a:extLst>
              <a:ext uri="{FF2B5EF4-FFF2-40B4-BE49-F238E27FC236}">
                <a16:creationId xmlns:a16="http://schemas.microsoft.com/office/drawing/2014/main" id="{C7E4CD7C-9682-5CAC-F196-C3F94EC2A08C}"/>
              </a:ext>
            </a:extLst>
          </p:cNvPr>
          <p:cNvSpPr>
            <a:spLocks noGrp="1"/>
          </p:cNvSpPr>
          <p:nvPr>
            <p:ph idx="1"/>
          </p:nvPr>
        </p:nvSpPr>
        <p:spPr/>
        <p:txBody>
          <a:bodyPr>
            <a:normAutofit fontScale="70000" lnSpcReduction="20000"/>
          </a:bodyPr>
          <a:lstStyle/>
          <a:p>
            <a:pPr marL="555625" lvl="0" indent="-285750" algn="just">
              <a:lnSpc>
                <a:spcPct val="100000"/>
              </a:lnSpc>
            </a:pPr>
            <a:r>
              <a:rPr lang="hr-HR" sz="2800" dirty="0">
                <a:latin typeface="+mj-lt"/>
                <a:ea typeface="Ebrima" panose="02000000000000000000" pitchFamily="2" charset="0"/>
                <a:cs typeface="Ebrima" panose="02000000000000000000" pitchFamily="2" charset="0"/>
              </a:rPr>
              <a:t>Izbjegavanje primjene propisa o nabavi te </a:t>
            </a:r>
            <a:r>
              <a:rPr lang="hr-HR" sz="2800" b="1" dirty="0">
                <a:solidFill>
                  <a:srgbClr val="FF0000"/>
                </a:solidFill>
                <a:latin typeface="+mj-lt"/>
                <a:ea typeface="Ebrima" panose="02000000000000000000" pitchFamily="2" charset="0"/>
                <a:cs typeface="Ebrima" panose="02000000000000000000" pitchFamily="2" charset="0"/>
              </a:rPr>
              <a:t>umjetna podjela ugovora o radovima/uslugama/robi </a:t>
            </a:r>
            <a:r>
              <a:rPr lang="hr-HR" sz="2800" dirty="0">
                <a:latin typeface="+mj-lt"/>
                <a:ea typeface="Ebrima" panose="02000000000000000000" pitchFamily="2" charset="0"/>
                <a:cs typeface="Ebrima" panose="02000000000000000000" pitchFamily="2" charset="0"/>
              </a:rPr>
              <a:t>(primjerice (Idejni) projekt koji se sastoji od radova i robe potrebno je kao funkcionalnu cjelinu provesti u objedinjenom postupku javne nabave). </a:t>
            </a:r>
          </a:p>
          <a:p>
            <a:pPr marL="555625" lvl="0" indent="-285750" algn="just">
              <a:lnSpc>
                <a:spcPct val="100000"/>
              </a:lnSpc>
            </a:pPr>
            <a:r>
              <a:rPr lang="hr-HR" sz="2800" dirty="0">
                <a:latin typeface="+mj-lt"/>
                <a:ea typeface="Ebrima" panose="02000000000000000000" pitchFamily="2" charset="0"/>
                <a:cs typeface="Ebrima" panose="02000000000000000000" pitchFamily="2" charset="0"/>
              </a:rPr>
              <a:t>Uvjeti sposobnosti nisu vezani uz predmet nabave i/ili nisu razmjerni predmetu nabave (</a:t>
            </a:r>
            <a:r>
              <a:rPr lang="hr-HR" sz="2800" b="1" dirty="0">
                <a:solidFill>
                  <a:srgbClr val="FF0000"/>
                </a:solidFill>
                <a:latin typeface="+mj-lt"/>
                <a:ea typeface="Ebrima" panose="02000000000000000000" pitchFamily="2" charset="0"/>
                <a:cs typeface="Ebrima" panose="02000000000000000000" pitchFamily="2" charset="0"/>
              </a:rPr>
              <a:t>specificiranje pojma „slično predmetu nabave“ </a:t>
            </a:r>
            <a:r>
              <a:rPr lang="hr-HR" sz="2800" dirty="0">
                <a:latin typeface="+mj-lt"/>
                <a:ea typeface="Ebrima" panose="02000000000000000000" pitchFamily="2" charset="0"/>
                <a:cs typeface="Ebrima" panose="02000000000000000000" pitchFamily="2" charset="0"/>
              </a:rPr>
              <a:t>(primjerice predmet nabave je izgradnja dječjeg vrtića, a sličnim poslovima se smatra samo izgradnja zgrada javne i društvene namjene), traži se iskustvo u radovima koji su sufinancirani isključivo iz EU fondova, zahtjev za određenim (prekomjernim) brojem godina iskustva pojedinih stručnjaka, traži se voditelj radova strojarske struke, a predmet nabave ne obuhvaća strojarske radove)</a:t>
            </a:r>
          </a:p>
          <a:p>
            <a:pPr marL="555625" lvl="0" indent="-285750" algn="just">
              <a:lnSpc>
                <a:spcPct val="100000"/>
              </a:lnSpc>
            </a:pPr>
            <a:r>
              <a:rPr lang="hr-HR" sz="2800" dirty="0">
                <a:latin typeface="+mj-lt"/>
                <a:ea typeface="Ebrima" panose="02000000000000000000" pitchFamily="2" charset="0"/>
                <a:cs typeface="Ebrima" panose="02000000000000000000" pitchFamily="2" charset="0"/>
              </a:rPr>
              <a:t>Nezakoniti i/ili diskriminacijski uvjeti sposobnosti (</a:t>
            </a:r>
            <a:r>
              <a:rPr lang="hr-HR" sz="2800" b="1" dirty="0">
                <a:solidFill>
                  <a:srgbClr val="FF0000"/>
                </a:solidFill>
                <a:latin typeface="+mj-lt"/>
                <a:ea typeface="Ebrima" panose="02000000000000000000" pitchFamily="2" charset="0"/>
                <a:cs typeface="Ebrima" panose="02000000000000000000" pitchFamily="2" charset="0"/>
              </a:rPr>
              <a:t>zahtijevanje „registracije za djelatnost građenja“</a:t>
            </a:r>
            <a:r>
              <a:rPr lang="hr-HR" sz="2800" dirty="0">
                <a:latin typeface="+mj-lt"/>
                <a:ea typeface="Ebrima" panose="02000000000000000000" pitchFamily="2" charset="0"/>
                <a:cs typeface="Ebrima" panose="02000000000000000000" pitchFamily="2" charset="0"/>
              </a:rPr>
              <a:t>, </a:t>
            </a:r>
            <a:r>
              <a:rPr lang="hr-HR" sz="2800" b="1" dirty="0">
                <a:solidFill>
                  <a:srgbClr val="FF0000"/>
                </a:solidFill>
                <a:latin typeface="+mj-lt"/>
                <a:ea typeface="Ebrima" panose="02000000000000000000" pitchFamily="2" charset="0"/>
                <a:cs typeface="Ebrima" panose="02000000000000000000" pitchFamily="2" charset="0"/>
              </a:rPr>
              <a:t>zahtijevanje obaveznog upisa u komoru za inženjere gradilišta i voditelje radova </a:t>
            </a:r>
            <a:r>
              <a:rPr lang="hr-HR" sz="2800" dirty="0">
                <a:latin typeface="+mj-lt"/>
                <a:ea typeface="Ebrima" panose="02000000000000000000" pitchFamily="2" charset="0"/>
                <a:cs typeface="Ebrima" panose="02000000000000000000" pitchFamily="2" charset="0"/>
              </a:rPr>
              <a:t>(</a:t>
            </a:r>
            <a:r>
              <a:rPr lang="hr-HR" sz="2800" u="sng" dirty="0">
                <a:latin typeface="+mj-lt"/>
                <a:ea typeface="Ebrima" panose="02000000000000000000" pitchFamily="2" charset="0"/>
                <a:cs typeface="Ebrima" panose="02000000000000000000" pitchFamily="2" charset="0"/>
              </a:rPr>
              <a:t>upis je dobrovoljan za određene kategorije od studenog 2019</a:t>
            </a:r>
            <a:r>
              <a:rPr lang="hr-HR" sz="2800" dirty="0">
                <a:latin typeface="+mj-lt"/>
                <a:ea typeface="Ebrima" panose="02000000000000000000" pitchFamily="2" charset="0"/>
                <a:cs typeface="Ebrima" panose="02000000000000000000" pitchFamily="2" charset="0"/>
              </a:rPr>
              <a:t>), zahtijevanje da stručnjak mora biti zaposlenik ponuditelja)</a:t>
            </a:r>
          </a:p>
          <a:p>
            <a:pPr marL="555625" lvl="0" indent="-285750" algn="just">
              <a:lnSpc>
                <a:spcPct val="100000"/>
              </a:lnSpc>
            </a:pPr>
            <a:r>
              <a:rPr lang="hr-HR" sz="2800" dirty="0">
                <a:latin typeface="+mj-lt"/>
                <a:ea typeface="Ebrima" panose="02000000000000000000" pitchFamily="2" charset="0"/>
                <a:cs typeface="Ebrima" panose="02000000000000000000" pitchFamily="2" charset="0"/>
              </a:rPr>
              <a:t>Nezakoniti i/ili diskriminacijski kriteriji za odabir ponude (kao </a:t>
            </a:r>
            <a:r>
              <a:rPr lang="hr-HR" sz="2800" b="1" dirty="0">
                <a:solidFill>
                  <a:srgbClr val="FF0000"/>
                </a:solidFill>
                <a:latin typeface="+mj-lt"/>
                <a:ea typeface="Ebrima" panose="02000000000000000000" pitchFamily="2" charset="0"/>
                <a:cs typeface="Ebrima" panose="02000000000000000000" pitchFamily="2" charset="0"/>
              </a:rPr>
              <a:t>ponder za odabir ENP propisano je iskustvo gospodarskog subjekta </a:t>
            </a:r>
            <a:r>
              <a:rPr lang="hr-HR" sz="2800" dirty="0">
                <a:latin typeface="+mj-lt"/>
                <a:ea typeface="Ebrima" panose="02000000000000000000" pitchFamily="2" charset="0"/>
                <a:cs typeface="Ebrima" panose="02000000000000000000" pitchFamily="2" charset="0"/>
              </a:rPr>
              <a:t>ili specifično iskustvo stručnjaka koje je istovremeno i uvjet tehničke i stručne sposobnosti). </a:t>
            </a:r>
          </a:p>
          <a:p>
            <a:pPr marL="555625" lvl="0" indent="-285750" algn="just">
              <a:lnSpc>
                <a:spcPct val="100000"/>
              </a:lnSpc>
            </a:pPr>
            <a:r>
              <a:rPr lang="hr-HR" sz="2800" dirty="0">
                <a:latin typeface="+mj-lt"/>
                <a:ea typeface="Ebrima" panose="02000000000000000000" pitchFamily="2" charset="0"/>
                <a:cs typeface="Ebrima" panose="02000000000000000000" pitchFamily="2" charset="0"/>
              </a:rPr>
              <a:t>Diskriminirajuće tehničke specifikacije (navođenje normi </a:t>
            </a:r>
            <a:r>
              <a:rPr lang="hr-HR" sz="2800" b="1" dirty="0">
                <a:solidFill>
                  <a:srgbClr val="FF0000"/>
                </a:solidFill>
                <a:latin typeface="+mj-lt"/>
                <a:ea typeface="Ebrima" panose="02000000000000000000" pitchFamily="2" charset="0"/>
                <a:cs typeface="Ebrima" panose="02000000000000000000" pitchFamily="2" charset="0"/>
              </a:rPr>
              <a:t>bez korištenja izraza „ili jednakovrijedno“</a:t>
            </a:r>
            <a:r>
              <a:rPr lang="hr-HR" sz="2800" dirty="0">
                <a:latin typeface="+mj-lt"/>
                <a:ea typeface="Ebrima" panose="02000000000000000000" pitchFamily="2" charset="0"/>
                <a:cs typeface="Ebrima" panose="02000000000000000000" pitchFamily="2" charset="0"/>
              </a:rPr>
              <a:t> te bez generalne klauzule u DON o jednakovrijednosti</a:t>
            </a:r>
            <a:endParaRPr lang="hr-HR" dirty="0"/>
          </a:p>
        </p:txBody>
      </p:sp>
    </p:spTree>
    <p:extLst>
      <p:ext uri="{BB962C8B-B14F-4D97-AF65-F5344CB8AC3E}">
        <p14:creationId xmlns:p14="http://schemas.microsoft.com/office/powerpoint/2010/main" val="41802715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CFE78E5-D478-0215-E5FF-110101A152DE}"/>
              </a:ext>
            </a:extLst>
          </p:cNvPr>
          <p:cNvSpPr>
            <a:spLocks noGrp="1"/>
          </p:cNvSpPr>
          <p:nvPr>
            <p:ph type="title"/>
          </p:nvPr>
        </p:nvSpPr>
        <p:spPr/>
        <p:txBody>
          <a:bodyPr>
            <a:normAutofit fontScale="90000"/>
          </a:bodyPr>
          <a:lstStyle/>
          <a:p>
            <a:r>
              <a:rPr lang="hr-HR" b="1" dirty="0">
                <a:latin typeface="+mj-lt"/>
              </a:rPr>
              <a:t>Najčešće uočene pogreške prilikom administrativne kontrole</a:t>
            </a:r>
            <a:endParaRPr lang="hr-HR" dirty="0"/>
          </a:p>
        </p:txBody>
      </p:sp>
      <p:sp>
        <p:nvSpPr>
          <p:cNvPr id="3" name="Rezervirano mjesto sadržaja 2">
            <a:extLst>
              <a:ext uri="{FF2B5EF4-FFF2-40B4-BE49-F238E27FC236}">
                <a16:creationId xmlns:a16="http://schemas.microsoft.com/office/drawing/2014/main" id="{CC154CA5-0FC8-DE7B-FB04-FBCF30B3CB4D}"/>
              </a:ext>
            </a:extLst>
          </p:cNvPr>
          <p:cNvSpPr>
            <a:spLocks noGrp="1"/>
          </p:cNvSpPr>
          <p:nvPr>
            <p:ph idx="1"/>
          </p:nvPr>
        </p:nvSpPr>
        <p:spPr/>
        <p:txBody>
          <a:bodyPr>
            <a:normAutofit fontScale="77500" lnSpcReduction="20000"/>
          </a:bodyPr>
          <a:lstStyle/>
          <a:p>
            <a:pPr marL="555625" lvl="0" indent="-285750" algn="just">
              <a:lnSpc>
                <a:spcPct val="100000"/>
              </a:lnSpc>
            </a:pPr>
            <a:r>
              <a:rPr lang="hr-HR" sz="2800" dirty="0">
                <a:latin typeface="+mj-lt"/>
                <a:ea typeface="Ebrima" panose="02000000000000000000" pitchFamily="2" charset="0"/>
                <a:cs typeface="Ebrima" panose="02000000000000000000" pitchFamily="2" charset="0"/>
              </a:rPr>
              <a:t>Navođenje marki, tipova proizvoda i brendova kao i </a:t>
            </a:r>
            <a:r>
              <a:rPr lang="hr-HR" sz="2800" b="1" dirty="0">
                <a:solidFill>
                  <a:srgbClr val="FF0000"/>
                </a:solidFill>
                <a:latin typeface="+mj-lt"/>
                <a:ea typeface="Ebrima" panose="02000000000000000000" pitchFamily="2" charset="0"/>
                <a:cs typeface="Ebrima" panose="02000000000000000000" pitchFamily="2" charset="0"/>
              </a:rPr>
              <a:t>opisi koji upućuju na točno određeni proizvod</a:t>
            </a:r>
            <a:r>
              <a:rPr lang="hr-HR" sz="2800" dirty="0">
                <a:latin typeface="+mj-lt"/>
                <a:ea typeface="Ebrima" panose="02000000000000000000" pitchFamily="2" charset="0"/>
                <a:cs typeface="Ebrima" panose="02000000000000000000" pitchFamily="2" charset="0"/>
              </a:rPr>
              <a:t> bez korištenja izraza „ili jednakovrijedno“ kao i bez kriterija za ocjenu jednakovrijednosti)</a:t>
            </a:r>
          </a:p>
          <a:p>
            <a:pPr marL="555625" lvl="0" indent="-285750" algn="just">
              <a:lnSpc>
                <a:spcPct val="100000"/>
              </a:lnSpc>
            </a:pPr>
            <a:r>
              <a:rPr lang="hr-HR" sz="2800" dirty="0">
                <a:latin typeface="+mj-lt"/>
                <a:ea typeface="Ebrima" panose="02000000000000000000" pitchFamily="2" charset="0"/>
                <a:cs typeface="Ebrima" panose="02000000000000000000" pitchFamily="2" charset="0"/>
              </a:rPr>
              <a:t>Nedostatak transparentnosti i revizijskog traga pregleda i ocjene ponuda (u zapisniku o pregledu i ocjeni ponuda </a:t>
            </a:r>
            <a:r>
              <a:rPr lang="hr-HR" sz="2800" b="1" dirty="0">
                <a:solidFill>
                  <a:srgbClr val="FF0000"/>
                </a:solidFill>
                <a:latin typeface="+mj-lt"/>
                <a:ea typeface="Ebrima" panose="02000000000000000000" pitchFamily="2" charset="0"/>
                <a:cs typeface="Ebrima" panose="02000000000000000000" pitchFamily="2" charset="0"/>
              </a:rPr>
              <a:t>nema traga o provjeri uvjeta </a:t>
            </a:r>
            <a:r>
              <a:rPr lang="hr-HR" sz="2800" dirty="0">
                <a:latin typeface="+mj-lt"/>
                <a:ea typeface="Ebrima" panose="02000000000000000000" pitchFamily="2" charset="0"/>
                <a:cs typeface="Ebrima" panose="02000000000000000000" pitchFamily="2" charset="0"/>
              </a:rPr>
              <a:t>iz dokumentacije ili ne postoje ažurirani dokazi o izvršenim provjerama). Nije dovoljan općeniti navod o dostavi ESPD obrasca, mora biti razvidna provjera svih uvjeta za ponuditelja, podugovaratelja, člana zajednice, gospodarskog subjekta na kojeg se ponuditelj oslanja.</a:t>
            </a:r>
          </a:p>
          <a:p>
            <a:pPr marL="555625" lvl="0" indent="-285750" algn="just">
              <a:lnSpc>
                <a:spcPct val="100000"/>
              </a:lnSpc>
            </a:pPr>
            <a:r>
              <a:rPr lang="hr-HR" sz="2800" dirty="0">
                <a:latin typeface="+mj-lt"/>
                <a:ea typeface="Ebrima" panose="02000000000000000000" pitchFamily="2" charset="0"/>
                <a:cs typeface="Ebrima" panose="02000000000000000000" pitchFamily="2" charset="0"/>
              </a:rPr>
              <a:t>Izmjena ponude tijekom ocjene (</a:t>
            </a:r>
            <a:r>
              <a:rPr lang="hr-HR" sz="2800" b="1" dirty="0">
                <a:solidFill>
                  <a:srgbClr val="FF0000"/>
                </a:solidFill>
                <a:latin typeface="+mj-lt"/>
                <a:ea typeface="Ebrima" panose="02000000000000000000" pitchFamily="2" charset="0"/>
                <a:cs typeface="Ebrima" panose="02000000000000000000" pitchFamily="2" charset="0"/>
              </a:rPr>
              <a:t>institut pojašnjenja ne smije dovesti do pregovaranja u vezi s kriterijem za odabir ponude ili ponuđenim predmetom nabave</a:t>
            </a:r>
            <a:r>
              <a:rPr lang="hr-HR" sz="2800" dirty="0">
                <a:latin typeface="+mj-lt"/>
                <a:ea typeface="Ebrima" panose="02000000000000000000" pitchFamily="2" charset="0"/>
                <a:cs typeface="Ebrima" panose="02000000000000000000" pitchFamily="2" charset="0"/>
              </a:rPr>
              <a:t> – primjerice u postupku javne nabave došlo je do naknadnog uvođenja i oslanjanja na sposobnost drugog gospodarskog subjekta radi dokazivanja ispunjavanja iskustva u izvršenim radovima i/ili naknadna dostava izjave o ponuđenom jamstvenom roku koji je dio kriterija za odabir ponude).</a:t>
            </a:r>
          </a:p>
          <a:p>
            <a:pPr marL="555625" lvl="0" indent="-285750" algn="just">
              <a:lnSpc>
                <a:spcPct val="100000"/>
              </a:lnSpc>
            </a:pPr>
            <a:r>
              <a:rPr lang="hr-HR" sz="2800" dirty="0">
                <a:latin typeface="+mj-lt"/>
                <a:ea typeface="Ebrima" panose="02000000000000000000" pitchFamily="2" charset="0"/>
                <a:cs typeface="Ebrima" panose="02000000000000000000" pitchFamily="2" charset="0"/>
              </a:rPr>
              <a:t>Izmjena uvjeta sposobnosti nakon otvaranja ponuda primjerice u ESPD u ponudi nije bila ispunjena točka o ekonomskoj i financijskoj sposobnosti te nije traženo pojašnjenje i upotpunjavanje niti je tražen ažurirani dokaz, a ponuditelj je odabran kao da zadovoljava navedene uvjete</a:t>
            </a:r>
          </a:p>
          <a:p>
            <a:endParaRPr lang="hr-HR" dirty="0"/>
          </a:p>
        </p:txBody>
      </p:sp>
    </p:spTree>
    <p:extLst>
      <p:ext uri="{BB962C8B-B14F-4D97-AF65-F5344CB8AC3E}">
        <p14:creationId xmlns:p14="http://schemas.microsoft.com/office/powerpoint/2010/main" val="31985488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12DC964-8B54-5C12-47B4-DEA1ABBF3144}"/>
              </a:ext>
            </a:extLst>
          </p:cNvPr>
          <p:cNvSpPr>
            <a:spLocks noGrp="1"/>
          </p:cNvSpPr>
          <p:nvPr>
            <p:ph type="title"/>
          </p:nvPr>
        </p:nvSpPr>
        <p:spPr/>
        <p:txBody>
          <a:bodyPr>
            <a:normAutofit fontScale="90000"/>
          </a:bodyPr>
          <a:lstStyle/>
          <a:p>
            <a:r>
              <a:rPr lang="hr-HR" b="1" dirty="0">
                <a:latin typeface="+mj-lt"/>
              </a:rPr>
              <a:t>Najčešće uočene pogreške prilikom administrativne kontrole</a:t>
            </a:r>
            <a:endParaRPr lang="hr-HR" dirty="0"/>
          </a:p>
        </p:txBody>
      </p:sp>
      <p:sp>
        <p:nvSpPr>
          <p:cNvPr id="3" name="Rezervirano mjesto sadržaja 2">
            <a:extLst>
              <a:ext uri="{FF2B5EF4-FFF2-40B4-BE49-F238E27FC236}">
                <a16:creationId xmlns:a16="http://schemas.microsoft.com/office/drawing/2014/main" id="{7A4F4CE5-675E-DA13-571F-1967A411898A}"/>
              </a:ext>
            </a:extLst>
          </p:cNvPr>
          <p:cNvSpPr>
            <a:spLocks noGrp="1"/>
          </p:cNvSpPr>
          <p:nvPr>
            <p:ph idx="1"/>
          </p:nvPr>
        </p:nvSpPr>
        <p:spPr/>
        <p:txBody>
          <a:bodyPr>
            <a:normAutofit fontScale="92500"/>
          </a:bodyPr>
          <a:lstStyle/>
          <a:p>
            <a:pPr marL="555625" indent="-285750" algn="just"/>
            <a:r>
              <a:rPr lang="hr-HR" sz="2200" dirty="0">
                <a:latin typeface="Calibri Light (Headings)"/>
                <a:ea typeface="Ebrima" panose="02000000000000000000" pitchFamily="2" charset="0"/>
                <a:cs typeface="Ebrima" panose="02000000000000000000" pitchFamily="2" charset="0"/>
              </a:rPr>
              <a:t>Provjera ažuriranih popratnih dokumenata/dokaza – ažurirani dokazi (vrsta adekvatnog i prihvatljivog dokaza) je propisana u ZJN 2016. Dokazi se prvenstveno dohvaćaju putem sustava EOJN (izvadak iz sudskog registra, potvrde o nekažnjavanju, potvrde porezne uprave, </a:t>
            </a:r>
            <a:r>
              <a:rPr lang="hr-HR" sz="2200" dirty="0" err="1">
                <a:latin typeface="Calibri Light (Headings)"/>
                <a:ea typeface="Ebrima" panose="02000000000000000000" pitchFamily="2" charset="0"/>
                <a:cs typeface="Ebrima" panose="02000000000000000000" pitchFamily="2" charset="0"/>
              </a:rPr>
              <a:t>eCertis</a:t>
            </a:r>
            <a:r>
              <a:rPr lang="hr-HR" sz="2200" dirty="0">
                <a:latin typeface="Calibri Light (Headings)"/>
                <a:ea typeface="Ebrima" panose="02000000000000000000" pitchFamily="2" charset="0"/>
                <a:cs typeface="Ebrima" panose="02000000000000000000" pitchFamily="2" charset="0"/>
              </a:rPr>
              <a:t> (ako je primjenjivo). </a:t>
            </a:r>
            <a:r>
              <a:rPr lang="hr-HR" sz="2200" b="1" dirty="0">
                <a:solidFill>
                  <a:srgbClr val="FF0000"/>
                </a:solidFill>
                <a:latin typeface="Calibri Light (Headings)"/>
                <a:ea typeface="Ebrima" panose="02000000000000000000" pitchFamily="2" charset="0"/>
                <a:cs typeface="Ebrima" panose="02000000000000000000" pitchFamily="2" charset="0"/>
              </a:rPr>
              <a:t>Propust u cjelovitoj provjeri nepostojanja osnova za isključenje </a:t>
            </a:r>
            <a:r>
              <a:rPr lang="hr-HR" sz="2200" dirty="0">
                <a:latin typeface="Calibri Light (Headings)"/>
                <a:ea typeface="Ebrima" panose="02000000000000000000" pitchFamily="2" charset="0"/>
                <a:cs typeface="Ebrima" panose="02000000000000000000" pitchFamily="2" charset="0"/>
              </a:rPr>
              <a:t>(primjerice nekažnjavanost nije provjerena za sve članove zajednice ponuditelja ili za sve odgovorne osobe (članovi uprave/direktori, članovi nadzornog odbora, </a:t>
            </a:r>
            <a:r>
              <a:rPr lang="hr-HR" sz="2200" b="1" dirty="0">
                <a:solidFill>
                  <a:srgbClr val="FF0000"/>
                </a:solidFill>
                <a:latin typeface="Calibri Light (Headings)"/>
                <a:ea typeface="Ebrima" panose="02000000000000000000" pitchFamily="2" charset="0"/>
                <a:cs typeface="Ebrima" panose="02000000000000000000" pitchFamily="2" charset="0"/>
              </a:rPr>
              <a:t>prokuristi</a:t>
            </a:r>
            <a:r>
              <a:rPr lang="hr-HR" sz="2200" dirty="0">
                <a:latin typeface="Calibri Light (Headings)"/>
                <a:ea typeface="Ebrima" panose="02000000000000000000" pitchFamily="2" charset="0"/>
                <a:cs typeface="Ebrima" panose="02000000000000000000" pitchFamily="2" charset="0"/>
              </a:rPr>
              <a:t>); izvadak iz sudskog registra ne sadrži sve situacije propisane </a:t>
            </a:r>
            <a:r>
              <a:rPr lang="hr-HR" sz="2200" b="1" dirty="0">
                <a:solidFill>
                  <a:srgbClr val="FF0000"/>
                </a:solidFill>
                <a:latin typeface="Calibri Light (Headings)"/>
                <a:ea typeface="Ebrima" panose="02000000000000000000" pitchFamily="2" charset="0"/>
                <a:cs typeface="Ebrima" panose="02000000000000000000" pitchFamily="2" charset="0"/>
              </a:rPr>
              <a:t>čl. 254. st. 1. t. 2. ZJN 2016 </a:t>
            </a:r>
            <a:r>
              <a:rPr lang="hr-HR" sz="2200" dirty="0">
                <a:latin typeface="Calibri Light (Headings)"/>
                <a:ea typeface="Ebrima" panose="02000000000000000000" pitchFamily="2" charset="0"/>
                <a:cs typeface="Ebrima" panose="02000000000000000000" pitchFamily="2" charset="0"/>
              </a:rPr>
              <a:t>te je u tom slučaju potrebno tražiti izjavu (s ovjerom potpisa) u skladu s odredbom članka 265. st. 2. ZJN 2016)</a:t>
            </a:r>
          </a:p>
          <a:p>
            <a:pPr marL="555625" indent="-285750" algn="just"/>
            <a:r>
              <a:rPr lang="hr-HR" sz="2200" dirty="0">
                <a:latin typeface="Calibri Light (Headings)"/>
                <a:ea typeface="Ebrima" panose="02000000000000000000" pitchFamily="2" charset="0"/>
                <a:cs typeface="Ebrima" panose="02000000000000000000" pitchFamily="2" charset="0"/>
              </a:rPr>
              <a:t>Ugovor o javnoj nabavi nije sklopljen u skladu s dokumentacijom o nabavi i odabranom ponudom (primjerice </a:t>
            </a:r>
            <a:r>
              <a:rPr lang="hr-HR" sz="2200" b="1" dirty="0">
                <a:solidFill>
                  <a:srgbClr val="FF0000"/>
                </a:solidFill>
                <a:latin typeface="Calibri Light (Headings)"/>
                <a:ea typeface="Ebrima" panose="02000000000000000000" pitchFamily="2" charset="0"/>
                <a:cs typeface="Ebrima" panose="02000000000000000000" pitchFamily="2" charset="0"/>
              </a:rPr>
              <a:t>rok dovršetak radova dulji od propisanog ili ponuđenog</a:t>
            </a:r>
            <a:r>
              <a:rPr lang="hr-HR" sz="2200" dirty="0">
                <a:latin typeface="Calibri Light (Headings)"/>
                <a:ea typeface="Ebrima" panose="02000000000000000000" pitchFamily="2" charset="0"/>
                <a:cs typeface="Ebrima" panose="02000000000000000000" pitchFamily="2" charset="0"/>
              </a:rPr>
              <a:t>, u dokumentaciji o nabavi i/ili u ponudi rok je bio izražen u kalendarskim danima, a ugovorom utvrđen rok u radnim danima, ugovorena jamstva u nižem iznosu ili s kraćim rokom valjanosti)</a:t>
            </a:r>
          </a:p>
          <a:p>
            <a:pPr marL="555625" indent="-285750" algn="just"/>
            <a:r>
              <a:rPr lang="hr-HR" sz="2200" dirty="0">
                <a:latin typeface="Calibri Light (Headings)"/>
                <a:ea typeface="Ebrima" panose="02000000000000000000" pitchFamily="2" charset="0"/>
                <a:cs typeface="Ebrima" panose="02000000000000000000" pitchFamily="2" charset="0"/>
              </a:rPr>
              <a:t>Propust u traženju različitih jamstava propisanih dokumentacijom o nabavi ili ugovorom (kašnjenje u dostavi jamstava, </a:t>
            </a:r>
            <a:r>
              <a:rPr lang="hr-HR" sz="2200" b="1" dirty="0">
                <a:solidFill>
                  <a:srgbClr val="FF0000"/>
                </a:solidFill>
                <a:latin typeface="Calibri Light (Headings)"/>
                <a:ea typeface="Ebrima" panose="02000000000000000000" pitchFamily="2" charset="0"/>
                <a:cs typeface="Ebrima" panose="02000000000000000000" pitchFamily="2" charset="0"/>
              </a:rPr>
              <a:t>prihvaćanje jamstava nižeg iznosa ili drugog oblika od ugovorenoga </a:t>
            </a:r>
            <a:r>
              <a:rPr lang="hr-HR" sz="2200" dirty="0">
                <a:latin typeface="Calibri Light (Headings)"/>
                <a:ea typeface="Ebrima" panose="02000000000000000000" pitchFamily="2" charset="0"/>
                <a:cs typeface="Ebrima" panose="02000000000000000000" pitchFamily="2" charset="0"/>
              </a:rPr>
              <a:t>(primjerice zadužnica ponuditelja umjesto propisane bankarske garancije), </a:t>
            </a:r>
            <a:r>
              <a:rPr lang="hr-HR" sz="2200" b="1" dirty="0">
                <a:solidFill>
                  <a:srgbClr val="FF0000"/>
                </a:solidFill>
                <a:latin typeface="Calibri Light (Headings)"/>
                <a:ea typeface="Ebrima" panose="02000000000000000000" pitchFamily="2" charset="0"/>
                <a:cs typeface="Ebrima" panose="02000000000000000000" pitchFamily="2" charset="0"/>
              </a:rPr>
              <a:t>neproduljivanje jamstva sukladno sklopljenim dodacima ugovora </a:t>
            </a:r>
            <a:r>
              <a:rPr lang="hr-HR" sz="2200" dirty="0">
                <a:latin typeface="Calibri Light (Headings)"/>
                <a:ea typeface="Ebrima" panose="02000000000000000000" pitchFamily="2" charset="0"/>
                <a:cs typeface="Ebrima" panose="02000000000000000000" pitchFamily="2" charset="0"/>
              </a:rPr>
              <a:t>(jamstvo mora trajati cijeli period trajanja ugovora bez obzira jesu li se u određenom periodu radovi izvodili ili ne), jamstvo za otklanjanje nedostatke u jamstvenom roku nema rok važenja sukladno ponuđenom)</a:t>
            </a:r>
          </a:p>
          <a:p>
            <a:endParaRPr lang="hr-HR" dirty="0"/>
          </a:p>
        </p:txBody>
      </p:sp>
    </p:spTree>
    <p:extLst>
      <p:ext uri="{BB962C8B-B14F-4D97-AF65-F5344CB8AC3E}">
        <p14:creationId xmlns:p14="http://schemas.microsoft.com/office/powerpoint/2010/main" val="936976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A350080-45BA-C3F3-95C0-4D6E96222EDB}"/>
              </a:ext>
            </a:extLst>
          </p:cNvPr>
          <p:cNvSpPr>
            <a:spLocks noGrp="1"/>
          </p:cNvSpPr>
          <p:nvPr>
            <p:ph type="title"/>
          </p:nvPr>
        </p:nvSpPr>
        <p:spPr/>
        <p:txBody>
          <a:bodyPr>
            <a:normAutofit fontScale="90000"/>
          </a:bodyPr>
          <a:lstStyle/>
          <a:p>
            <a:r>
              <a:rPr lang="hr-HR" b="1" dirty="0">
                <a:latin typeface="+mj-lt"/>
              </a:rPr>
              <a:t>Najčešće uočene pogreške prilikom administrativne kontrole</a:t>
            </a:r>
            <a:endParaRPr lang="hr-HR" dirty="0"/>
          </a:p>
        </p:txBody>
      </p:sp>
      <p:sp>
        <p:nvSpPr>
          <p:cNvPr id="3" name="Rezervirano mjesto sadržaja 2">
            <a:extLst>
              <a:ext uri="{FF2B5EF4-FFF2-40B4-BE49-F238E27FC236}">
                <a16:creationId xmlns:a16="http://schemas.microsoft.com/office/drawing/2014/main" id="{D55B4BA3-2CAE-3E16-15A6-6CD833F45EE4}"/>
              </a:ext>
            </a:extLst>
          </p:cNvPr>
          <p:cNvSpPr>
            <a:spLocks noGrp="1"/>
          </p:cNvSpPr>
          <p:nvPr>
            <p:ph idx="1"/>
          </p:nvPr>
        </p:nvSpPr>
        <p:spPr/>
        <p:txBody>
          <a:bodyPr>
            <a:normAutofit fontScale="77500" lnSpcReduction="20000"/>
          </a:bodyPr>
          <a:lstStyle/>
          <a:p>
            <a:pPr marL="555625" indent="-285750" algn="just"/>
            <a:r>
              <a:rPr lang="hr-HR" sz="2800" dirty="0">
                <a:latin typeface="Calibri Light (Headings)"/>
                <a:ea typeface="Ebrima" panose="02000000000000000000" pitchFamily="2" charset="0"/>
                <a:cs typeface="Ebrima" panose="02000000000000000000" pitchFamily="2" charset="0"/>
              </a:rPr>
              <a:t>Ugovor o javnoj nabavi se ne izvršava u skladu s odabranom ponudom - </a:t>
            </a:r>
            <a:r>
              <a:rPr lang="hr-HR" sz="2800" b="1" dirty="0">
                <a:solidFill>
                  <a:srgbClr val="FF0000"/>
                </a:solidFill>
                <a:latin typeface="Calibri Light (Headings)"/>
                <a:ea typeface="Ebrima" panose="02000000000000000000" pitchFamily="2" charset="0"/>
                <a:cs typeface="Ebrima" panose="02000000000000000000" pitchFamily="2" charset="0"/>
              </a:rPr>
              <a:t>nepoštivanje kriterija za odabir ekonomski najpovoljnije ponude (ENP) </a:t>
            </a:r>
            <a:r>
              <a:rPr lang="hr-HR" sz="2800" dirty="0">
                <a:latin typeface="Calibri Light (Headings)"/>
                <a:ea typeface="Ebrima" panose="02000000000000000000" pitchFamily="2" charset="0"/>
                <a:cs typeface="Ebrima" panose="02000000000000000000" pitchFamily="2" charset="0"/>
              </a:rPr>
              <a:t>(primjerice produljenje roka koji je bio kriterij za odabir ponude, a čime se utječe na rangiranje ponuda, prihvaćanje zamjene stručnjaka koji ne ispunjava uvjete koji su bili bodovani kao kriterij ENP), zamjena ključnih stručnjaka tijekom izvršenja ugovora bez revizijskog traga o provjeri njihovih kvalifikacija sukladno uvjetima iz DON, u izvršenju ugovora ne sudjeluje gospodarski subjekt na čiju sposobnost se odabrani ponuditelj oslonio radi dokazivanja stručnog iskustva i/ili obrazovnih i stručnih kvalifikacija</a:t>
            </a:r>
          </a:p>
          <a:p>
            <a:pPr marL="555625" indent="-285750" algn="just"/>
            <a:r>
              <a:rPr lang="hr-HR" sz="2800" b="1" dirty="0">
                <a:solidFill>
                  <a:srgbClr val="FF0000"/>
                </a:solidFill>
                <a:latin typeface="Calibri Light (Headings)"/>
                <a:ea typeface="Ebrima" panose="02000000000000000000" pitchFamily="2" charset="0"/>
                <a:cs typeface="Ebrima" panose="02000000000000000000" pitchFamily="2" charset="0"/>
              </a:rPr>
              <a:t>Nekorištenje mogućnosti naplate ugovorne kazne</a:t>
            </a:r>
            <a:r>
              <a:rPr lang="hr-HR" sz="2800" dirty="0">
                <a:latin typeface="Calibri Light (Headings)"/>
                <a:ea typeface="Ebrima" panose="02000000000000000000" pitchFamily="2" charset="0"/>
                <a:cs typeface="Ebrima" panose="02000000000000000000" pitchFamily="2" charset="0"/>
              </a:rPr>
              <a:t> u slučaju nepoštivanja odredbi ugovora ili aktivacije jamstva za uredno izvršenje ugovora</a:t>
            </a:r>
          </a:p>
          <a:p>
            <a:pPr marL="555625" indent="-285750" algn="just"/>
            <a:r>
              <a:rPr lang="hr-HR" sz="2800" dirty="0">
                <a:latin typeface="Calibri Light (Headings)"/>
                <a:ea typeface="Ebrima" panose="02000000000000000000" pitchFamily="2" charset="0"/>
                <a:cs typeface="Ebrima" panose="02000000000000000000" pitchFamily="2" charset="0"/>
              </a:rPr>
              <a:t>Neuvođenje podugovaratelja (</a:t>
            </a:r>
            <a:r>
              <a:rPr lang="hr-HR" sz="2800" b="1" dirty="0">
                <a:solidFill>
                  <a:srgbClr val="FF0000"/>
                </a:solidFill>
                <a:latin typeface="Calibri Light (Headings)"/>
                <a:ea typeface="Ebrima" panose="02000000000000000000" pitchFamily="2" charset="0"/>
                <a:cs typeface="Ebrima" panose="02000000000000000000" pitchFamily="2" charset="0"/>
              </a:rPr>
              <a:t>SKRIVENI PODUGOVARATELJI</a:t>
            </a:r>
            <a:r>
              <a:rPr lang="hr-HR" sz="2800" dirty="0">
                <a:latin typeface="Calibri Light (Headings)"/>
                <a:ea typeface="Ebrima" panose="02000000000000000000" pitchFamily="2" charset="0"/>
                <a:cs typeface="Ebrima" panose="02000000000000000000" pitchFamily="2" charset="0"/>
              </a:rPr>
              <a:t>) koji izvode radove te izostanak provjere ispunjava li podugovaratelj uvjete sposobnosti, postoje li osnove za isključenje, te izostanak sklapanja dodatka (aneksa) ugovora</a:t>
            </a:r>
          </a:p>
          <a:p>
            <a:pPr marL="555625" indent="-285750" algn="just"/>
            <a:r>
              <a:rPr lang="hr-HR" sz="2800" b="1" dirty="0">
                <a:solidFill>
                  <a:srgbClr val="FF0000"/>
                </a:solidFill>
                <a:latin typeface="Calibri Light (Headings)"/>
                <a:ea typeface="Ebrima" panose="02000000000000000000" pitchFamily="2" charset="0"/>
                <a:cs typeface="Ebrima" panose="02000000000000000000" pitchFamily="2" charset="0"/>
              </a:rPr>
              <a:t>Produljenje rokova ili povećanje cijene bez sklapanja dodatka</a:t>
            </a:r>
            <a:r>
              <a:rPr lang="hr-HR" sz="2800" dirty="0">
                <a:latin typeface="Calibri Light (Headings)"/>
                <a:ea typeface="Ebrima" panose="02000000000000000000" pitchFamily="2" charset="0"/>
                <a:cs typeface="Ebrima" panose="02000000000000000000" pitchFamily="2" charset="0"/>
              </a:rPr>
              <a:t> postojećem ugovoru te bez analize cijena, suglasnosti ugovornih strana i nadzornog inženjera te bez navođenja jasne zakonske osnove (konkretan članak zakona)</a:t>
            </a:r>
          </a:p>
          <a:p>
            <a:pPr marL="555625" indent="-285750" algn="just"/>
            <a:r>
              <a:rPr lang="hr-HR" sz="2800" b="1" dirty="0">
                <a:solidFill>
                  <a:srgbClr val="FF0000"/>
                </a:solidFill>
                <a:latin typeface="Calibri Light (Headings)"/>
                <a:ea typeface="Ebrima" panose="02000000000000000000" pitchFamily="2" charset="0"/>
                <a:cs typeface="Ebrima" panose="02000000000000000000" pitchFamily="2" charset="0"/>
              </a:rPr>
              <a:t>Izmjena ugovora uz paušalan navod „zbog posljedica pandemije COVID-19“ </a:t>
            </a:r>
            <a:r>
              <a:rPr lang="hr-HR" sz="2800" dirty="0">
                <a:latin typeface="Calibri Light (Headings)"/>
                <a:ea typeface="Ebrima" panose="02000000000000000000" pitchFamily="2" charset="0"/>
                <a:cs typeface="Ebrima" panose="02000000000000000000" pitchFamily="2" charset="0"/>
              </a:rPr>
              <a:t>bez konkretnih dokaza i dokumenata koji dokazuju tvrdnje nastupu novonastalih okolnosti</a:t>
            </a:r>
          </a:p>
          <a:p>
            <a:endParaRPr lang="hr-HR" dirty="0"/>
          </a:p>
        </p:txBody>
      </p:sp>
    </p:spTree>
    <p:extLst>
      <p:ext uri="{BB962C8B-B14F-4D97-AF65-F5344CB8AC3E}">
        <p14:creationId xmlns:p14="http://schemas.microsoft.com/office/powerpoint/2010/main" val="8446780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E3ABF-30BD-4AEC-B4FB-CA45E804C8A8}"/>
              </a:ext>
            </a:extLst>
          </p:cNvPr>
          <p:cNvSpPr>
            <a:spLocks noGrp="1"/>
          </p:cNvSpPr>
          <p:nvPr>
            <p:ph type="title"/>
          </p:nvPr>
        </p:nvSpPr>
        <p:spPr/>
        <p:txBody>
          <a:bodyPr>
            <a:normAutofit/>
          </a:bodyPr>
          <a:lstStyle/>
          <a:p>
            <a:pPr algn="ctr"/>
            <a:r>
              <a:rPr lang="hr-HR" b="1" dirty="0">
                <a:latin typeface="Calibri Light (Headings)"/>
              </a:rPr>
              <a:t>Praksa DKOM-a i VUS-a</a:t>
            </a:r>
          </a:p>
        </p:txBody>
      </p:sp>
      <p:sp>
        <p:nvSpPr>
          <p:cNvPr id="3" name="Content Placeholder 2">
            <a:extLst>
              <a:ext uri="{FF2B5EF4-FFF2-40B4-BE49-F238E27FC236}">
                <a16:creationId xmlns:a16="http://schemas.microsoft.com/office/drawing/2014/main" id="{332E8D33-E605-442F-8CB0-7EAFBD012EEA}"/>
              </a:ext>
            </a:extLst>
          </p:cNvPr>
          <p:cNvSpPr>
            <a:spLocks noGrp="1"/>
          </p:cNvSpPr>
          <p:nvPr>
            <p:ph idx="1"/>
          </p:nvPr>
        </p:nvSpPr>
        <p:spPr>
          <a:xfrm>
            <a:off x="335903" y="1529591"/>
            <a:ext cx="11157410" cy="4777274"/>
          </a:xfrm>
        </p:spPr>
        <p:txBody>
          <a:bodyPr>
            <a:normAutofit lnSpcReduction="10000"/>
          </a:bodyPr>
          <a:lstStyle/>
          <a:p>
            <a:pPr marL="441325" indent="-171450" algn="just"/>
            <a:r>
              <a:rPr lang="hr-HR" sz="2000" b="1" dirty="0">
                <a:latin typeface="Calibri Light (Headings)"/>
              </a:rPr>
              <a:t>Tehnička i stručna sposobnost – radovi – isto ili slično </a:t>
            </a:r>
            <a:r>
              <a:rPr lang="hr-HR" sz="2000" dirty="0">
                <a:latin typeface="Calibri Light (Headings)"/>
              </a:rPr>
              <a:t>– </a:t>
            </a:r>
            <a:r>
              <a:rPr lang="hr-HR" sz="2000" i="1" dirty="0">
                <a:latin typeface="Calibri Light (Headings)"/>
              </a:rPr>
              <a:t>u DON nije propisao koji radovi će se smatrati sličnim predmetu nabave stoga se kod predmeta nabave koji je izgradnja javne ceste ne može pod sličnim prihvaćati jedino reference novoizgrađene ceste, već je prihvatljiva i rekonstrukcija – </a:t>
            </a:r>
            <a:r>
              <a:rPr lang="hr-HR" sz="2000" b="1" dirty="0">
                <a:solidFill>
                  <a:schemeClr val="accent6">
                    <a:lumMod val="75000"/>
                  </a:schemeClr>
                </a:solidFill>
                <a:latin typeface="Calibri Light (Headings)"/>
              </a:rPr>
              <a:t>Rješenje DKOM (Klasa: UP/II-034-02/21-01/301) od 30. travnja 2021.; Presuda VUS (</a:t>
            </a:r>
            <a:r>
              <a:rPr lang="pl-PL" sz="2000" b="1" dirty="0">
                <a:solidFill>
                  <a:schemeClr val="accent6">
                    <a:lumMod val="75000"/>
                  </a:schemeClr>
                </a:solidFill>
                <a:latin typeface="Calibri Light (Headings)"/>
              </a:rPr>
              <a:t>USII-204/21) od 8. srpnja 2021.</a:t>
            </a:r>
          </a:p>
          <a:p>
            <a:pPr marL="441325" indent="-171450" algn="just"/>
            <a:r>
              <a:rPr lang="hr-HR" sz="2000" dirty="0">
                <a:latin typeface="Calibri Light (Headings)"/>
              </a:rPr>
              <a:t> </a:t>
            </a:r>
            <a:r>
              <a:rPr lang="hr-HR" sz="2000" b="1" dirty="0">
                <a:latin typeface="Calibri Light (Headings)"/>
              </a:rPr>
              <a:t>Tehnička i stručna sposobnost – popis radova</a:t>
            </a:r>
            <a:r>
              <a:rPr lang="hr-HR" sz="2000" dirty="0">
                <a:latin typeface="Calibri Light (Headings)"/>
              </a:rPr>
              <a:t> – </a:t>
            </a:r>
            <a:r>
              <a:rPr lang="hr-HR" sz="2000" i="1" dirty="0">
                <a:latin typeface="Calibri Light (Headings)"/>
              </a:rPr>
              <a:t>DON-om je propisano da se sposobnost za izvršenje predmeta nabave dokazuje popisom izvršenih radova, a ne popisom izvršenih ugovora. Obzirom da su radovi izvršeni 2015., a ugovor 2017., nije dokazao da je gospodarski subjekt izvršio radove iste ili slične predmetu nabave u razdoblju od 5 godina koje prethodi godini u kojoj je nabava započela (2021. – 2016.) </a:t>
            </a:r>
            <a:r>
              <a:rPr lang="hr-HR" sz="2000" dirty="0">
                <a:latin typeface="Calibri Light (Headings)"/>
              </a:rPr>
              <a:t>- </a:t>
            </a:r>
            <a:r>
              <a:rPr lang="hr-HR" sz="2000" b="1" dirty="0">
                <a:solidFill>
                  <a:schemeClr val="accent6">
                    <a:lumMod val="75000"/>
                  </a:schemeClr>
                </a:solidFill>
                <a:latin typeface="Calibri Light (Headings)"/>
              </a:rPr>
              <a:t>Rješenje DKOM (Klasa: UP/II-034-02/21-01/282) od 21. travnja 2021.; Presuda VUS (</a:t>
            </a:r>
            <a:r>
              <a:rPr lang="pl-PL" sz="2000" b="1" dirty="0">
                <a:solidFill>
                  <a:schemeClr val="accent6">
                    <a:lumMod val="75000"/>
                  </a:schemeClr>
                </a:solidFill>
                <a:latin typeface="Calibri Light (Headings)"/>
              </a:rPr>
              <a:t>UsII-215/21) od 9. srpnja 2021. </a:t>
            </a:r>
          </a:p>
          <a:p>
            <a:pPr algn="just">
              <a:buNone/>
            </a:pPr>
            <a:r>
              <a:rPr lang="hr-HR" sz="2000" dirty="0">
                <a:latin typeface="Calibri Light (Headings)"/>
              </a:rPr>
              <a:t>                  </a:t>
            </a:r>
            <a:r>
              <a:rPr lang="hr-HR" sz="2000" b="1" dirty="0">
                <a:latin typeface="Calibri Light (Headings)"/>
              </a:rPr>
              <a:t>DKOM – Zaključak o pravnom shvaćanju </a:t>
            </a:r>
            <a:r>
              <a:rPr lang="hr-HR" sz="2000" dirty="0">
                <a:latin typeface="Calibri Light (Headings)"/>
              </a:rPr>
              <a:t>(</a:t>
            </a:r>
            <a:r>
              <a:rPr lang="pl-PL" sz="2000" dirty="0">
                <a:latin typeface="Calibri Light (Headings)"/>
              </a:rPr>
              <a:t>KLASA: 030-02/15-01/1; URBROJ: 354-03/2-22-41) od 29. kolovoza 2022. - </a:t>
            </a:r>
            <a:r>
              <a:rPr lang="hr-HR" sz="2000" i="1" dirty="0">
                <a:latin typeface="Calibri Light (Headings)"/>
              </a:rPr>
              <a:t>Kada naručitelj u dokumentaciji o nabavi propiše da se tehnička i stručna sposobnost dokazuje na način propisan odredbom članka 268. stavak 1. točke 1., 2. i 3. ZJN 2016, s određivanjem vrijednosnog kriterija, ponuditelj je dokazao sposobnost i onim uslugama koje su pružene, robama koje su isporučene i radovima koji su izvedeni, a njihovo je pružanje/isporuka/izvođenje započelo ranije, a uredno je završeno zaključno u bilo kojoj godini referentnog razdoblja, pod uvjetom da se radi o pružanju usluga, isporukama roba, odnosno izvođenju radova koje/koji predstavljaju jednu cjelinu.</a:t>
            </a:r>
          </a:p>
          <a:p>
            <a:pPr algn="just">
              <a:buNone/>
            </a:pPr>
            <a:endParaRPr lang="pl-PL" sz="1200" b="1" i="1" dirty="0">
              <a:solidFill>
                <a:schemeClr val="accent6">
                  <a:lumMod val="75000"/>
                </a:schemeClr>
              </a:solidFill>
              <a:latin typeface="Calibri Light (Headings)"/>
            </a:endParaRPr>
          </a:p>
          <a:p>
            <a:pPr marL="441325" indent="-171450" algn="just"/>
            <a:endParaRPr lang="pl-PL" sz="1200" b="1" dirty="0">
              <a:latin typeface="Calibri Light (Headings)"/>
            </a:endParaRPr>
          </a:p>
        </p:txBody>
      </p:sp>
    </p:spTree>
    <p:extLst>
      <p:ext uri="{BB962C8B-B14F-4D97-AF65-F5344CB8AC3E}">
        <p14:creationId xmlns:p14="http://schemas.microsoft.com/office/powerpoint/2010/main" val="34782701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31E5660-A3BD-652E-EBDC-19BC715476CA}"/>
              </a:ext>
            </a:extLst>
          </p:cNvPr>
          <p:cNvSpPr>
            <a:spLocks noGrp="1"/>
          </p:cNvSpPr>
          <p:nvPr>
            <p:ph type="title"/>
          </p:nvPr>
        </p:nvSpPr>
        <p:spPr/>
        <p:txBody>
          <a:bodyPr/>
          <a:lstStyle/>
          <a:p>
            <a:r>
              <a:rPr lang="hr-HR" b="1" dirty="0">
                <a:latin typeface="Calibri Light (Headings)"/>
              </a:rPr>
              <a:t>                  Praksa DKOM-a i VUS-a</a:t>
            </a:r>
            <a:endParaRPr lang="hr-HR" dirty="0"/>
          </a:p>
        </p:txBody>
      </p:sp>
      <p:sp>
        <p:nvSpPr>
          <p:cNvPr id="3" name="Rezervirano mjesto sadržaja 2">
            <a:extLst>
              <a:ext uri="{FF2B5EF4-FFF2-40B4-BE49-F238E27FC236}">
                <a16:creationId xmlns:a16="http://schemas.microsoft.com/office/drawing/2014/main" id="{C6455AD6-E7B5-F655-63D6-22B292116B3A}"/>
              </a:ext>
            </a:extLst>
          </p:cNvPr>
          <p:cNvSpPr>
            <a:spLocks noGrp="1"/>
          </p:cNvSpPr>
          <p:nvPr>
            <p:ph idx="1"/>
          </p:nvPr>
        </p:nvSpPr>
        <p:spPr/>
        <p:txBody>
          <a:bodyPr>
            <a:normAutofit lnSpcReduction="10000"/>
          </a:bodyPr>
          <a:lstStyle/>
          <a:p>
            <a:pPr marL="441325" indent="-171450" algn="just"/>
            <a:r>
              <a:rPr lang="pl-PL" sz="2800" b="1" dirty="0">
                <a:latin typeface="Calibri Light (Headings)"/>
              </a:rPr>
              <a:t>Podugovaratelj oslanjač – Sudjelovanje u izvršenju ugovora – Dostatni dio (s obzirom na vrstu i značaj radova te vrijednost referenci) - </a:t>
            </a:r>
            <a:r>
              <a:rPr lang="pl-PL" sz="2800" i="1" dirty="0">
                <a:latin typeface="Calibri Light (Headings)"/>
              </a:rPr>
              <a:t>nije dokazao da će gospodarski subjekt na čiju sposobnost se ponuditelj </a:t>
            </a:r>
            <a:r>
              <a:rPr lang="pl-PL" sz="2800" i="1" u="sng" dirty="0">
                <a:latin typeface="Calibri Light (Headings)"/>
              </a:rPr>
              <a:t>oslonio u cijelosti </a:t>
            </a:r>
            <a:r>
              <a:rPr lang="pl-PL" sz="2800" i="1" dirty="0">
                <a:latin typeface="Calibri Light (Headings)"/>
              </a:rPr>
              <a:t>radi dokazivanja referenci (tehničke stručne sposobnosti) ujedno i izvoditi radove za koje je svoju sposobnost ustupio. Sudjelovanje u ponudi je iznimno nerazmjerne vrijednosti (0,30%) i značaju referenci koja se ustupa za dokazivanje tehničke i stručne sposobnosti </a:t>
            </a:r>
            <a:r>
              <a:rPr lang="pl-PL" sz="2800" dirty="0">
                <a:latin typeface="Calibri Light (Headings)"/>
              </a:rPr>
              <a:t>- </a:t>
            </a:r>
            <a:r>
              <a:rPr lang="pl-PL" sz="2800" b="1" dirty="0">
                <a:solidFill>
                  <a:schemeClr val="accent6">
                    <a:lumMod val="75000"/>
                  </a:schemeClr>
                </a:solidFill>
                <a:latin typeface="Calibri Light (Headings)"/>
              </a:rPr>
              <a:t>Rješenje DKOM (Klasa: UP/II-034-02/21-01/391) od 25. svibnja 2021.; Presuda VUS (UsII-230/21-7) od 18. kolovoza 2021. </a:t>
            </a:r>
          </a:p>
          <a:p>
            <a:pPr algn="just">
              <a:buNone/>
            </a:pPr>
            <a:r>
              <a:rPr lang="hr-HR" sz="2800" b="1" dirty="0">
                <a:latin typeface="Calibri Light (Headings)"/>
              </a:rPr>
              <a:t>                   DKOM – Zaključak o pravnom shvaćanju </a:t>
            </a:r>
            <a:r>
              <a:rPr lang="hr-HR" sz="2800" dirty="0">
                <a:latin typeface="Calibri Light (Headings)"/>
              </a:rPr>
              <a:t>(</a:t>
            </a:r>
            <a:r>
              <a:rPr lang="pl-PL" sz="2800" dirty="0">
                <a:latin typeface="Calibri Light (Headings)"/>
              </a:rPr>
              <a:t>KLASA: 030-02/15-01/1; URBROJ: 354-01/19-32) od 13. lipnja 2019. godine – </a:t>
            </a:r>
            <a:r>
              <a:rPr lang="pl-PL" sz="2800" i="1" dirty="0">
                <a:latin typeface="Calibri Light (Headings)"/>
              </a:rPr>
              <a:t>Ponuditelju koji se prilikom predaje ponude oslonio na sposobnost drugog gospodarskog subjekta nije dopušteno kroz institut iz čl. 293. ZJN 2016 naknadno uvođenje u ponudu novog gospodarskog subjekta na čiju sposobnost se oslanja</a:t>
            </a:r>
          </a:p>
          <a:p>
            <a:endParaRPr lang="hr-HR" dirty="0"/>
          </a:p>
        </p:txBody>
      </p:sp>
    </p:spTree>
    <p:extLst>
      <p:ext uri="{BB962C8B-B14F-4D97-AF65-F5344CB8AC3E}">
        <p14:creationId xmlns:p14="http://schemas.microsoft.com/office/powerpoint/2010/main" val="19315141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14E0D-9D43-4244-AB61-90E50E7B0CD4}"/>
              </a:ext>
            </a:extLst>
          </p:cNvPr>
          <p:cNvSpPr>
            <a:spLocks noGrp="1"/>
          </p:cNvSpPr>
          <p:nvPr>
            <p:ph type="title"/>
          </p:nvPr>
        </p:nvSpPr>
        <p:spPr/>
        <p:txBody>
          <a:bodyPr>
            <a:normAutofit/>
          </a:bodyPr>
          <a:lstStyle/>
          <a:p>
            <a:pPr algn="ctr"/>
            <a:r>
              <a:rPr lang="hr-HR" sz="4200" b="1" dirty="0">
                <a:latin typeface="Calibri Light (Headings)"/>
              </a:rPr>
              <a:t>Praksa DKOM-a i VUS-a</a:t>
            </a:r>
            <a:endParaRPr lang="hr-HR" sz="4200" b="1" dirty="0"/>
          </a:p>
        </p:txBody>
      </p:sp>
      <p:sp>
        <p:nvSpPr>
          <p:cNvPr id="3" name="Content Placeholder 2">
            <a:extLst>
              <a:ext uri="{FF2B5EF4-FFF2-40B4-BE49-F238E27FC236}">
                <a16:creationId xmlns:a16="http://schemas.microsoft.com/office/drawing/2014/main" id="{78855F02-F53F-4DA1-85AD-B6BE870AD89A}"/>
              </a:ext>
            </a:extLst>
          </p:cNvPr>
          <p:cNvSpPr>
            <a:spLocks noGrp="1"/>
          </p:cNvSpPr>
          <p:nvPr>
            <p:ph idx="1"/>
          </p:nvPr>
        </p:nvSpPr>
        <p:spPr>
          <a:xfrm>
            <a:off x="335902" y="1434943"/>
            <a:ext cx="11417076" cy="4926099"/>
          </a:xfrm>
        </p:spPr>
        <p:txBody>
          <a:bodyPr>
            <a:noAutofit/>
          </a:bodyPr>
          <a:lstStyle/>
          <a:p>
            <a:pPr marL="441325" indent="-171450" algn="just"/>
            <a:r>
              <a:rPr lang="hr-HR" sz="2000" b="1" dirty="0">
                <a:latin typeface="Calibri Light (Headings)"/>
              </a:rPr>
              <a:t>Tehnička i stručna sposobnost – uvjet zaposlenja stručnjaka – minimalne razine </a:t>
            </a:r>
            <a:r>
              <a:rPr lang="hr-HR" sz="2000" dirty="0">
                <a:latin typeface="Calibri Light (Headings)"/>
              </a:rPr>
              <a:t>– </a:t>
            </a:r>
            <a:r>
              <a:rPr lang="hr-HR" sz="2000" i="1" dirty="0">
                <a:latin typeface="Calibri Light (Headings)"/>
              </a:rPr>
              <a:t>naručitelj nije mogao kao uvjet, odnosno minimalnu razinu tehničke i stručne sposobnosti zahtijevati da gospodarski subjekt ima zaposlene stručnjake jer iz odredbi ZJN 2016 proizlazi da se minimalna razina sposobnosti koja osigurava da će gospodarski subjekt biti sposoban izvršiti ugovor o javnoj nabavi osigurava angažmanom stručnjaka neovisno o tome pripada li izravno gospodarskom subjektu – </a:t>
            </a:r>
            <a:r>
              <a:rPr lang="hr-HR" sz="2000" b="1" dirty="0">
                <a:solidFill>
                  <a:schemeClr val="accent6">
                    <a:lumMod val="75000"/>
                  </a:schemeClr>
                </a:solidFill>
                <a:latin typeface="Calibri Light (Headings)"/>
              </a:rPr>
              <a:t>Rješenje DKOM (Klasa: UP/II-034-02/21-01/462) od 5. srpnja 2021.; Presuda VUS (</a:t>
            </a:r>
            <a:r>
              <a:rPr lang="pl-PL" sz="2000" b="1" dirty="0">
                <a:solidFill>
                  <a:schemeClr val="accent6">
                    <a:lumMod val="75000"/>
                  </a:schemeClr>
                </a:solidFill>
                <a:latin typeface="Calibri Light (Headings)"/>
              </a:rPr>
              <a:t>UsII-268/21) od 8. rujna 2021.</a:t>
            </a:r>
          </a:p>
          <a:p>
            <a:pPr algn="just">
              <a:buNone/>
            </a:pPr>
            <a:r>
              <a:rPr lang="hr-HR" sz="2000" b="1" dirty="0">
                <a:latin typeface="Calibri Light (Headings)"/>
              </a:rPr>
              <a:t>                     DKOM – Zaključak o pravnom shvaćanju </a:t>
            </a:r>
            <a:r>
              <a:rPr lang="hr-HR" sz="2000" dirty="0">
                <a:latin typeface="Calibri Light (Headings)"/>
              </a:rPr>
              <a:t>(</a:t>
            </a:r>
            <a:r>
              <a:rPr lang="pl-PL" sz="2000" dirty="0">
                <a:latin typeface="Calibri Light (Headings)"/>
              </a:rPr>
              <a:t>KLASA: 030-02/15-01/1; URBROJ: 354-01/18-29) od 18. prosinca 2018. godine – </a:t>
            </a:r>
            <a:r>
              <a:rPr lang="pl-PL" sz="2000" i="1" dirty="0">
                <a:latin typeface="Calibri Light (Headings)"/>
              </a:rPr>
              <a:t>propisivanje zaposlenja stručnjaka kao uvjeta tehničke i stručne sposobnosti predstavlja </a:t>
            </a:r>
            <a:r>
              <a:rPr lang="pl-PL" sz="2000" i="1" u="sng" dirty="0">
                <a:latin typeface="Calibri Light (Headings)"/>
              </a:rPr>
              <a:t>osobitu povredu </a:t>
            </a:r>
            <a:r>
              <a:rPr lang="pl-PL" sz="2000" i="1" dirty="0">
                <a:latin typeface="Calibri Light (Headings)"/>
              </a:rPr>
              <a:t>postupka javne nabave</a:t>
            </a:r>
          </a:p>
          <a:p>
            <a:pPr marL="441325" indent="-171450" algn="just"/>
            <a:r>
              <a:rPr lang="hr-HR" sz="2000" b="1" dirty="0">
                <a:latin typeface="Calibri Light (Headings)"/>
              </a:rPr>
              <a:t>Kriterij za odabir ponude – rok isporuke – </a:t>
            </a:r>
            <a:r>
              <a:rPr lang="hr-HR" sz="2000" i="1" dirty="0">
                <a:latin typeface="Calibri Light (Headings)"/>
              </a:rPr>
              <a:t>u slučajevima kada je rok isporuke jedan od kriterija ENP, nije nepravilna odredba DON kojom je je propisana mogućnost naplate ugovorne kazne u slučaju zakašnjenja odnosno ne poštivanja tog roka. Naime, situacije u kojima se obvezno raskida ugovor propisane su člankom 322. ZJN 2016 u kojem je propisano da se ugovor raskida ako je značajno izmijenjen, što bi zahtijevalo novi postupak nabave na temelju članka 321. ZJN 2016. Iako takva odredba u DON o mogućnosti naplate ugovorne kazne u slučaju zakašnjenja nije nepravilna nužno je tijekom izvršenja ugovora provjeriti radi li se o značajnoj izmjeni </a:t>
            </a:r>
            <a:r>
              <a:rPr lang="hr-HR" sz="2000" dirty="0">
                <a:latin typeface="Calibri Light (Headings)"/>
              </a:rPr>
              <a:t>- </a:t>
            </a:r>
            <a:r>
              <a:rPr lang="hr-HR" sz="2000" b="1" dirty="0">
                <a:solidFill>
                  <a:schemeClr val="accent6">
                    <a:lumMod val="75000"/>
                  </a:schemeClr>
                </a:solidFill>
                <a:latin typeface="Calibri Light (Headings)"/>
              </a:rPr>
              <a:t>Rješenje DKOM (Klasa: UP/II-034-02/21-01/189) od 31. ožujka 2021.; Presuda VUS (</a:t>
            </a:r>
            <a:r>
              <a:rPr lang="pl-PL" sz="2000" b="1" dirty="0">
                <a:solidFill>
                  <a:schemeClr val="accent6">
                    <a:lumMod val="75000"/>
                  </a:schemeClr>
                </a:solidFill>
                <a:latin typeface="Calibri Light (Headings)"/>
              </a:rPr>
              <a:t>UsII-202/21) od 2. srpnja 2021.</a:t>
            </a:r>
          </a:p>
        </p:txBody>
      </p:sp>
    </p:spTree>
    <p:extLst>
      <p:ext uri="{BB962C8B-B14F-4D97-AF65-F5344CB8AC3E}">
        <p14:creationId xmlns:p14="http://schemas.microsoft.com/office/powerpoint/2010/main" val="32203692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5BC02C2-19F1-7329-426F-C53E5B3426C3}"/>
              </a:ext>
            </a:extLst>
          </p:cNvPr>
          <p:cNvSpPr>
            <a:spLocks noGrp="1"/>
          </p:cNvSpPr>
          <p:nvPr>
            <p:ph type="title"/>
          </p:nvPr>
        </p:nvSpPr>
        <p:spPr/>
        <p:txBody>
          <a:bodyPr/>
          <a:lstStyle/>
          <a:p>
            <a:r>
              <a:rPr lang="hr-HR" sz="4400" b="1" dirty="0">
                <a:latin typeface="Calibri Light (Headings)"/>
              </a:rPr>
              <a:t>                    Praksa DKOM-a i VUS-a</a:t>
            </a:r>
            <a:endParaRPr lang="hr-HR" dirty="0"/>
          </a:p>
        </p:txBody>
      </p:sp>
      <p:sp>
        <p:nvSpPr>
          <p:cNvPr id="3" name="Rezervirano mjesto sadržaja 2">
            <a:extLst>
              <a:ext uri="{FF2B5EF4-FFF2-40B4-BE49-F238E27FC236}">
                <a16:creationId xmlns:a16="http://schemas.microsoft.com/office/drawing/2014/main" id="{8C3CF6C2-D160-7550-610C-748ACB0CF3ED}"/>
              </a:ext>
            </a:extLst>
          </p:cNvPr>
          <p:cNvSpPr>
            <a:spLocks noGrp="1"/>
          </p:cNvSpPr>
          <p:nvPr>
            <p:ph idx="1"/>
          </p:nvPr>
        </p:nvSpPr>
        <p:spPr/>
        <p:txBody>
          <a:bodyPr>
            <a:normAutofit fontScale="92500" lnSpcReduction="10000"/>
          </a:bodyPr>
          <a:lstStyle/>
          <a:p>
            <a:pPr marL="441325" indent="-171450" algn="just"/>
            <a:r>
              <a:rPr lang="hr-HR" sz="2400" b="1" dirty="0">
                <a:latin typeface="Calibri Light (Headings)"/>
              </a:rPr>
              <a:t>Diskriminirajuće tehničke specifikacije - </a:t>
            </a:r>
            <a:r>
              <a:rPr lang="hr-HR" sz="2400" i="1" dirty="0">
                <a:latin typeface="Calibri Light (Headings)"/>
              </a:rPr>
              <a:t>žalitelj ukazuje na pogodovanje određenom G.S. kroz tehničke specifikacije navodi da samo jedan proizvod udovoljava tehničkoj specifikaciji i pritom navodi o kojem se proizvodu radi. Tehničke specifikacije tražene karakteristike radova, robe ili usluga koje se nabavljaju moraju svim gospodarskim subjektima omogućiti jednak pristup postupku javne nabave (ne smiju biti diskriminirajuće), ne smiju imati učinak stvaranja neopravdanih prepreka za otvaranje javne nabave tržišnom natjecanju, a teret dokaza je na naručitelju</a:t>
            </a:r>
            <a:r>
              <a:rPr lang="hr-HR" sz="2400" dirty="0">
                <a:latin typeface="Calibri Light (Headings)"/>
              </a:rPr>
              <a:t> - </a:t>
            </a:r>
            <a:r>
              <a:rPr lang="hr-HR" sz="2400" b="1" dirty="0">
                <a:solidFill>
                  <a:schemeClr val="accent6">
                    <a:lumMod val="75000"/>
                  </a:schemeClr>
                </a:solidFill>
                <a:latin typeface="Calibri Light (Headings)"/>
              </a:rPr>
              <a:t>Rješenje DKOM (Klasa: </a:t>
            </a:r>
            <a:r>
              <a:rPr lang="en-US" sz="2400" b="1" dirty="0">
                <a:solidFill>
                  <a:schemeClr val="accent6">
                    <a:lumMod val="75000"/>
                  </a:schemeClr>
                </a:solidFill>
                <a:latin typeface="Calibri Light (Headings)"/>
              </a:rPr>
              <a:t>UP/II</a:t>
            </a:r>
            <a:r>
              <a:rPr lang="hr-HR" sz="2400" b="1" dirty="0">
                <a:solidFill>
                  <a:schemeClr val="accent6">
                    <a:lumMod val="75000"/>
                  </a:schemeClr>
                </a:solidFill>
                <a:latin typeface="Calibri Light (Headings)"/>
              </a:rPr>
              <a:t>-</a:t>
            </a:r>
            <a:r>
              <a:rPr lang="en-US" sz="2400" b="1" dirty="0">
                <a:solidFill>
                  <a:schemeClr val="accent6">
                    <a:lumMod val="75000"/>
                  </a:schemeClr>
                </a:solidFill>
                <a:latin typeface="Calibri Light (Headings)"/>
              </a:rPr>
              <a:t>034</a:t>
            </a:r>
            <a:r>
              <a:rPr lang="hr-HR" sz="2400" b="1" dirty="0">
                <a:solidFill>
                  <a:schemeClr val="accent6">
                    <a:lumMod val="75000"/>
                  </a:schemeClr>
                </a:solidFill>
                <a:latin typeface="Calibri Light (Headings)"/>
              </a:rPr>
              <a:t>-</a:t>
            </a:r>
            <a:r>
              <a:rPr lang="en-US" sz="2400" b="1" dirty="0">
                <a:solidFill>
                  <a:schemeClr val="accent6">
                    <a:lumMod val="75000"/>
                  </a:schemeClr>
                </a:solidFill>
                <a:latin typeface="Calibri Light (Headings)"/>
              </a:rPr>
              <a:t>02/19</a:t>
            </a:r>
            <a:r>
              <a:rPr lang="hr-HR" sz="2400" b="1" dirty="0">
                <a:solidFill>
                  <a:schemeClr val="accent6">
                    <a:lumMod val="75000"/>
                  </a:schemeClr>
                </a:solidFill>
                <a:latin typeface="Calibri Light (Headings)"/>
              </a:rPr>
              <a:t>-</a:t>
            </a:r>
            <a:r>
              <a:rPr lang="en-US" sz="2400" b="1" dirty="0">
                <a:solidFill>
                  <a:schemeClr val="accent6">
                    <a:lumMod val="75000"/>
                  </a:schemeClr>
                </a:solidFill>
                <a:latin typeface="Calibri Light (Headings)"/>
              </a:rPr>
              <a:t>01/564</a:t>
            </a:r>
            <a:r>
              <a:rPr lang="hr-HR" sz="2400" b="1" dirty="0">
                <a:solidFill>
                  <a:schemeClr val="accent6">
                    <a:lumMod val="75000"/>
                  </a:schemeClr>
                </a:solidFill>
                <a:latin typeface="Calibri Light (Headings)"/>
              </a:rPr>
              <a:t> od 24. srpnja 2019.;</a:t>
            </a:r>
            <a:r>
              <a:rPr lang="en-US" sz="2400" b="1" dirty="0">
                <a:solidFill>
                  <a:schemeClr val="accent6">
                    <a:lumMod val="75000"/>
                  </a:schemeClr>
                </a:solidFill>
                <a:latin typeface="Calibri Light (Headings)"/>
              </a:rPr>
              <a:t> UP/II</a:t>
            </a:r>
            <a:r>
              <a:rPr lang="hr-HR" sz="2400" b="1" dirty="0">
                <a:solidFill>
                  <a:schemeClr val="accent6">
                    <a:lumMod val="75000"/>
                  </a:schemeClr>
                </a:solidFill>
                <a:latin typeface="Calibri Light (Headings)"/>
              </a:rPr>
              <a:t>-</a:t>
            </a:r>
            <a:r>
              <a:rPr lang="en-US" sz="2400" b="1" dirty="0">
                <a:solidFill>
                  <a:schemeClr val="accent6">
                    <a:lumMod val="75000"/>
                  </a:schemeClr>
                </a:solidFill>
                <a:latin typeface="Calibri Light (Headings)"/>
              </a:rPr>
              <a:t>034</a:t>
            </a:r>
            <a:r>
              <a:rPr lang="hr-HR" sz="2400" b="1" dirty="0">
                <a:solidFill>
                  <a:schemeClr val="accent6">
                    <a:lumMod val="75000"/>
                  </a:schemeClr>
                </a:solidFill>
                <a:latin typeface="Calibri Light (Headings)"/>
              </a:rPr>
              <a:t>-</a:t>
            </a:r>
            <a:r>
              <a:rPr lang="en-US" sz="2400" b="1" dirty="0">
                <a:solidFill>
                  <a:schemeClr val="accent6">
                    <a:lumMod val="75000"/>
                  </a:schemeClr>
                </a:solidFill>
                <a:latin typeface="Calibri Light (Headings)"/>
              </a:rPr>
              <a:t>02/19</a:t>
            </a:r>
            <a:r>
              <a:rPr lang="hr-HR" sz="2400" b="1" dirty="0">
                <a:solidFill>
                  <a:schemeClr val="accent6">
                    <a:lumMod val="75000"/>
                  </a:schemeClr>
                </a:solidFill>
                <a:latin typeface="Calibri Light (Headings)"/>
              </a:rPr>
              <a:t>-</a:t>
            </a:r>
            <a:r>
              <a:rPr lang="en-US" sz="2400" b="1" dirty="0">
                <a:solidFill>
                  <a:schemeClr val="accent6">
                    <a:lumMod val="75000"/>
                  </a:schemeClr>
                </a:solidFill>
                <a:latin typeface="Calibri Light (Headings)"/>
              </a:rPr>
              <a:t>01/508;</a:t>
            </a:r>
            <a:r>
              <a:rPr lang="hr-HR" sz="2400" b="1" dirty="0">
                <a:solidFill>
                  <a:schemeClr val="accent6">
                    <a:lumMod val="75000"/>
                  </a:schemeClr>
                </a:solidFill>
                <a:latin typeface="Calibri Light (Headings)"/>
              </a:rPr>
              <a:t> od 8. srpnja 2019.;</a:t>
            </a:r>
            <a:r>
              <a:rPr lang="en-US" sz="2400" b="1" dirty="0">
                <a:solidFill>
                  <a:schemeClr val="accent6">
                    <a:lumMod val="75000"/>
                  </a:schemeClr>
                </a:solidFill>
                <a:latin typeface="Calibri Light (Headings)"/>
              </a:rPr>
              <a:t> UP/II</a:t>
            </a:r>
            <a:r>
              <a:rPr lang="hr-HR" sz="2400" b="1" dirty="0">
                <a:solidFill>
                  <a:schemeClr val="accent6">
                    <a:lumMod val="75000"/>
                  </a:schemeClr>
                </a:solidFill>
                <a:latin typeface="Calibri Light (Headings)"/>
              </a:rPr>
              <a:t>-</a:t>
            </a:r>
            <a:r>
              <a:rPr lang="en-US" sz="2400" b="1" dirty="0">
                <a:solidFill>
                  <a:schemeClr val="accent6">
                    <a:lumMod val="75000"/>
                  </a:schemeClr>
                </a:solidFill>
                <a:latin typeface="Calibri Light (Headings)"/>
              </a:rPr>
              <a:t>034</a:t>
            </a:r>
            <a:r>
              <a:rPr lang="hr-HR" sz="2400" b="1" dirty="0">
                <a:solidFill>
                  <a:schemeClr val="accent6">
                    <a:lumMod val="75000"/>
                  </a:schemeClr>
                </a:solidFill>
                <a:latin typeface="Calibri Light (Headings)"/>
              </a:rPr>
              <a:t>-</a:t>
            </a:r>
            <a:r>
              <a:rPr lang="en-US" sz="2400" b="1" dirty="0">
                <a:solidFill>
                  <a:schemeClr val="accent6">
                    <a:lumMod val="75000"/>
                  </a:schemeClr>
                </a:solidFill>
                <a:latin typeface="Calibri Light (Headings)"/>
              </a:rPr>
              <a:t>02/19</a:t>
            </a:r>
            <a:r>
              <a:rPr lang="hr-HR" sz="2400" b="1" dirty="0">
                <a:solidFill>
                  <a:schemeClr val="accent6">
                    <a:lumMod val="75000"/>
                  </a:schemeClr>
                </a:solidFill>
                <a:latin typeface="Calibri Light (Headings)"/>
              </a:rPr>
              <a:t>-</a:t>
            </a:r>
            <a:r>
              <a:rPr lang="en-US" sz="2400" b="1" dirty="0">
                <a:solidFill>
                  <a:schemeClr val="accent6">
                    <a:lumMod val="75000"/>
                  </a:schemeClr>
                </a:solidFill>
                <a:latin typeface="Calibri Light (Headings)"/>
              </a:rPr>
              <a:t>01/447</a:t>
            </a:r>
            <a:r>
              <a:rPr lang="hr-HR" sz="2400" b="1" dirty="0">
                <a:solidFill>
                  <a:schemeClr val="accent6">
                    <a:lumMod val="75000"/>
                  </a:schemeClr>
                </a:solidFill>
                <a:latin typeface="Calibri Light (Headings)"/>
              </a:rPr>
              <a:t> od 27. lipnja 2019.)</a:t>
            </a:r>
          </a:p>
          <a:p>
            <a:pPr marL="441325" indent="-171450" algn="just"/>
            <a:r>
              <a:rPr lang="hr-HR" sz="2400" b="1" dirty="0">
                <a:latin typeface="Calibri Light (Headings)"/>
              </a:rPr>
              <a:t>Diskriminirajući kriterij ENP – </a:t>
            </a:r>
            <a:r>
              <a:rPr lang="hr-HR" sz="2400" i="1" dirty="0">
                <a:latin typeface="Calibri Light (Headings)"/>
              </a:rPr>
              <a:t>žalitelj ukazuje na nezakonit način dokazivanja kriterija za odabir ponude koji se odnosi na stručno iskustvo stručnjaka "Naručitelju nisu prihvatljive usluge (u kojima je druga ugovorna strana poslodavac stručnjaka; Naručitelju nisu prihvatljive usluge (za interno vođenje projekta”. DKOM ocjenjuje  da je u pravu žalitelj kada navodi da su te odredbe diskriminirajuće prema stručnjacima koji imaju jednako iskustvo traženo DON, a koje neće biti bodovano pošto nije stečeno u okviru ugovora o pružanju usluge upravljanja projekta. Navedeno je ograničavajuće prema stručnjaku koji je poslove voditelja projekta obavljao u, primjerice, sklopu radnog odnosa kod poslodavca. </a:t>
            </a:r>
            <a:r>
              <a:rPr lang="hr-HR" sz="2400" b="1" dirty="0">
                <a:solidFill>
                  <a:schemeClr val="accent6">
                    <a:lumMod val="75000"/>
                  </a:schemeClr>
                </a:solidFill>
                <a:latin typeface="Calibri Light (Headings)"/>
              </a:rPr>
              <a:t>Rješenje DKOM  (Klasa: UP/II-034-02/20-01/79) od 16. ožujka 2020.</a:t>
            </a:r>
          </a:p>
          <a:p>
            <a:endParaRPr lang="hr-HR" dirty="0"/>
          </a:p>
        </p:txBody>
      </p:sp>
    </p:spTree>
    <p:extLst>
      <p:ext uri="{BB962C8B-B14F-4D97-AF65-F5344CB8AC3E}">
        <p14:creationId xmlns:p14="http://schemas.microsoft.com/office/powerpoint/2010/main" val="1549453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2792" y="1198467"/>
            <a:ext cx="11327905" cy="4908419"/>
          </a:xfrm>
        </p:spPr>
        <p:txBody>
          <a:bodyPr>
            <a:normAutofit/>
          </a:bodyPr>
          <a:lstStyle/>
          <a:p>
            <a:pPr lvl="0">
              <a:buNone/>
            </a:pPr>
            <a:endParaRPr lang="hr-HR" sz="1800" dirty="0">
              <a:latin typeface="+mj-lt"/>
              <a:ea typeface="Ebrima" panose="02000000000000000000" pitchFamily="2" charset="0"/>
              <a:cs typeface="Ebrima" panose="02000000000000000000" pitchFamily="2" charset="0"/>
            </a:endParaRPr>
          </a:p>
          <a:p>
            <a:pPr lvl="0" algn="just">
              <a:lnSpc>
                <a:spcPct val="120000"/>
              </a:lnSpc>
              <a:buNone/>
            </a:pPr>
            <a:r>
              <a:rPr lang="hr-HR" sz="2000" b="1" u="sng" dirty="0">
                <a:solidFill>
                  <a:schemeClr val="accent6">
                    <a:lumMod val="75000"/>
                  </a:schemeClr>
                </a:solidFill>
                <a:latin typeface="Calibri Light (Headings)"/>
                <a:ea typeface="Ebrima" panose="02000000000000000000" pitchFamily="2" charset="0"/>
                <a:cs typeface="Ebrima" panose="02000000000000000000" pitchFamily="2" charset="0"/>
              </a:rPr>
              <a:t>Provjera postupaka nabave</a:t>
            </a:r>
          </a:p>
          <a:p>
            <a:pPr lvl="0" algn="just">
              <a:lnSpc>
                <a:spcPct val="120000"/>
              </a:lnSpc>
              <a:buNone/>
            </a:pPr>
            <a:r>
              <a:rPr lang="hr-HR" sz="2000" b="1" u="sng" dirty="0">
                <a:solidFill>
                  <a:schemeClr val="accent6">
                    <a:lumMod val="75000"/>
                  </a:schemeClr>
                </a:solidFill>
                <a:latin typeface="Calibri Light (Headings)"/>
                <a:ea typeface="Ebrima" panose="02000000000000000000" pitchFamily="2" charset="0"/>
                <a:cs typeface="Ebrima" panose="02000000000000000000" pitchFamily="2" charset="0"/>
              </a:rPr>
              <a:t>1) ex post faza (ZP 2): cjelokupna dokumentacije iz provedenog postupka (javne i jednostavne) nabave</a:t>
            </a:r>
            <a:endParaRPr lang="hr-HR" sz="2000" b="1" dirty="0">
              <a:solidFill>
                <a:schemeClr val="accent6">
                  <a:lumMod val="75000"/>
                </a:schemeClr>
              </a:solidFill>
              <a:latin typeface="Calibri Light (Headings)"/>
              <a:ea typeface="Ebrima" panose="02000000000000000000" pitchFamily="2" charset="0"/>
              <a:cs typeface="Ebrima" panose="02000000000000000000" pitchFamily="2" charset="0"/>
            </a:endParaRPr>
          </a:p>
          <a:p>
            <a:pPr lvl="2" algn="just">
              <a:lnSpc>
                <a:spcPct val="120000"/>
              </a:lnSpc>
              <a:buFont typeface="Wingdings" panose="05000000000000000000" pitchFamily="2" charset="2"/>
              <a:buChar char="q"/>
            </a:pPr>
            <a:r>
              <a:rPr lang="hr-HR" b="1" dirty="0">
                <a:latin typeface="Calibri Light (Headings)"/>
              </a:rPr>
              <a:t>Korisnik može podnijeti drugi dio zahtjeva za potporu samo JEDANPUT! </a:t>
            </a:r>
          </a:p>
          <a:p>
            <a:pPr lvl="2" algn="just">
              <a:lnSpc>
                <a:spcPct val="120000"/>
              </a:lnSpc>
              <a:buFont typeface="Wingdings" panose="05000000000000000000" pitchFamily="2" charset="2"/>
              <a:buChar char="q"/>
            </a:pPr>
            <a:r>
              <a:rPr lang="hr-HR" dirty="0">
                <a:latin typeface="Calibri Light (Headings)"/>
                <a:ea typeface="Ebrima" panose="02000000000000000000" pitchFamily="2" charset="0"/>
                <a:cs typeface="Ebrima" panose="02000000000000000000" pitchFamily="2" charset="0"/>
              </a:rPr>
              <a:t>obveza korisnika dostaviti svu dokumentaciju iz Priloga 4b Natječaja (točka II i III) (rok sukladno propisanome u natječaju za dostavu ZP2)</a:t>
            </a:r>
          </a:p>
          <a:p>
            <a:pPr lvl="2" algn="just">
              <a:lnSpc>
                <a:spcPct val="120000"/>
              </a:lnSpc>
              <a:buFont typeface="Wingdings" panose="05000000000000000000" pitchFamily="2" charset="2"/>
              <a:buChar char="q"/>
            </a:pPr>
            <a:r>
              <a:rPr lang="hr-HR" dirty="0">
                <a:latin typeface="Calibri Light (Headings)"/>
                <a:ea typeface="Ebrima" panose="02000000000000000000" pitchFamily="2" charset="0"/>
                <a:cs typeface="Ebrima" panose="02000000000000000000" pitchFamily="2" charset="0"/>
              </a:rPr>
              <a:t>dostavlja se putem AGRONET-a </a:t>
            </a:r>
            <a:r>
              <a:rPr lang="hr-HR" b="1" u="sng" dirty="0">
                <a:solidFill>
                  <a:schemeClr val="accent6">
                    <a:lumMod val="50000"/>
                  </a:schemeClr>
                </a:solidFill>
                <a:latin typeface="Calibri Light (Headings)"/>
                <a:ea typeface="Ebrima" panose="02000000000000000000" pitchFamily="2" charset="0"/>
                <a:cs typeface="Ebrima" panose="02000000000000000000" pitchFamily="2" charset="0"/>
              </a:rPr>
              <a:t>NE</a:t>
            </a:r>
            <a:r>
              <a:rPr lang="hr-HR" dirty="0">
                <a:latin typeface="Calibri Light (Headings)"/>
                <a:ea typeface="Ebrima" panose="02000000000000000000" pitchFamily="2" charset="0"/>
                <a:cs typeface="Ebrima" panose="02000000000000000000" pitchFamily="2" charset="0"/>
              </a:rPr>
              <a:t> putem e-maila ili poštom (CD/DVD)</a:t>
            </a:r>
          </a:p>
          <a:p>
            <a:pPr lvl="2" algn="just">
              <a:lnSpc>
                <a:spcPct val="120000"/>
              </a:lnSpc>
              <a:buFont typeface="Wingdings" panose="05000000000000000000" pitchFamily="2" charset="2"/>
              <a:buChar char="q"/>
            </a:pPr>
            <a:r>
              <a:rPr lang="hr-HR" dirty="0">
                <a:latin typeface="Calibri Light (Headings)"/>
                <a:ea typeface="Ebrima" panose="02000000000000000000" pitchFamily="2" charset="0"/>
                <a:cs typeface="Ebrima" panose="02000000000000000000" pitchFamily="2" charset="0"/>
              </a:rPr>
              <a:t>nepodnošenje drugog dijela zahtjeva za potporu u za to propisanom roku rezultira Odlukom o odbijanju</a:t>
            </a:r>
          </a:p>
        </p:txBody>
      </p:sp>
      <p:sp>
        <p:nvSpPr>
          <p:cNvPr id="6" name="Title 1">
            <a:extLst>
              <a:ext uri="{FF2B5EF4-FFF2-40B4-BE49-F238E27FC236}">
                <a16:creationId xmlns:a16="http://schemas.microsoft.com/office/drawing/2014/main" id="{93D4B9F5-F498-4840-94C5-AD78D038D5D7}"/>
              </a:ext>
            </a:extLst>
          </p:cNvPr>
          <p:cNvSpPr>
            <a:spLocks noGrp="1"/>
          </p:cNvSpPr>
          <p:nvPr>
            <p:ph type="title"/>
          </p:nvPr>
        </p:nvSpPr>
        <p:spPr>
          <a:xfrm>
            <a:off x="336550" y="242888"/>
            <a:ext cx="11522075" cy="811212"/>
          </a:xfrm>
        </p:spPr>
        <p:txBody>
          <a:bodyPr>
            <a:normAutofit fontScale="90000"/>
          </a:bodyPr>
          <a:lstStyle/>
          <a:p>
            <a:br>
              <a:rPr lang="hr-HR" sz="3600" dirty="0">
                <a:latin typeface="+mj-lt"/>
                <a:ea typeface="Ebrima" panose="02000000000000000000" pitchFamily="2" charset="0"/>
                <a:cs typeface="Ebrima" panose="02000000000000000000" pitchFamily="2" charset="0"/>
              </a:rPr>
            </a:br>
            <a:br>
              <a:rPr lang="hr-HR" sz="3600" dirty="0">
                <a:latin typeface="+mj-lt"/>
                <a:ea typeface="Ebrima" panose="02000000000000000000" pitchFamily="2" charset="0"/>
                <a:cs typeface="Ebrima" panose="02000000000000000000" pitchFamily="2" charset="0"/>
              </a:rPr>
            </a:br>
            <a:br>
              <a:rPr lang="hr-HR" dirty="0"/>
            </a:br>
            <a:endParaRPr lang="hr-HR" dirty="0"/>
          </a:p>
        </p:txBody>
      </p:sp>
      <p:sp>
        <p:nvSpPr>
          <p:cNvPr id="7" name="Title 1">
            <a:extLst>
              <a:ext uri="{FF2B5EF4-FFF2-40B4-BE49-F238E27FC236}">
                <a16:creationId xmlns:a16="http://schemas.microsoft.com/office/drawing/2014/main" id="{A32ACD25-F3CF-42C5-ABB4-D78F513B7A1E}"/>
              </a:ext>
            </a:extLst>
          </p:cNvPr>
          <p:cNvSpPr txBox="1">
            <a:spLocks/>
          </p:cNvSpPr>
          <p:nvPr/>
        </p:nvSpPr>
        <p:spPr>
          <a:xfrm>
            <a:off x="332792" y="583163"/>
            <a:ext cx="11510291" cy="457200"/>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pPr algn="ctr"/>
            <a:r>
              <a:rPr lang="pl-PL" sz="16000" b="1" dirty="0">
                <a:latin typeface="+mj-lt"/>
                <a:ea typeface="Ebrima" panose="02000000000000000000" pitchFamily="2" charset="0"/>
                <a:cs typeface="Ebrima" panose="02000000000000000000" pitchFamily="2" charset="0"/>
              </a:rPr>
              <a:t>Administrativna kontrola ZP2 i ZZI; opće napomene</a:t>
            </a:r>
            <a:br>
              <a:rPr lang="hr-HR" sz="3600" dirty="0"/>
            </a:br>
            <a:r>
              <a:rPr lang="hr-HR" b="1" dirty="0"/>
              <a:t> </a:t>
            </a:r>
            <a:endParaRPr lang="hr-HR" dirty="0"/>
          </a:p>
        </p:txBody>
      </p:sp>
    </p:spTree>
    <p:extLst>
      <p:ext uri="{BB962C8B-B14F-4D97-AF65-F5344CB8AC3E}">
        <p14:creationId xmlns:p14="http://schemas.microsoft.com/office/powerpoint/2010/main" val="29714501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ABCC9-826B-4F3C-8B73-F193E1EA38D3}"/>
              </a:ext>
            </a:extLst>
          </p:cNvPr>
          <p:cNvSpPr>
            <a:spLocks noGrp="1"/>
          </p:cNvSpPr>
          <p:nvPr>
            <p:ph type="title"/>
          </p:nvPr>
        </p:nvSpPr>
        <p:spPr/>
        <p:txBody>
          <a:bodyPr>
            <a:normAutofit/>
          </a:bodyPr>
          <a:lstStyle/>
          <a:p>
            <a:pPr algn="ctr"/>
            <a:r>
              <a:rPr lang="hr-HR" sz="4200" b="1" dirty="0">
                <a:latin typeface="Calibri Light (Headings)"/>
              </a:rPr>
              <a:t>Praksa DKOM-a i VUS-a</a:t>
            </a:r>
            <a:endParaRPr lang="hr-HR" sz="4200" b="1" dirty="0"/>
          </a:p>
        </p:txBody>
      </p:sp>
      <p:sp>
        <p:nvSpPr>
          <p:cNvPr id="3" name="Content Placeholder 2">
            <a:extLst>
              <a:ext uri="{FF2B5EF4-FFF2-40B4-BE49-F238E27FC236}">
                <a16:creationId xmlns:a16="http://schemas.microsoft.com/office/drawing/2014/main" id="{46AC3B44-7855-4D5E-8CD3-C8DDBA142336}"/>
              </a:ext>
            </a:extLst>
          </p:cNvPr>
          <p:cNvSpPr>
            <a:spLocks noGrp="1"/>
          </p:cNvSpPr>
          <p:nvPr>
            <p:ph idx="1"/>
          </p:nvPr>
        </p:nvSpPr>
        <p:spPr>
          <a:xfrm>
            <a:off x="335902" y="1432249"/>
            <a:ext cx="11413908" cy="4777274"/>
          </a:xfrm>
        </p:spPr>
        <p:txBody>
          <a:bodyPr>
            <a:normAutofit fontScale="92500"/>
          </a:bodyPr>
          <a:lstStyle/>
          <a:p>
            <a:pPr marL="441325" indent="-171450" algn="just"/>
            <a:r>
              <a:rPr lang="hr-HR" sz="2000" b="1" dirty="0">
                <a:latin typeface="Calibri Light (Headings)"/>
              </a:rPr>
              <a:t>Zamjena stručnjaka tijekom pregleda – izmjena ponude - </a:t>
            </a:r>
            <a:r>
              <a:rPr lang="hr-HR" sz="2000" i="1" dirty="0">
                <a:latin typeface="Calibri Light (Headings)"/>
              </a:rPr>
              <a:t>zamjena stručnjaka u postupku pregleda i ocjene ponuda moguća samo onda ako nastupe objektivne okolnosti koje opravdavaju zamjenu (npr. nedostupnost inicijalno nominiranog stručnjaka uslijed bolesti, smrt i sl. pod uvjetom da i prvotno nominirani stručnjak udovoljava uvjetima (a postoji tzv. kontinuitet sposobnosti) u suprotnom se smatra izmjenom ponude - </a:t>
            </a:r>
            <a:r>
              <a:rPr lang="hr-HR" sz="2000" b="1" dirty="0">
                <a:solidFill>
                  <a:schemeClr val="accent6">
                    <a:lumMod val="75000"/>
                  </a:schemeClr>
                </a:solidFill>
                <a:latin typeface="Calibri Light (Headings)"/>
              </a:rPr>
              <a:t>Rješenje DKOM (Klasa: UP/II-034-02/21-01/20) od 4. veljače 2021.; Presuda VUS (</a:t>
            </a:r>
            <a:r>
              <a:rPr lang="pl-PL" sz="2000" b="1" dirty="0">
                <a:solidFill>
                  <a:schemeClr val="accent6">
                    <a:lumMod val="75000"/>
                  </a:schemeClr>
                </a:solidFill>
                <a:latin typeface="Calibri Light (Headings)"/>
              </a:rPr>
              <a:t>UsII 108/21) od 29. travnja 2021.</a:t>
            </a:r>
          </a:p>
          <a:p>
            <a:pPr marL="441325" indent="-171450" algn="just"/>
            <a:r>
              <a:rPr lang="pl-PL" sz="2000" b="1" dirty="0">
                <a:latin typeface="Calibri Light (Headings)"/>
              </a:rPr>
              <a:t>Nepotpun troškovnik – Neotklonjiv nedostatak – Postupak javne nabave je strog formalan postupak – </a:t>
            </a:r>
            <a:r>
              <a:rPr lang="pl-PL" sz="2000" i="1" dirty="0">
                <a:latin typeface="Calibri Light (Headings)"/>
              </a:rPr>
              <a:t>dostavljeni troškovnik ne sadržava sve dijelove kako je to propisano dokumentacijom o nabavi (nisu priloženi svi listovi excela). U odnosu na dostavu troškovnika nije moguća primjena članka 293. ZJN 2016 - </a:t>
            </a:r>
            <a:r>
              <a:rPr lang="pl-PL" sz="2000" b="1" dirty="0">
                <a:solidFill>
                  <a:schemeClr val="accent6">
                    <a:lumMod val="75000"/>
                  </a:schemeClr>
                </a:solidFill>
                <a:latin typeface="Calibri Light (Headings)"/>
              </a:rPr>
              <a:t>Rješenje DKOM (Klasa: UP/II-034-02/21-01/897) od 26. listopada 2021.; Presuda VUS (UsII-355/21) od 28. prosinca 2021.</a:t>
            </a:r>
          </a:p>
          <a:p>
            <a:pPr marL="441325" indent="-171450" algn="just"/>
            <a:r>
              <a:rPr lang="pl-PL" sz="2000" b="1" dirty="0">
                <a:latin typeface="Calibri Light (Headings)"/>
              </a:rPr>
              <a:t>Ponudbeni list – Jamstvo za ozbiljnost ponude – Pojašnjenje/upotpunjavanje </a:t>
            </a:r>
            <a:r>
              <a:rPr lang="pl-PL" sz="2000" i="1" dirty="0">
                <a:latin typeface="Calibri Light (Headings)"/>
              </a:rPr>
              <a:t>– </a:t>
            </a:r>
            <a:r>
              <a:rPr lang="pl-PL" sz="2000" i="1" u="sng" dirty="0">
                <a:latin typeface="Calibri Light (Headings)"/>
              </a:rPr>
              <a:t>ponudbeni list, troškovnik i jamstvo za ozbiljnost ponude </a:t>
            </a:r>
            <a:r>
              <a:rPr lang="pl-PL" sz="2000" b="1" i="1" u="sng" dirty="0">
                <a:latin typeface="Calibri Light (Headings)"/>
              </a:rPr>
              <a:t>ne smatraju </a:t>
            </a:r>
            <a:r>
              <a:rPr lang="pl-PL" sz="2000" i="1" u="sng" dirty="0">
                <a:latin typeface="Calibri Light (Headings)"/>
              </a:rPr>
              <a:t>određenim dokumentima koji nedostaju u smislu članka 293. ZJN 2016 te da naručitelj </a:t>
            </a:r>
            <a:r>
              <a:rPr lang="pl-PL" sz="2000" b="1" i="1" u="sng" dirty="0">
                <a:latin typeface="Calibri Light (Headings)"/>
              </a:rPr>
              <a:t>ne smije </a:t>
            </a:r>
            <a:r>
              <a:rPr lang="pl-PL" sz="2000" i="1" u="sng" dirty="0">
                <a:latin typeface="Calibri Light (Headings)"/>
              </a:rPr>
              <a:t>zatražiti od ponuditelja da isti dostavi tijekom pregleda i ocjene</a:t>
            </a:r>
            <a:r>
              <a:rPr lang="pl-PL" sz="2000" i="1" dirty="0">
                <a:latin typeface="Calibri Light (Headings)"/>
              </a:rPr>
              <a:t>. Moguće je pozivanje na pojašnjenje jamstva i ponudbenog lista koji su inicijalno dostavljeni u ponudi. U konkretnom slučaju radilo se o ispravku adresa podugovaratelja u ponudbenom listu te o ispravku navoda u jamstvu za ozbiljnost ponude „umjesto odbije potpisati ugovor o javnoj nabavi” pisalo je „odbije potpisati okvirni sporazum” - </a:t>
            </a:r>
            <a:r>
              <a:rPr lang="pl-PL" sz="2000" b="1" dirty="0">
                <a:solidFill>
                  <a:schemeClr val="accent6">
                    <a:lumMod val="75000"/>
                  </a:schemeClr>
                </a:solidFill>
                <a:latin typeface="Calibri Light (Headings)"/>
              </a:rPr>
              <a:t>Rješenje DKOM (Klasa: UP/II-034-02/21-01/399) od 19. svibnja 2021.; Presuda VUS (UsII-234/21) od 8. rujna 2021.</a:t>
            </a:r>
          </a:p>
          <a:p>
            <a:pPr marL="441325" indent="-171450" algn="just"/>
            <a:endParaRPr lang="pl-PL" sz="1400" b="1" dirty="0">
              <a:solidFill>
                <a:schemeClr val="accent6">
                  <a:lumMod val="75000"/>
                </a:schemeClr>
              </a:solidFill>
              <a:latin typeface="Calibri Light (Headings)"/>
            </a:endParaRPr>
          </a:p>
          <a:p>
            <a:pPr marL="441325" indent="-171450"/>
            <a:endParaRPr lang="hr-HR" sz="1200" b="1" dirty="0">
              <a:solidFill>
                <a:schemeClr val="accent6">
                  <a:lumMod val="75000"/>
                </a:schemeClr>
              </a:solidFill>
              <a:latin typeface="Calibri Light (Headings)"/>
            </a:endParaRPr>
          </a:p>
          <a:p>
            <a:pPr marL="441325" indent="-171450" algn="just"/>
            <a:endParaRPr lang="pl-PL" sz="1200" i="1" dirty="0">
              <a:latin typeface="Calibri Light (Headings)"/>
            </a:endParaRPr>
          </a:p>
          <a:p>
            <a:pPr marL="441325" indent="-171450" algn="just"/>
            <a:endParaRPr lang="hr-HR" sz="1200" b="1" dirty="0">
              <a:solidFill>
                <a:schemeClr val="accent6">
                  <a:lumMod val="75000"/>
                </a:schemeClr>
              </a:solidFill>
              <a:latin typeface="Calibri Light (Headings)"/>
            </a:endParaRPr>
          </a:p>
          <a:p>
            <a:pPr marL="441325" indent="-171450" algn="just"/>
            <a:endParaRPr lang="hr-HR" sz="1200" i="1" dirty="0">
              <a:latin typeface="Calibri Light (Headings)"/>
            </a:endParaRPr>
          </a:p>
          <a:p>
            <a:pPr marL="441325" indent="-171450" algn="just"/>
            <a:endParaRPr lang="hr-HR" sz="1400" i="1" dirty="0">
              <a:latin typeface="Calibri Light (Headings)"/>
            </a:endParaRPr>
          </a:p>
          <a:p>
            <a:pPr marL="441325" indent="-171450" algn="just"/>
            <a:endParaRPr lang="hr-HR" sz="1400" i="1" dirty="0">
              <a:latin typeface="Calibri Light (Headings)"/>
            </a:endParaRPr>
          </a:p>
          <a:p>
            <a:endParaRPr lang="hr-HR" sz="1200" dirty="0"/>
          </a:p>
        </p:txBody>
      </p:sp>
    </p:spTree>
    <p:extLst>
      <p:ext uri="{BB962C8B-B14F-4D97-AF65-F5344CB8AC3E}">
        <p14:creationId xmlns:p14="http://schemas.microsoft.com/office/powerpoint/2010/main" val="17240220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F69BCFA-E04C-16C5-E0AF-01F3DB2F9F71}"/>
              </a:ext>
            </a:extLst>
          </p:cNvPr>
          <p:cNvSpPr>
            <a:spLocks noGrp="1"/>
          </p:cNvSpPr>
          <p:nvPr>
            <p:ph type="title"/>
          </p:nvPr>
        </p:nvSpPr>
        <p:spPr/>
        <p:txBody>
          <a:bodyPr/>
          <a:lstStyle/>
          <a:p>
            <a:r>
              <a:rPr lang="hr-HR" sz="4400" b="1" dirty="0">
                <a:latin typeface="Calibri Light (Headings)"/>
              </a:rPr>
              <a:t>                      Praksa DKOM-a i VUS-a</a:t>
            </a:r>
            <a:endParaRPr lang="hr-HR" dirty="0"/>
          </a:p>
        </p:txBody>
      </p:sp>
      <p:sp>
        <p:nvSpPr>
          <p:cNvPr id="3" name="Rezervirano mjesto sadržaja 2">
            <a:extLst>
              <a:ext uri="{FF2B5EF4-FFF2-40B4-BE49-F238E27FC236}">
                <a16:creationId xmlns:a16="http://schemas.microsoft.com/office/drawing/2014/main" id="{82389C01-5C00-38AE-080B-F69E8B5AB445}"/>
              </a:ext>
            </a:extLst>
          </p:cNvPr>
          <p:cNvSpPr>
            <a:spLocks noGrp="1"/>
          </p:cNvSpPr>
          <p:nvPr>
            <p:ph idx="1"/>
          </p:nvPr>
        </p:nvSpPr>
        <p:spPr/>
        <p:txBody>
          <a:bodyPr>
            <a:normAutofit/>
          </a:bodyPr>
          <a:lstStyle/>
          <a:p>
            <a:pPr marL="441325" indent="-171450" algn="just"/>
            <a:endParaRPr lang="hr-HR" sz="2200" b="1" dirty="0">
              <a:latin typeface="Calibri Light (Headings)"/>
            </a:endParaRPr>
          </a:p>
          <a:p>
            <a:pPr marL="441325" indent="-171450" algn="just"/>
            <a:r>
              <a:rPr lang="hr-HR" sz="2200" b="1" dirty="0">
                <a:latin typeface="Calibri Light (Headings)"/>
              </a:rPr>
              <a:t>Dohvat podataka iz EOJN čl. 262. vs. čl. 263.  - </a:t>
            </a:r>
            <a:r>
              <a:rPr lang="hr-HR" sz="2200" i="1" dirty="0">
                <a:latin typeface="Calibri Light (Headings)"/>
              </a:rPr>
              <a:t>naručitelj je pribavio potrebnu i propisanu dokumentaciju iz DON putem modula „Dohvat iz Registra“ te nije trebao niti morao postupiti sukladno članku 263. stavak 1. ZJN, odnosno dodatno zatražiti od ponuditelja još i izjavu o nekažnjavanju budući da je sa potrebnom dokumentacijom vezano za nekažnjavanje već raspolagao i istu pribavio - </a:t>
            </a:r>
            <a:r>
              <a:rPr lang="hr-HR" sz="2200" b="1" dirty="0">
                <a:solidFill>
                  <a:schemeClr val="accent6">
                    <a:lumMod val="75000"/>
                  </a:schemeClr>
                </a:solidFill>
                <a:latin typeface="Calibri Light (Headings)"/>
              </a:rPr>
              <a:t>Rješenje DKOM (Klasa: UP/II-034-02/20-01/541) od 28. srpnja 2020.; Presuda VUS (</a:t>
            </a:r>
            <a:r>
              <a:rPr lang="pl-PL" sz="2200" b="1" dirty="0">
                <a:solidFill>
                  <a:schemeClr val="accent6">
                    <a:lumMod val="75000"/>
                  </a:schemeClr>
                </a:solidFill>
                <a:latin typeface="Calibri Light (Headings)"/>
              </a:rPr>
              <a:t>UsII-300/20) od 8. listopada 2020.</a:t>
            </a:r>
          </a:p>
          <a:p>
            <a:pPr marL="441325" indent="-171450" algn="just"/>
            <a:r>
              <a:rPr lang="hr-HR" sz="2200" b="1" dirty="0">
                <a:latin typeface="Calibri Light (Headings)"/>
              </a:rPr>
              <a:t>Nekažnjavanje dvojno državljanstvo – 1. RH i još neke druge zemlje – </a:t>
            </a:r>
            <a:r>
              <a:rPr lang="hr-HR" sz="2200" i="1" dirty="0">
                <a:latin typeface="Calibri Light (Headings)"/>
              </a:rPr>
              <a:t>dovoljan dohvat iz EOJN „kako se radi o osobama koje su državljani Republike Hrvatske osnova za isključenje gospodarskog subjekta dokazuje se sukladno odredbi članka 251. stavaka 1. ZJN 2016 dok se odredba članka 251. stavaka 2. ZJN 2016 na koju tužitelj upire odnosi na osobe koje nisu državljani Republike Hrvatske” - </a:t>
            </a:r>
            <a:r>
              <a:rPr lang="hr-HR" sz="2200" b="1" dirty="0">
                <a:solidFill>
                  <a:schemeClr val="accent6">
                    <a:lumMod val="75000"/>
                  </a:schemeClr>
                </a:solidFill>
                <a:latin typeface="Calibri Light (Headings)"/>
              </a:rPr>
              <a:t>Rješenje DKOM (Klasa: UP/II-034-02/19-01/594) od 18. srpnja 2019.; Presuda VUS (</a:t>
            </a:r>
            <a:r>
              <a:rPr lang="pl-PL" sz="2200" b="1" dirty="0">
                <a:solidFill>
                  <a:schemeClr val="accent6">
                    <a:lumMod val="75000"/>
                  </a:schemeClr>
                </a:solidFill>
                <a:latin typeface="Calibri Light (Headings)"/>
              </a:rPr>
              <a:t>UsII-458/19) od </a:t>
            </a:r>
            <a:r>
              <a:rPr lang="hr-HR" sz="2200" b="1" dirty="0">
                <a:solidFill>
                  <a:schemeClr val="accent6">
                    <a:lumMod val="75000"/>
                  </a:schemeClr>
                </a:solidFill>
                <a:latin typeface="Calibri Light (Headings)"/>
              </a:rPr>
              <a:t>19. rujna 2019</a:t>
            </a:r>
            <a:r>
              <a:rPr lang="hr-HR" sz="2200" b="1" dirty="0">
                <a:latin typeface="Calibri Light (Headings)"/>
              </a:rPr>
              <a:t>.; 2. Dvije strane zemlje – </a:t>
            </a:r>
            <a:r>
              <a:rPr lang="hr-HR" sz="2200" i="1" dirty="0">
                <a:latin typeface="Calibri Light (Headings)"/>
              </a:rPr>
              <a:t>nekažnjavanje se dokazuje za obje zemlje čija je osoba državljanin (npr. talijansko i slovensko) -</a:t>
            </a:r>
            <a:r>
              <a:rPr lang="hr-HR" sz="2200" b="1" dirty="0">
                <a:latin typeface="Calibri Light (Headings)"/>
              </a:rPr>
              <a:t> </a:t>
            </a:r>
            <a:r>
              <a:rPr lang="hr-HR" sz="2200" b="1" dirty="0">
                <a:solidFill>
                  <a:schemeClr val="accent6">
                    <a:lumMod val="75000"/>
                  </a:schemeClr>
                </a:solidFill>
                <a:latin typeface="Calibri Light (Headings)"/>
              </a:rPr>
              <a:t>Rješenje DKOM (Klasa: UP/II-034-02/21-01/731) od 28. rujna 2021. </a:t>
            </a:r>
          </a:p>
          <a:p>
            <a:endParaRPr lang="hr-HR" dirty="0"/>
          </a:p>
        </p:txBody>
      </p:sp>
    </p:spTree>
    <p:extLst>
      <p:ext uri="{BB962C8B-B14F-4D97-AF65-F5344CB8AC3E}">
        <p14:creationId xmlns:p14="http://schemas.microsoft.com/office/powerpoint/2010/main" val="34827498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6BDEA-EF16-4CE2-92A3-13DC6C488464}"/>
              </a:ext>
            </a:extLst>
          </p:cNvPr>
          <p:cNvSpPr>
            <a:spLocks noGrp="1"/>
          </p:cNvSpPr>
          <p:nvPr>
            <p:ph type="title"/>
          </p:nvPr>
        </p:nvSpPr>
        <p:spPr/>
        <p:txBody>
          <a:bodyPr>
            <a:normAutofit/>
          </a:bodyPr>
          <a:lstStyle/>
          <a:p>
            <a:pPr algn="ctr"/>
            <a:r>
              <a:rPr lang="hr-HR" sz="4200" dirty="0">
                <a:latin typeface="Calibri Light (Headings)"/>
              </a:rPr>
              <a:t>Praksa DKOM-a i VUS-a</a:t>
            </a:r>
            <a:endParaRPr lang="hr-HR" sz="4200" dirty="0"/>
          </a:p>
        </p:txBody>
      </p:sp>
      <p:sp>
        <p:nvSpPr>
          <p:cNvPr id="3" name="Content Placeholder 2">
            <a:extLst>
              <a:ext uri="{FF2B5EF4-FFF2-40B4-BE49-F238E27FC236}">
                <a16:creationId xmlns:a16="http://schemas.microsoft.com/office/drawing/2014/main" id="{ACCEC07F-A206-4CBD-B786-0F1D39540F6C}"/>
              </a:ext>
            </a:extLst>
          </p:cNvPr>
          <p:cNvSpPr>
            <a:spLocks noGrp="1"/>
          </p:cNvSpPr>
          <p:nvPr>
            <p:ph idx="1"/>
          </p:nvPr>
        </p:nvSpPr>
        <p:spPr>
          <a:xfrm>
            <a:off x="335902" y="1470298"/>
            <a:ext cx="11341574" cy="4777274"/>
          </a:xfrm>
        </p:spPr>
        <p:txBody>
          <a:bodyPr>
            <a:normAutofit fontScale="92500" lnSpcReduction="20000"/>
          </a:bodyPr>
          <a:lstStyle/>
          <a:p>
            <a:pPr marL="441325" indent="-171450" algn="just"/>
            <a:r>
              <a:rPr lang="pl-PL" sz="2400" b="1" dirty="0">
                <a:latin typeface="Calibri Light (Headings)"/>
              </a:rPr>
              <a:t>Postupanje po čl. 293. i načelo jednakog tretmana - </a:t>
            </a:r>
            <a:r>
              <a:rPr lang="pl-PL" sz="2400" i="1" dirty="0">
                <a:latin typeface="Calibri Light (Headings)"/>
              </a:rPr>
              <a:t>naručitelj je otklanjao nedostatke u ponudama drugih ponuditelja primjenom članka 293. ZJN (u pogledu nedostataka u ESPD obrascu), a nedostatke u ponudi žalitelja (prekratak rok valjanosti ponude u ponudbenom listu) nije pokušao otkloniti već je ponudu žalitelja odbio. DKOM utvrdio da se radi o povredi načela jednakog tretmana te povredi obveze da se obrazloži ne postupanje po čl. 293. ZJN - </a:t>
            </a:r>
            <a:r>
              <a:rPr lang="hr-HR" sz="2400" b="1" dirty="0">
                <a:solidFill>
                  <a:schemeClr val="accent6">
                    <a:lumMod val="75000"/>
                  </a:schemeClr>
                </a:solidFill>
                <a:latin typeface="Calibri Light (Headings)"/>
              </a:rPr>
              <a:t>Rješenje DKOM (Klasa: UP/II-034-02/20-01/709) od 6. listopada 2020.</a:t>
            </a:r>
            <a:endParaRPr lang="hr-HR" sz="2400" b="1" dirty="0">
              <a:latin typeface="Calibri Light (Headings)"/>
            </a:endParaRPr>
          </a:p>
          <a:p>
            <a:pPr marL="441325" indent="-171450" algn="just"/>
            <a:r>
              <a:rPr lang="hr-HR" sz="2400" b="1" dirty="0">
                <a:latin typeface="Calibri Light (Headings)"/>
              </a:rPr>
              <a:t>Postupanje po čl. 293. ZJN – obveza ili mogućnost – </a:t>
            </a:r>
            <a:r>
              <a:rPr lang="hr-HR" sz="2400" i="1" dirty="0">
                <a:latin typeface="Calibri Light (Headings)"/>
              </a:rPr>
              <a:t>DKOM ocjenjuje da je na naručitelju da u svakom konkretnom slučaju ocijeni da li će primjena čl. 293. ZJN u odnosu na određenu ponudu doprinijeti otklanjanju nejasnoća ili nedostataka, a u cilju odabira ekonomski najpovoljnije ponude. Naručitelj je prije svega obvezan u okviru zahtjeva i uvjeta iz DON pregledati ponude i utvrditi jesu li iste sukladne DON, a kako bi svrsishodno, učinkovito i ekonomično mogao provesti postupak, a ZJN 2016 naručitelju daje određene alate odnosno mogućnosti, pa tako i da otkloni nedostatke ili nejasnoće u ponudama (čl. 293. ZJN), a sve u cilju odabira ekonomski najpovoljnije ponude - </a:t>
            </a:r>
            <a:r>
              <a:rPr lang="hr-HR" sz="2400" b="1" dirty="0">
                <a:solidFill>
                  <a:schemeClr val="accent6">
                    <a:lumMod val="75000"/>
                  </a:schemeClr>
                </a:solidFill>
                <a:latin typeface="Calibri Light (Headings)"/>
              </a:rPr>
              <a:t>Rješenje DKOM (Klasa: UP/II-034-02/22-01/1) od 24. siječnja 2022.</a:t>
            </a:r>
          </a:p>
          <a:p>
            <a:pPr marL="441325" indent="-171450" algn="just"/>
            <a:r>
              <a:rPr lang="hr-HR" sz="2400" b="1" dirty="0">
                <a:latin typeface="Calibri Light (Headings)"/>
              </a:rPr>
              <a:t>Postupanje po čl. 263. ZJN </a:t>
            </a:r>
            <a:r>
              <a:rPr lang="pl-PL" sz="2400" b="1" dirty="0">
                <a:latin typeface="Calibri Light (Headings)"/>
              </a:rPr>
              <a:t>u postupcima male nabave - na dispoziciji naručitelja - </a:t>
            </a:r>
            <a:r>
              <a:rPr lang="pl-PL" sz="2400" i="1" dirty="0">
                <a:latin typeface="Calibri Light (Headings)"/>
              </a:rPr>
              <a:t>naručitelj je odlučio u odnosu na koje će APD konzumirati svoje pravo iz članka 263. ZJN 2016, što nije protivno smislu odredbe članka 263. stavaka 1. i 2. ZJN - </a:t>
            </a:r>
            <a:r>
              <a:rPr lang="hr-HR" sz="2400" b="1" dirty="0">
                <a:solidFill>
                  <a:schemeClr val="accent6">
                    <a:lumMod val="75000"/>
                  </a:schemeClr>
                </a:solidFill>
                <a:latin typeface="Calibri Light (Headings)"/>
              </a:rPr>
              <a:t>Rješenje DKOM (Klasa: UP/II-034-02/19-01/1059) od 11. prosinca 2019.</a:t>
            </a:r>
            <a:endParaRPr lang="hr-HR" sz="2400" b="1" dirty="0">
              <a:latin typeface="Calibri Light (Headings)"/>
            </a:endParaRPr>
          </a:p>
          <a:p>
            <a:endParaRPr lang="hr-HR" dirty="0"/>
          </a:p>
        </p:txBody>
      </p:sp>
    </p:spTree>
    <p:extLst>
      <p:ext uri="{BB962C8B-B14F-4D97-AF65-F5344CB8AC3E}">
        <p14:creationId xmlns:p14="http://schemas.microsoft.com/office/powerpoint/2010/main" val="9159766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A9909E4-106E-1D8A-5608-E770B2CB496E}"/>
              </a:ext>
            </a:extLst>
          </p:cNvPr>
          <p:cNvSpPr>
            <a:spLocks noGrp="1"/>
          </p:cNvSpPr>
          <p:nvPr>
            <p:ph type="title"/>
          </p:nvPr>
        </p:nvSpPr>
        <p:spPr/>
        <p:txBody>
          <a:bodyPr>
            <a:normAutofit/>
          </a:bodyPr>
          <a:lstStyle/>
          <a:p>
            <a:r>
              <a:rPr lang="hr-HR" sz="4200" b="1" dirty="0">
                <a:latin typeface="Calibri Light (Headings)"/>
              </a:rPr>
              <a:t>                         Praksa DKOM-a i VUS-a</a:t>
            </a:r>
            <a:endParaRPr lang="hr-HR" sz="4200" b="1" dirty="0"/>
          </a:p>
        </p:txBody>
      </p:sp>
      <p:sp>
        <p:nvSpPr>
          <p:cNvPr id="3" name="Rezervirano mjesto sadržaja 2">
            <a:extLst>
              <a:ext uri="{FF2B5EF4-FFF2-40B4-BE49-F238E27FC236}">
                <a16:creationId xmlns:a16="http://schemas.microsoft.com/office/drawing/2014/main" id="{E8BDEE1B-B573-32E0-6D24-9F8C599F9401}"/>
              </a:ext>
            </a:extLst>
          </p:cNvPr>
          <p:cNvSpPr>
            <a:spLocks noGrp="1"/>
          </p:cNvSpPr>
          <p:nvPr>
            <p:ph idx="1"/>
          </p:nvPr>
        </p:nvSpPr>
        <p:spPr/>
        <p:txBody>
          <a:bodyPr>
            <a:normAutofit fontScale="92500"/>
          </a:bodyPr>
          <a:lstStyle/>
          <a:p>
            <a:pPr marL="441325" indent="-171450" algn="just"/>
            <a:endParaRPr lang="hr-HR" sz="2200" b="1" dirty="0">
              <a:latin typeface="Calibri Light (Headings)"/>
            </a:endParaRPr>
          </a:p>
          <a:p>
            <a:pPr marL="441325" indent="-171450" algn="just"/>
            <a:r>
              <a:rPr lang="hr-HR" sz="2200" b="1" dirty="0">
                <a:latin typeface="Calibri Light (Headings)"/>
              </a:rPr>
              <a:t>Postupanje po čl. 263. ZJN – ograničeno jedino načelom jednakog tretmana i transparentnosti – </a:t>
            </a:r>
            <a:r>
              <a:rPr lang="hr-HR" sz="2200" i="1" dirty="0">
                <a:latin typeface="Calibri Light (Headings)"/>
              </a:rPr>
              <a:t>naručitelji mogu više puta tražiti dostavu istih dokumenata, ali nisu nikad dužni tražiti upotpunjenja i pojašnjenja dostavljenih dokumenata po stavku 2. (radi se o pravu naručitelja, a ne obvezi). Ako ponuditelj ne dostavi pojedini dokument po traženju naručitelja nije dužan u zapisniku navesti obrazloženje ne postupanja po stavku 2. budući da nema ni obveze na upotpunjavanje dokumenta jer isti nije ni dostavljen, ali to ne znači da naručitelj nema mogućnost tražiti još jednom dostavu tog dokumenta. Ako je dostavljen dokument pa ima određene nedostatke naručitelj može, ali ne mora, postupati po čl. 263. stavku 2. ali je pritom dužan navesti obrazloženje ne postupanja po st. 2. ako ne postupi po njemu - </a:t>
            </a:r>
            <a:r>
              <a:rPr lang="hr-HR" sz="2200" b="1" dirty="0">
                <a:solidFill>
                  <a:schemeClr val="accent6">
                    <a:lumMod val="75000"/>
                  </a:schemeClr>
                </a:solidFill>
                <a:latin typeface="Calibri Light (Headings)"/>
              </a:rPr>
              <a:t>Rješenje DKOM (Klasa: UP/II-034-02/20-01/897 od 14. prosinca 2020.; </a:t>
            </a:r>
            <a:r>
              <a:rPr lang="pl-PL" sz="2200" b="1" dirty="0">
                <a:solidFill>
                  <a:schemeClr val="accent6">
                    <a:lumMod val="75000"/>
                  </a:schemeClr>
                </a:solidFill>
                <a:latin typeface="Calibri Light (Headings)"/>
              </a:rPr>
              <a:t>Klasa: UP/II-034-02/20-01/182) od 8. travnja 2020.)</a:t>
            </a:r>
          </a:p>
          <a:p>
            <a:pPr marL="441325" indent="-171450" algn="just"/>
            <a:r>
              <a:rPr lang="hr-HR" sz="2200" b="1" dirty="0">
                <a:latin typeface="Calibri Light (Headings)"/>
              </a:rPr>
              <a:t>Nedostatak revizijskog traga u Zapisniku o pregledu i ocjeni ponuda – </a:t>
            </a:r>
            <a:r>
              <a:rPr lang="hr-HR" sz="2200" i="1" dirty="0">
                <a:latin typeface="Calibri Light (Headings)"/>
              </a:rPr>
              <a:t>naručitelj nije prikazao metodologiju dodjele bodova pojedinoj ponudi kroz ocjenu sadržaja referenci. Nije razvidno koje reference su bodovane i kako, kao niti obrazloženje elemenata temeljem kojih je ocijenjeno da udovoljavaju uvjetima iz DON. Prema mišljenju DKOM-a naručitelj je dužan jasno i nedvojbeno navesti razloge konkretno dodijeljenih bodova kako bi ponuditelji mogli valjano preispitati zakonitost ocjene naručitelja te u slučaju nezadovoljstva s ocjenom ostvariti svoje zakonsko pravo na izjavljivanje žalbe - </a:t>
            </a:r>
            <a:r>
              <a:rPr lang="hr-HR" sz="2200" b="1" dirty="0">
                <a:solidFill>
                  <a:schemeClr val="accent6">
                    <a:lumMod val="75000"/>
                  </a:schemeClr>
                </a:solidFill>
                <a:latin typeface="Calibri Light (Headings)"/>
              </a:rPr>
              <a:t>Rješenje DKOM (Klasa: UP/II-034-02/19-01/1059) od 11. prosinca 2019.</a:t>
            </a:r>
          </a:p>
          <a:p>
            <a:endParaRPr lang="hr-HR" dirty="0"/>
          </a:p>
        </p:txBody>
      </p:sp>
    </p:spTree>
    <p:extLst>
      <p:ext uri="{BB962C8B-B14F-4D97-AF65-F5344CB8AC3E}">
        <p14:creationId xmlns:p14="http://schemas.microsoft.com/office/powerpoint/2010/main" val="24236336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0785"/>
            <a:ext cx="12192000" cy="511128"/>
          </a:xfrm>
        </p:spPr>
        <p:txBody>
          <a:bodyPr>
            <a:noAutofit/>
          </a:bodyPr>
          <a:lstStyle/>
          <a:p>
            <a:pPr algn="ctr"/>
            <a:r>
              <a:rPr lang="hr-HR" b="1" dirty="0">
                <a:latin typeface="+mj-lt"/>
              </a:rPr>
              <a:t>Zaključne napomene</a:t>
            </a:r>
            <a:br>
              <a:rPr lang="hr-HR" sz="4000" dirty="0"/>
            </a:br>
            <a:endParaRPr lang="hr-HR" sz="4000" dirty="0"/>
          </a:p>
        </p:txBody>
      </p:sp>
      <p:sp>
        <p:nvSpPr>
          <p:cNvPr id="3" name="Content Placeholder 2"/>
          <p:cNvSpPr>
            <a:spLocks noGrp="1"/>
          </p:cNvSpPr>
          <p:nvPr>
            <p:ph idx="1"/>
          </p:nvPr>
        </p:nvSpPr>
        <p:spPr>
          <a:xfrm>
            <a:off x="671119" y="1268962"/>
            <a:ext cx="10746298" cy="5131837"/>
          </a:xfrm>
        </p:spPr>
        <p:txBody>
          <a:bodyPr>
            <a:noAutofit/>
          </a:bodyPr>
          <a:lstStyle/>
          <a:p>
            <a:pPr algn="just">
              <a:buNone/>
            </a:pPr>
            <a:endParaRPr lang="hr-HR" sz="1700" dirty="0">
              <a:latin typeface="Ebrima" panose="02000000000000000000" pitchFamily="2" charset="0"/>
              <a:ea typeface="Ebrima" panose="02000000000000000000" pitchFamily="2" charset="0"/>
              <a:cs typeface="Ebrima" panose="02000000000000000000" pitchFamily="2" charset="0"/>
            </a:endParaRPr>
          </a:p>
          <a:p>
            <a:pPr marL="612775" indent="-342900" algn="just">
              <a:lnSpc>
                <a:spcPct val="100000"/>
              </a:lnSpc>
              <a:buFont typeface="Wingdings" panose="05000000000000000000" pitchFamily="2" charset="2"/>
              <a:buChar char="ü"/>
            </a:pPr>
            <a:r>
              <a:rPr lang="hr-HR" sz="1700" dirty="0">
                <a:latin typeface="+mj-lt"/>
                <a:ea typeface="Ebrima" panose="02000000000000000000" pitchFamily="2" charset="0"/>
                <a:cs typeface="Ebrima" panose="02000000000000000000" pitchFamily="2" charset="0"/>
              </a:rPr>
              <a:t>Dokumentaciju izrađivati sukladno važećim propisima koji uređuju područje javne nabave</a:t>
            </a:r>
          </a:p>
          <a:p>
            <a:pPr marL="612775" indent="-342900" algn="just">
              <a:lnSpc>
                <a:spcPct val="100000"/>
              </a:lnSpc>
              <a:buFont typeface="Wingdings" panose="05000000000000000000" pitchFamily="2" charset="2"/>
              <a:buChar char="ü"/>
            </a:pPr>
            <a:r>
              <a:rPr lang="hr-HR" sz="1700" dirty="0">
                <a:latin typeface="+mj-lt"/>
                <a:ea typeface="Ebrima" panose="02000000000000000000" pitchFamily="2" charset="0"/>
                <a:cs typeface="Ebrima" panose="02000000000000000000" pitchFamily="2" charset="0"/>
              </a:rPr>
              <a:t>Ne koristiti predloške dokumentacije nevažećeg (starog) ZJN ili dokumentacije iz drugih projekata ili drugih ESI fondova - svako nadmetanje je </a:t>
            </a:r>
            <a:r>
              <a:rPr lang="hr-HR" sz="1700" u="sng" dirty="0">
                <a:latin typeface="+mj-lt"/>
                <a:ea typeface="Ebrima" panose="02000000000000000000" pitchFamily="2" charset="0"/>
                <a:cs typeface="Ebrima" panose="02000000000000000000" pitchFamily="2" charset="0"/>
              </a:rPr>
              <a:t>zaseban</a:t>
            </a:r>
            <a:r>
              <a:rPr lang="hr-HR" sz="1700" dirty="0">
                <a:latin typeface="+mj-lt"/>
                <a:ea typeface="Ebrima" panose="02000000000000000000" pitchFamily="2" charset="0"/>
                <a:cs typeface="Ebrima" panose="02000000000000000000" pitchFamily="2" charset="0"/>
              </a:rPr>
              <a:t> postupak javne nabave</a:t>
            </a:r>
          </a:p>
          <a:p>
            <a:pPr marL="612775" indent="-342900" algn="just">
              <a:lnSpc>
                <a:spcPct val="100000"/>
              </a:lnSpc>
              <a:buFont typeface="Wingdings" panose="05000000000000000000" pitchFamily="2" charset="2"/>
              <a:buChar char="ü"/>
            </a:pPr>
            <a:r>
              <a:rPr lang="hr-HR" sz="1700" dirty="0">
                <a:latin typeface="+mj-lt"/>
                <a:ea typeface="Ebrima" panose="02000000000000000000" pitchFamily="2" charset="0"/>
                <a:cs typeface="Ebrima" panose="02000000000000000000" pitchFamily="2" charset="0"/>
              </a:rPr>
              <a:t>Pokušati propisati obvezne uvjete te izostaviti fakultativne ako uistinu nisu nužni obzirom na predmet nabave te propisivati minimalne razine sposobnosti prema ZJN 2016</a:t>
            </a:r>
          </a:p>
          <a:p>
            <a:pPr marL="612775" indent="-342900" algn="just">
              <a:lnSpc>
                <a:spcPct val="100000"/>
              </a:lnSpc>
              <a:buFont typeface="Wingdings" panose="05000000000000000000" pitchFamily="2" charset="2"/>
              <a:buChar char="ü"/>
            </a:pPr>
            <a:r>
              <a:rPr lang="hr-HR" sz="1700" dirty="0">
                <a:latin typeface="+mj-lt"/>
                <a:ea typeface="Ebrima" panose="02000000000000000000" pitchFamily="2" charset="0"/>
                <a:cs typeface="Ebrima" panose="02000000000000000000" pitchFamily="2" charset="0"/>
              </a:rPr>
              <a:t>Uvijek poštivati načelo jednakog tretmana (tražiti pojašnjenja ili upotpunjavanja ili APD od svih GS koji sudjeluju u nadmetanju) i transparentnosti (javna objava dostupna svim GS)</a:t>
            </a:r>
          </a:p>
          <a:p>
            <a:pPr marL="612775" indent="-342900" algn="just">
              <a:lnSpc>
                <a:spcPct val="100000"/>
              </a:lnSpc>
              <a:buFont typeface="Wingdings" panose="05000000000000000000" pitchFamily="2" charset="2"/>
              <a:buChar char="ü"/>
            </a:pPr>
            <a:r>
              <a:rPr lang="hr-HR" sz="1700" dirty="0">
                <a:latin typeface="+mj-lt"/>
                <a:ea typeface="Ebrima" panose="02000000000000000000" pitchFamily="2" charset="0"/>
                <a:cs typeface="Ebrima" panose="02000000000000000000" pitchFamily="2" charset="0"/>
              </a:rPr>
              <a:t>Navod u DON o mogućnosti sklapanja aneksa ugovora ne znači da je aneks opravdan</a:t>
            </a:r>
          </a:p>
          <a:p>
            <a:pPr marL="612775" indent="-342900" algn="just">
              <a:lnSpc>
                <a:spcPct val="100000"/>
              </a:lnSpc>
              <a:buFont typeface="Wingdings" panose="05000000000000000000" pitchFamily="2" charset="2"/>
              <a:buChar char="ü"/>
            </a:pPr>
            <a:r>
              <a:rPr lang="hr-HR" sz="1700" dirty="0">
                <a:latin typeface="+mj-lt"/>
                <a:ea typeface="Ebrima" panose="02000000000000000000" pitchFamily="2" charset="0"/>
                <a:cs typeface="Ebrima" panose="02000000000000000000" pitchFamily="2" charset="0"/>
              </a:rPr>
              <a:t>Odsutnost žalbe u postupku javne nabave ne znači da je postupak pravilno proveden</a:t>
            </a:r>
          </a:p>
          <a:p>
            <a:pPr marL="612775" indent="-342900" algn="just">
              <a:lnSpc>
                <a:spcPct val="100000"/>
              </a:lnSpc>
              <a:buFont typeface="Wingdings" panose="05000000000000000000" pitchFamily="2" charset="2"/>
              <a:buChar char="ü"/>
            </a:pPr>
            <a:r>
              <a:rPr lang="hr-HR" sz="1700" dirty="0">
                <a:latin typeface="+mj-lt"/>
                <a:ea typeface="Ebrima" panose="02000000000000000000" pitchFamily="2" charset="0"/>
                <a:cs typeface="Ebrima" panose="02000000000000000000" pitchFamily="2" charset="0"/>
              </a:rPr>
              <a:t>Aktivno sudjelovati u kontroli izvršenja ugovora o javnoj nabavi te osigurati tragove provjera o izvršenju ugovora</a:t>
            </a:r>
          </a:p>
          <a:p>
            <a:pPr marL="612775" indent="-342900" algn="just">
              <a:lnSpc>
                <a:spcPct val="100000"/>
              </a:lnSpc>
              <a:buFont typeface="Wingdings" panose="05000000000000000000" pitchFamily="2" charset="2"/>
              <a:buChar char="ü"/>
            </a:pPr>
            <a:r>
              <a:rPr lang="hr-HR" sz="1700" dirty="0">
                <a:latin typeface="+mj-lt"/>
                <a:ea typeface="Ebrima" panose="02000000000000000000" pitchFamily="2" charset="0"/>
                <a:cs typeface="Ebrima" panose="02000000000000000000" pitchFamily="2" charset="0"/>
              </a:rPr>
              <a:t>Kontrolni mehanizmi koje provodi APPRRR nisu kontrolni mehanizmi u smislu propisa koji uređuju područje javne nabave (žalbeni postupak, nadzorne aktivnosti Ministarstva gospodarstva)</a:t>
            </a:r>
          </a:p>
          <a:p>
            <a:pPr marL="612775" indent="-342900" algn="just">
              <a:lnSpc>
                <a:spcPct val="100000"/>
              </a:lnSpc>
              <a:buFont typeface="Wingdings" panose="05000000000000000000" pitchFamily="2" charset="2"/>
              <a:buChar char="ü"/>
            </a:pPr>
            <a:r>
              <a:rPr lang="hr-HR" sz="1700" dirty="0">
                <a:latin typeface="+mj-lt"/>
                <a:ea typeface="Ebrima" panose="02000000000000000000" pitchFamily="2" charset="0"/>
                <a:cs typeface="Ebrima" panose="02000000000000000000" pitchFamily="2" charset="0"/>
              </a:rPr>
              <a:t>APRRR ima ovlast uskratiti sufinanciranje projekata za koje utvrdi da postoje pogreške ili nepravilnosti ili primijeniti financijsku korekciju</a:t>
            </a:r>
          </a:p>
          <a:p>
            <a:pPr>
              <a:buNone/>
            </a:pPr>
            <a:endParaRPr lang="hr-HR" sz="1700"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629739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Tree>
    <p:extLst>
      <p:ext uri="{BB962C8B-B14F-4D97-AF65-F5344CB8AC3E}">
        <p14:creationId xmlns:p14="http://schemas.microsoft.com/office/powerpoint/2010/main" val="3363089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F70D10B-5525-3FEE-95E1-828C0E42F96D}"/>
              </a:ext>
            </a:extLst>
          </p:cNvPr>
          <p:cNvSpPr>
            <a:spLocks noGrp="1"/>
          </p:cNvSpPr>
          <p:nvPr>
            <p:ph type="title"/>
          </p:nvPr>
        </p:nvSpPr>
        <p:spPr/>
        <p:txBody>
          <a:bodyPr>
            <a:normAutofit/>
          </a:bodyPr>
          <a:lstStyle/>
          <a:p>
            <a:r>
              <a:rPr lang="pl-PL" sz="4000" b="1" dirty="0">
                <a:latin typeface="+mj-lt"/>
                <a:ea typeface="Ebrima" panose="02000000000000000000" pitchFamily="2" charset="0"/>
                <a:cs typeface="Ebrima" panose="02000000000000000000" pitchFamily="2" charset="0"/>
              </a:rPr>
              <a:t>Administrativna kontrola ZP2 i ZZI; opće napomene</a:t>
            </a:r>
            <a:endParaRPr lang="hr-HR" sz="4000" dirty="0"/>
          </a:p>
        </p:txBody>
      </p:sp>
      <p:sp>
        <p:nvSpPr>
          <p:cNvPr id="3" name="Rezervirano mjesto sadržaja 2">
            <a:extLst>
              <a:ext uri="{FF2B5EF4-FFF2-40B4-BE49-F238E27FC236}">
                <a16:creationId xmlns:a16="http://schemas.microsoft.com/office/drawing/2014/main" id="{E02C1F49-CFF9-EEF4-F030-DE346F2DE9DD}"/>
              </a:ext>
            </a:extLst>
          </p:cNvPr>
          <p:cNvSpPr>
            <a:spLocks noGrp="1"/>
          </p:cNvSpPr>
          <p:nvPr>
            <p:ph idx="1"/>
          </p:nvPr>
        </p:nvSpPr>
        <p:spPr/>
        <p:txBody>
          <a:bodyPr>
            <a:normAutofit/>
          </a:bodyPr>
          <a:lstStyle/>
          <a:p>
            <a:pPr lvl="0" algn="just">
              <a:lnSpc>
                <a:spcPct val="120000"/>
              </a:lnSpc>
              <a:buNone/>
            </a:pPr>
            <a:r>
              <a:rPr lang="hr-HR" sz="2100" b="1" u="sng" dirty="0">
                <a:solidFill>
                  <a:schemeClr val="accent6">
                    <a:lumMod val="75000"/>
                  </a:schemeClr>
                </a:solidFill>
                <a:latin typeface="Calibri Light (Headings)"/>
                <a:ea typeface="Ebrima" panose="02000000000000000000" pitchFamily="2" charset="0"/>
                <a:cs typeface="Ebrima" panose="02000000000000000000" pitchFamily="2" charset="0"/>
              </a:rPr>
              <a:t>2) kontrola dokumentacije vezane uz izvršenje ugovora iz provedenog postupka javne i jednostavne nabave prilikom podnošenja Zahtjeva za isplatu</a:t>
            </a:r>
            <a:endParaRPr lang="hr-HR" sz="2100" b="1" dirty="0">
              <a:solidFill>
                <a:schemeClr val="accent6">
                  <a:lumMod val="75000"/>
                </a:schemeClr>
              </a:solidFill>
              <a:latin typeface="Calibri Light (Headings)"/>
              <a:ea typeface="Ebrima" panose="02000000000000000000" pitchFamily="2" charset="0"/>
              <a:cs typeface="Ebrima" panose="02000000000000000000" pitchFamily="2" charset="0"/>
            </a:endParaRPr>
          </a:p>
          <a:p>
            <a:pPr lvl="2" algn="just">
              <a:lnSpc>
                <a:spcPct val="120000"/>
              </a:lnSpc>
              <a:buFont typeface="Wingdings" panose="05000000000000000000" pitchFamily="2" charset="2"/>
              <a:buChar char="q"/>
            </a:pPr>
            <a:r>
              <a:rPr lang="hr-HR" sz="2100" dirty="0">
                <a:latin typeface="Calibri Light (Headings)"/>
                <a:ea typeface="Ebrima" panose="02000000000000000000" pitchFamily="2" charset="0"/>
                <a:cs typeface="Ebrima" panose="02000000000000000000" pitchFamily="2" charset="0"/>
              </a:rPr>
              <a:t>obveza korisnika dostaviti dokumentaciju iz Priloga 6b Natječaja</a:t>
            </a:r>
          </a:p>
          <a:p>
            <a:pPr lvl="2" algn="just">
              <a:lnSpc>
                <a:spcPct val="120000"/>
              </a:lnSpc>
              <a:buFont typeface="Wingdings" panose="05000000000000000000" pitchFamily="2" charset="2"/>
              <a:buChar char="q"/>
            </a:pPr>
            <a:r>
              <a:rPr lang="hr-HR" sz="2100" dirty="0">
                <a:latin typeface="Calibri Light (Headings)"/>
                <a:ea typeface="Ebrima" panose="02000000000000000000" pitchFamily="2" charset="0"/>
                <a:cs typeface="Ebrima" panose="02000000000000000000" pitchFamily="2" charset="0"/>
              </a:rPr>
              <a:t>eventualne dodatke (anekse) ugovoru i općenito svu dokumentaciju koja se odnosi na izvršenje ugovora i izmjene tijekom provedbe ugovora kao i dokaze i dokumente koji su u DON i sklopljenom ugovoru propisani da se dostavljaju nakon sklapanja ugovora</a:t>
            </a:r>
          </a:p>
          <a:p>
            <a:pPr lvl="2" algn="just">
              <a:lnSpc>
                <a:spcPct val="120000"/>
              </a:lnSpc>
              <a:buFont typeface="Wingdings" panose="05000000000000000000" pitchFamily="2" charset="2"/>
              <a:buChar char="q"/>
            </a:pPr>
            <a:r>
              <a:rPr lang="hr-HR" sz="2100" dirty="0">
                <a:latin typeface="Calibri Light (Headings)"/>
                <a:ea typeface="Ebrima" panose="02000000000000000000" pitchFamily="2" charset="0"/>
                <a:cs typeface="Ebrima" panose="02000000000000000000" pitchFamily="2" charset="0"/>
              </a:rPr>
              <a:t>dostavlja se uz ZZI putem AGRONET-a </a:t>
            </a:r>
            <a:r>
              <a:rPr lang="hr-HR" sz="2100" b="1" u="sng" dirty="0">
                <a:solidFill>
                  <a:schemeClr val="accent6">
                    <a:lumMod val="50000"/>
                  </a:schemeClr>
                </a:solidFill>
                <a:latin typeface="Calibri Light (Headings)"/>
                <a:ea typeface="Ebrima" panose="02000000000000000000" pitchFamily="2" charset="0"/>
                <a:cs typeface="Ebrima" panose="02000000000000000000" pitchFamily="2" charset="0"/>
              </a:rPr>
              <a:t>NE</a:t>
            </a:r>
            <a:r>
              <a:rPr lang="hr-HR" sz="2100" dirty="0">
                <a:latin typeface="Calibri Light (Headings)"/>
                <a:ea typeface="Ebrima" panose="02000000000000000000" pitchFamily="2" charset="0"/>
                <a:cs typeface="Ebrima" panose="02000000000000000000" pitchFamily="2" charset="0"/>
              </a:rPr>
              <a:t> putem e-maila ili poštom (CD/DVD)</a:t>
            </a:r>
          </a:p>
          <a:p>
            <a:pPr marL="914400" lvl="2" indent="0">
              <a:lnSpc>
                <a:spcPct val="120000"/>
              </a:lnSpc>
              <a:buNone/>
            </a:pPr>
            <a:endParaRPr lang="hr-HR" sz="2100" b="1" u="sng" dirty="0">
              <a:solidFill>
                <a:schemeClr val="accent6">
                  <a:lumMod val="75000"/>
                </a:schemeClr>
              </a:solidFill>
              <a:latin typeface="Calibri Light (Headings)"/>
              <a:ea typeface="Ebrima" panose="02000000000000000000" pitchFamily="2" charset="0"/>
              <a:cs typeface="Ebrima" panose="02000000000000000000" pitchFamily="2" charset="0"/>
            </a:endParaRPr>
          </a:p>
          <a:p>
            <a:pPr marL="41275" algn="just">
              <a:lnSpc>
                <a:spcPct val="120000"/>
              </a:lnSpc>
              <a:buNone/>
            </a:pPr>
            <a:r>
              <a:rPr lang="hr-HR" sz="2100" b="1" u="sng" dirty="0">
                <a:solidFill>
                  <a:schemeClr val="accent6">
                    <a:lumMod val="75000"/>
                  </a:schemeClr>
                </a:solidFill>
                <a:latin typeface="Calibri Light (Headings)"/>
                <a:ea typeface="Ebrima" panose="02000000000000000000" pitchFamily="2" charset="0"/>
                <a:cs typeface="Ebrima" panose="02000000000000000000" pitchFamily="2" charset="0"/>
              </a:rPr>
              <a:t>VAŽNO!</a:t>
            </a:r>
            <a:r>
              <a:rPr lang="hr-HR" sz="2100" dirty="0">
                <a:latin typeface="Calibri Light (Headings)"/>
                <a:ea typeface="Ebrima" panose="02000000000000000000" pitchFamily="2" charset="0"/>
                <a:cs typeface="Ebrima" panose="02000000000000000000" pitchFamily="2" charset="0"/>
              </a:rPr>
              <a:t> – poštivati rok za dostavu odgovora temeljem zahtjeva za D/O/I koji </a:t>
            </a:r>
            <a:r>
              <a:rPr lang="hr-HR" sz="2100" b="1" dirty="0">
                <a:latin typeface="Calibri Light (Headings)"/>
                <a:ea typeface="Ebrima" panose="02000000000000000000" pitchFamily="2" charset="0"/>
                <a:cs typeface="Ebrima" panose="02000000000000000000" pitchFamily="2" charset="0"/>
              </a:rPr>
              <a:t>iznosi 7 dana od dana slanja zahtjeva </a:t>
            </a:r>
            <a:r>
              <a:rPr lang="hr-HR" sz="2100" dirty="0">
                <a:latin typeface="Calibri Light (Headings)"/>
                <a:ea typeface="Ebrima" panose="02000000000000000000" pitchFamily="2" charset="0"/>
                <a:cs typeface="Ebrima" panose="02000000000000000000" pitchFamily="2" charset="0"/>
              </a:rPr>
              <a:t>(</a:t>
            </a:r>
            <a:r>
              <a:rPr lang="hr-HR" sz="2100" b="1" u="sng" dirty="0">
                <a:solidFill>
                  <a:schemeClr val="accent6">
                    <a:lumMod val="75000"/>
                  </a:schemeClr>
                </a:solidFill>
                <a:latin typeface="Calibri Light (Headings)"/>
                <a:ea typeface="Ebrima" panose="02000000000000000000" pitchFamily="2" charset="0"/>
                <a:cs typeface="Ebrima" panose="02000000000000000000" pitchFamily="2" charset="0"/>
              </a:rPr>
              <a:t>primjena financijske korekcije </a:t>
            </a:r>
            <a:r>
              <a:rPr lang="hr-HR" sz="2100" dirty="0">
                <a:latin typeface="Calibri Light (Headings)"/>
                <a:ea typeface="Ebrima" panose="02000000000000000000" pitchFamily="2" charset="0"/>
                <a:cs typeface="Ebrima" panose="02000000000000000000" pitchFamily="2" charset="0"/>
              </a:rPr>
              <a:t>za kašnjenje. Više od 30 dana kašnjenja rezultira Odlukom o odbijanju u </a:t>
            </a:r>
            <a:r>
              <a:rPr lang="pl-PL" sz="2100" dirty="0">
                <a:latin typeface="Calibri Light (Headings)"/>
                <a:ea typeface="Ebrima" panose="02000000000000000000" pitchFamily="2" charset="0"/>
                <a:cs typeface="Ebrima" panose="02000000000000000000" pitchFamily="2" charset="0"/>
              </a:rPr>
              <a:t>skladu s Natječajem </a:t>
            </a:r>
            <a:r>
              <a:rPr lang="hr-HR" sz="2100" dirty="0">
                <a:latin typeface="Calibri Light (Headings)"/>
                <a:ea typeface="Ebrima" panose="02000000000000000000" pitchFamily="2" charset="0"/>
                <a:cs typeface="Ebrima" panose="02000000000000000000" pitchFamily="2" charset="0"/>
              </a:rPr>
              <a:t>(točka 2.9. i 3.6.) i </a:t>
            </a:r>
            <a:r>
              <a:rPr lang="pl-PL" sz="2100" dirty="0">
                <a:latin typeface="Calibri Light (Headings)"/>
                <a:ea typeface="Ebrima" panose="02000000000000000000" pitchFamily="2" charset="0"/>
                <a:cs typeface="Ebrima" panose="02000000000000000000" pitchFamily="2" charset="0"/>
              </a:rPr>
              <a:t>Prilogom III Pravilnika - Pravila o financijskim korekcijama</a:t>
            </a:r>
            <a:endParaRPr lang="hr-HR" sz="2100" dirty="0">
              <a:latin typeface="Calibri Light (Headings)"/>
              <a:ea typeface="Ebrima" panose="02000000000000000000" pitchFamily="2" charset="0"/>
              <a:cs typeface="Ebrima" panose="02000000000000000000" pitchFamily="2" charset="0"/>
            </a:endParaRPr>
          </a:p>
          <a:p>
            <a:endParaRPr lang="hr-HR" dirty="0"/>
          </a:p>
        </p:txBody>
      </p:sp>
    </p:spTree>
    <p:extLst>
      <p:ext uri="{BB962C8B-B14F-4D97-AF65-F5344CB8AC3E}">
        <p14:creationId xmlns:p14="http://schemas.microsoft.com/office/powerpoint/2010/main" val="3606925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EA16665-FE41-7BE9-070A-ACF83C8CD713}"/>
              </a:ext>
            </a:extLst>
          </p:cNvPr>
          <p:cNvSpPr>
            <a:spLocks noGrp="1"/>
          </p:cNvSpPr>
          <p:nvPr>
            <p:ph type="title"/>
          </p:nvPr>
        </p:nvSpPr>
        <p:spPr/>
        <p:txBody>
          <a:bodyPr/>
          <a:lstStyle/>
          <a:p>
            <a:r>
              <a:rPr lang="hr-HR" b="1" dirty="0">
                <a:latin typeface="+mj-lt"/>
                <a:ea typeface="Ebrima" panose="02000000000000000000" pitchFamily="2" charset="0"/>
                <a:cs typeface="Ebrima" panose="02000000000000000000" pitchFamily="2" charset="0"/>
              </a:rPr>
              <a:t>    </a:t>
            </a:r>
            <a:r>
              <a:rPr lang="hr-HR" sz="4000" b="1" dirty="0">
                <a:latin typeface="+mj-lt"/>
                <a:ea typeface="Ebrima" panose="02000000000000000000" pitchFamily="2" charset="0"/>
                <a:cs typeface="Ebrima" panose="02000000000000000000" pitchFamily="2" charset="0"/>
              </a:rPr>
              <a:t>Osnova za provođenje postupaka nabave</a:t>
            </a:r>
            <a:endParaRPr lang="hr-HR" sz="4000" dirty="0"/>
          </a:p>
        </p:txBody>
      </p:sp>
      <p:sp>
        <p:nvSpPr>
          <p:cNvPr id="3" name="Rezervirano mjesto sadržaja 2">
            <a:extLst>
              <a:ext uri="{FF2B5EF4-FFF2-40B4-BE49-F238E27FC236}">
                <a16:creationId xmlns:a16="http://schemas.microsoft.com/office/drawing/2014/main" id="{B80260C3-7505-F039-6E6F-30ACA7799EBC}"/>
              </a:ext>
            </a:extLst>
          </p:cNvPr>
          <p:cNvSpPr>
            <a:spLocks noGrp="1"/>
          </p:cNvSpPr>
          <p:nvPr>
            <p:ph idx="1"/>
          </p:nvPr>
        </p:nvSpPr>
        <p:spPr/>
        <p:txBody>
          <a:bodyPr/>
          <a:lstStyle/>
          <a:p>
            <a:pPr>
              <a:lnSpc>
                <a:spcPct val="110000"/>
              </a:lnSpc>
              <a:buNone/>
            </a:pPr>
            <a:endParaRPr lang="hr-HR" sz="2200" dirty="0">
              <a:latin typeface="Calibri Light (Headings)"/>
              <a:ea typeface="Open Sans" panose="020B0606030504020204" pitchFamily="34" charset="0"/>
              <a:cs typeface="Open Sans" panose="020B0606030504020204" pitchFamily="34" charset="0"/>
            </a:endParaRPr>
          </a:p>
          <a:p>
            <a:pPr>
              <a:lnSpc>
                <a:spcPct val="110000"/>
              </a:lnSpc>
              <a:buNone/>
            </a:pPr>
            <a:r>
              <a:rPr lang="hr-HR" sz="2200" dirty="0">
                <a:latin typeface="Calibri Light (Headings)"/>
                <a:ea typeface="Open Sans" panose="020B0606030504020204" pitchFamily="34" charset="0"/>
                <a:cs typeface="Open Sans" panose="020B0606030504020204" pitchFamily="34" charset="0"/>
              </a:rPr>
              <a:t>Postupak </a:t>
            </a:r>
            <a:r>
              <a:rPr lang="hr-HR" sz="2200" b="1" dirty="0">
                <a:latin typeface="Calibri Light (Headings)"/>
                <a:ea typeface="Open Sans" panose="020B0606030504020204" pitchFamily="34" charset="0"/>
                <a:cs typeface="Open Sans" panose="020B0606030504020204" pitchFamily="34" charset="0"/>
              </a:rPr>
              <a:t>javne nabave </a:t>
            </a:r>
            <a:r>
              <a:rPr lang="hr-HR" sz="2200" dirty="0">
                <a:latin typeface="Calibri Light (Headings)"/>
                <a:ea typeface="Open Sans" panose="020B0606030504020204" pitchFamily="34" charset="0"/>
                <a:cs typeface="Open Sans" panose="020B0606030504020204" pitchFamily="34" charset="0"/>
              </a:rPr>
              <a:t>provodi se prema propisima koji reguliraju područje javne nabave</a:t>
            </a:r>
          </a:p>
          <a:p>
            <a:pPr marL="612775" indent="-342900">
              <a:lnSpc>
                <a:spcPct val="110000"/>
              </a:lnSpc>
              <a:buFont typeface="Wingdings" panose="05000000000000000000" pitchFamily="2" charset="2"/>
              <a:buChar char="Ø"/>
            </a:pPr>
            <a:r>
              <a:rPr lang="hr-HR" sz="2200" dirty="0">
                <a:latin typeface="Calibri Light (Headings)"/>
                <a:ea typeface="Open Sans" panose="020B0606030504020204" pitchFamily="34" charset="0"/>
                <a:cs typeface="Open Sans" panose="020B0606030504020204" pitchFamily="34" charset="0"/>
              </a:rPr>
              <a:t>Zakon o javnoj nabavi (NN 120/2016, 114/22) (ZJN 2016)</a:t>
            </a:r>
          </a:p>
          <a:p>
            <a:pPr marL="612775" indent="-342900">
              <a:lnSpc>
                <a:spcPct val="110000"/>
              </a:lnSpc>
              <a:buFont typeface="Wingdings" panose="05000000000000000000" pitchFamily="2" charset="2"/>
              <a:buChar char="Ø"/>
            </a:pPr>
            <a:r>
              <a:rPr lang="hr-HR" sz="2200" dirty="0">
                <a:latin typeface="Calibri Light (Headings)"/>
                <a:ea typeface="Open Sans" panose="020B0606030504020204" pitchFamily="34" charset="0"/>
                <a:cs typeface="Open Sans" panose="020B0606030504020204" pitchFamily="34" charset="0"/>
              </a:rPr>
              <a:t>Pravilnik o dokumentaciji o nabavi te ponudi u postupcima javne nabave (NN 65/2017, 75/2020) </a:t>
            </a:r>
          </a:p>
          <a:p>
            <a:pPr marL="612775" indent="-342900">
              <a:lnSpc>
                <a:spcPct val="110000"/>
              </a:lnSpc>
              <a:buFont typeface="Wingdings" panose="05000000000000000000" pitchFamily="2" charset="2"/>
              <a:buChar char="Ø"/>
            </a:pPr>
            <a:r>
              <a:rPr lang="hr-HR" sz="2200" dirty="0">
                <a:latin typeface="Calibri Light (Headings)"/>
                <a:ea typeface="Open Sans" panose="020B0606030504020204" pitchFamily="34" charset="0"/>
                <a:cs typeface="Open Sans" panose="020B0606030504020204" pitchFamily="34" charset="0"/>
              </a:rPr>
              <a:t>Pravilnik o planu nabave, registru ugovora, prethodnom savjetovanju i analizi tržišta u javnoj nabavi (NN 101/2017, 144/2020)</a:t>
            </a:r>
          </a:p>
          <a:p>
            <a:pPr marL="612775" indent="-342900">
              <a:lnSpc>
                <a:spcPct val="110000"/>
              </a:lnSpc>
              <a:buFont typeface="Wingdings" panose="05000000000000000000" pitchFamily="2" charset="2"/>
              <a:buChar char="Ø"/>
            </a:pPr>
            <a:r>
              <a:rPr lang="hr-HR" sz="2200" dirty="0">
                <a:latin typeface="Calibri Light (Headings)"/>
                <a:ea typeface="Open Sans" panose="020B0606030504020204" pitchFamily="34" charset="0"/>
                <a:cs typeface="Open Sans" panose="020B0606030504020204" pitchFamily="34" charset="0"/>
              </a:rPr>
              <a:t>Pravilnik o elektroničkoj žalbi u javnoj nabavi (NN 101/2017)</a:t>
            </a:r>
          </a:p>
          <a:p>
            <a:endParaRPr lang="hr-HR" dirty="0"/>
          </a:p>
        </p:txBody>
      </p:sp>
    </p:spTree>
    <p:extLst>
      <p:ext uri="{BB962C8B-B14F-4D97-AF65-F5344CB8AC3E}">
        <p14:creationId xmlns:p14="http://schemas.microsoft.com/office/powerpoint/2010/main" val="3992549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79C3A67-CBF6-6D3F-60A5-F5926FD88131}"/>
              </a:ext>
            </a:extLst>
          </p:cNvPr>
          <p:cNvSpPr>
            <a:spLocks noGrp="1"/>
          </p:cNvSpPr>
          <p:nvPr>
            <p:ph type="title"/>
          </p:nvPr>
        </p:nvSpPr>
        <p:spPr/>
        <p:txBody>
          <a:bodyPr/>
          <a:lstStyle/>
          <a:p>
            <a:r>
              <a:rPr lang="hr-HR" sz="4400" b="1" dirty="0">
                <a:latin typeface="+mj-lt"/>
                <a:ea typeface="Ebrima" panose="02000000000000000000" pitchFamily="2" charset="0"/>
                <a:cs typeface="Ebrima" panose="02000000000000000000" pitchFamily="2" charset="0"/>
              </a:rPr>
              <a:t>Osnova za provođenje postupaka nabave</a:t>
            </a:r>
            <a:endParaRPr lang="hr-HR" dirty="0"/>
          </a:p>
        </p:txBody>
      </p:sp>
      <p:sp>
        <p:nvSpPr>
          <p:cNvPr id="3" name="Rezervirano mjesto sadržaja 2">
            <a:extLst>
              <a:ext uri="{FF2B5EF4-FFF2-40B4-BE49-F238E27FC236}">
                <a16:creationId xmlns:a16="http://schemas.microsoft.com/office/drawing/2014/main" id="{47A62797-1C38-45E8-394E-3160B2A0CFD8}"/>
              </a:ext>
            </a:extLst>
          </p:cNvPr>
          <p:cNvSpPr>
            <a:spLocks noGrp="1"/>
          </p:cNvSpPr>
          <p:nvPr>
            <p:ph idx="1"/>
          </p:nvPr>
        </p:nvSpPr>
        <p:spPr/>
        <p:txBody>
          <a:bodyPr>
            <a:normAutofit fontScale="77500" lnSpcReduction="20000"/>
          </a:bodyPr>
          <a:lstStyle/>
          <a:p>
            <a:pPr>
              <a:lnSpc>
                <a:spcPct val="110000"/>
              </a:lnSpc>
              <a:buNone/>
            </a:pPr>
            <a:endParaRPr lang="hr-HR" sz="2800" dirty="0">
              <a:latin typeface="Calibri Light (Headings)"/>
              <a:ea typeface="Open Sans" panose="020B0606030504020204" pitchFamily="34" charset="0"/>
              <a:cs typeface="Open Sans" panose="020B0606030504020204" pitchFamily="34" charset="0"/>
            </a:endParaRPr>
          </a:p>
          <a:p>
            <a:pPr>
              <a:lnSpc>
                <a:spcPct val="110000"/>
              </a:lnSpc>
              <a:buNone/>
            </a:pPr>
            <a:r>
              <a:rPr lang="hr-HR" sz="2800" dirty="0">
                <a:latin typeface="Calibri Light (Headings)"/>
                <a:ea typeface="Open Sans" panose="020B0606030504020204" pitchFamily="34" charset="0"/>
                <a:cs typeface="Open Sans" panose="020B0606030504020204" pitchFamily="34" charset="0"/>
              </a:rPr>
              <a:t>Postupak </a:t>
            </a:r>
            <a:r>
              <a:rPr lang="hr-HR" sz="2800" b="1" dirty="0">
                <a:latin typeface="Calibri Light (Headings)"/>
                <a:ea typeface="Open Sans" panose="020B0606030504020204" pitchFamily="34" charset="0"/>
                <a:cs typeface="Open Sans" panose="020B0606030504020204" pitchFamily="34" charset="0"/>
              </a:rPr>
              <a:t>jednostavne nabave </a:t>
            </a:r>
            <a:r>
              <a:rPr lang="hr-HR" sz="2800" dirty="0">
                <a:latin typeface="Calibri Light (Headings)"/>
                <a:ea typeface="Open Sans" panose="020B0606030504020204" pitchFamily="34" charset="0"/>
                <a:cs typeface="Open Sans" panose="020B0606030504020204" pitchFamily="34" charset="0"/>
              </a:rPr>
              <a:t>provodi se sukladno Prilogu 7 Natječaja </a:t>
            </a:r>
          </a:p>
          <a:p>
            <a:pPr marL="612775" indent="-342900" algn="just">
              <a:lnSpc>
                <a:spcPct val="110000"/>
              </a:lnSpc>
              <a:buFont typeface="Wingdings" panose="05000000000000000000" pitchFamily="2" charset="2"/>
              <a:buChar char="Ø"/>
            </a:pPr>
            <a:r>
              <a:rPr lang="hr-HR" sz="2800" dirty="0">
                <a:latin typeface="Calibri Light (Headings)"/>
                <a:ea typeface="Open Sans" panose="020B0606030504020204" pitchFamily="34" charset="0"/>
                <a:cs typeface="Open Sans" panose="020B0606030504020204" pitchFamily="34" charset="0"/>
              </a:rPr>
              <a:t>pridržavanjem temeljnih načela nabave (članak 4. ZJN 2016) uz primjenu elektroničkih sredstava komunikacije (nije dozvoljeno dostavljanje ponude putem pošte, neposredno na zapisnik)</a:t>
            </a:r>
          </a:p>
          <a:p>
            <a:pPr marL="612775" indent="-342900" algn="just">
              <a:lnSpc>
                <a:spcPct val="110000"/>
              </a:lnSpc>
              <a:buFont typeface="Wingdings" panose="05000000000000000000" pitchFamily="2" charset="2"/>
              <a:buChar char="Ø"/>
            </a:pPr>
            <a:r>
              <a:rPr lang="hr-HR" sz="2800" dirty="0">
                <a:latin typeface="Calibri Light (Headings)"/>
                <a:ea typeface="Open Sans" panose="020B0606030504020204" pitchFamily="34" charset="0"/>
                <a:cs typeface="Open Sans" panose="020B0606030504020204" pitchFamily="34" charset="0"/>
              </a:rPr>
              <a:t>postupak nabave se provodi na način koji ne smije biti osmišljen i podijeljen u nekoliko postupaka (umjetna podjela predmeta nabave) niti se provoditi s ciljem izbjegavanja primjene ZJN 2016 (predmet nabave je preporučeno podijeliti na </a:t>
            </a:r>
            <a:r>
              <a:rPr lang="hr-HR" sz="2800" b="1" dirty="0">
                <a:latin typeface="Calibri Light (Headings)"/>
                <a:ea typeface="Open Sans" panose="020B0606030504020204" pitchFamily="34" charset="0"/>
                <a:cs typeface="Open Sans" panose="020B0606030504020204" pitchFamily="34" charset="0"/>
              </a:rPr>
              <a:t>grupe </a:t>
            </a:r>
            <a:r>
              <a:rPr lang="hr-HR" sz="2800" dirty="0">
                <a:latin typeface="Calibri Light (Headings)"/>
                <a:ea typeface="Open Sans" panose="020B0606030504020204" pitchFamily="34" charset="0"/>
                <a:cs typeface="Open Sans" panose="020B0606030504020204" pitchFamily="34" charset="0"/>
              </a:rPr>
              <a:t>ako to priroda predmeta nabave dozvoljava)</a:t>
            </a:r>
          </a:p>
          <a:p>
            <a:pPr marL="612775" indent="-342900" algn="just">
              <a:lnSpc>
                <a:spcPct val="110000"/>
              </a:lnSpc>
              <a:buFont typeface="Wingdings" panose="05000000000000000000" pitchFamily="2" charset="2"/>
              <a:buChar char="Ø"/>
            </a:pPr>
            <a:r>
              <a:rPr lang="hr-HR" sz="2800" dirty="0">
                <a:latin typeface="Calibri Light (Headings)"/>
                <a:ea typeface="Open Sans" panose="020B0606030504020204" pitchFamily="34" charset="0"/>
                <a:cs typeface="Open Sans" panose="020B0606030504020204" pitchFamily="34" charset="0"/>
              </a:rPr>
              <a:t>javnom objavom na mrežnim stranicama Korisnika ili putem Elektroničkog oglasnika javne nabave Republike Hrvatske (EOJN) </a:t>
            </a:r>
            <a:r>
              <a:rPr lang="hr-HR" sz="2800" i="1" dirty="0">
                <a:latin typeface="Calibri Light (Headings)"/>
                <a:ea typeface="Open Sans" panose="020B0606030504020204" pitchFamily="34" charset="0"/>
                <a:cs typeface="Open Sans" panose="020B0606030504020204" pitchFamily="34" charset="0"/>
              </a:rPr>
              <a:t>(dokaz o objavi postupaka jednostavne nabave i svoj ostaloj popratnoj dokumentaciji mora biti dostupan 5 godina od datuma konačne isplate</a:t>
            </a:r>
            <a:r>
              <a:rPr lang="hr-HR" sz="2800" dirty="0">
                <a:latin typeface="Calibri Light (Headings)"/>
                <a:ea typeface="Open Sans" panose="020B0606030504020204" pitchFamily="34" charset="0"/>
                <a:cs typeface="Open Sans" panose="020B0606030504020204" pitchFamily="34" charset="0"/>
              </a:rPr>
              <a:t>)</a:t>
            </a:r>
          </a:p>
          <a:p>
            <a:pPr algn="just">
              <a:lnSpc>
                <a:spcPct val="110000"/>
              </a:lnSpc>
              <a:buNone/>
            </a:pPr>
            <a:r>
              <a:rPr lang="hr-HR" sz="2300" i="1" dirty="0">
                <a:latin typeface="Calibri Light (Headings)"/>
                <a:ea typeface="Open Sans" panose="020B0606030504020204" pitchFamily="34" charset="0"/>
                <a:cs typeface="Open Sans" panose="020B0606030504020204" pitchFamily="34" charset="0"/>
              </a:rPr>
              <a:t>Napomena: EOJN RH </a:t>
            </a:r>
            <a:r>
              <a:rPr lang="pl-PL" sz="2300" i="1" dirty="0">
                <a:latin typeface="Calibri Light (Headings)"/>
                <a:ea typeface="Open Sans" panose="020B0606030504020204" pitchFamily="34" charset="0"/>
                <a:cs typeface="Open Sans" panose="020B0606030504020204" pitchFamily="34" charset="0"/>
              </a:rPr>
              <a:t>dokumentaciju iz provedenog postupka jednostavne nabave čuva 6 godina, a nakon proteka tog roka potrebno je osigurati dokaze o objavi postupaka jednostavne nabave i svoj ostaloj popratnoj dokumentaciji (print screen i pohrana cijelog postupka u arhivi naručitelja kako bi bila dostupna 5 godina od datuma konačne isplate)</a:t>
            </a:r>
            <a:endParaRPr lang="hr-HR" sz="2300" i="1" dirty="0">
              <a:latin typeface="Calibri Light (Headings)"/>
              <a:ea typeface="Open Sans" panose="020B0606030504020204" pitchFamily="34" charset="0"/>
              <a:cs typeface="Open Sans" panose="020B0606030504020204" pitchFamily="34" charset="0"/>
            </a:endParaRPr>
          </a:p>
          <a:p>
            <a:endParaRPr lang="hr-HR" dirty="0"/>
          </a:p>
        </p:txBody>
      </p:sp>
    </p:spTree>
    <p:extLst>
      <p:ext uri="{BB962C8B-B14F-4D97-AF65-F5344CB8AC3E}">
        <p14:creationId xmlns:p14="http://schemas.microsoft.com/office/powerpoint/2010/main" val="3490434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17D0C-2953-4B62-ADD3-9259D676B84E}"/>
              </a:ext>
            </a:extLst>
          </p:cNvPr>
          <p:cNvSpPr>
            <a:spLocks noGrp="1"/>
          </p:cNvSpPr>
          <p:nvPr>
            <p:ph type="title"/>
          </p:nvPr>
        </p:nvSpPr>
        <p:spPr/>
        <p:txBody>
          <a:bodyPr>
            <a:noAutofit/>
          </a:bodyPr>
          <a:lstStyle/>
          <a:p>
            <a:pPr algn="ctr"/>
            <a:r>
              <a:rPr lang="hr-HR" sz="4000" b="1" dirty="0">
                <a:ea typeface="Ebrima" panose="02000000000000000000" pitchFamily="2" charset="0"/>
                <a:cs typeface="Ebrima" panose="02000000000000000000" pitchFamily="2" charset="0"/>
              </a:rPr>
              <a:t>Priprema i provedba postupka (jednostavne) nabave</a:t>
            </a:r>
            <a:endParaRPr lang="hr-HR" sz="4000" b="1" dirty="0">
              <a:latin typeface="+mj-lt"/>
            </a:endParaRPr>
          </a:p>
        </p:txBody>
      </p:sp>
      <p:sp>
        <p:nvSpPr>
          <p:cNvPr id="3" name="Content Placeholder 2">
            <a:extLst>
              <a:ext uri="{FF2B5EF4-FFF2-40B4-BE49-F238E27FC236}">
                <a16:creationId xmlns:a16="http://schemas.microsoft.com/office/drawing/2014/main" id="{2B1F6914-3ADB-4812-9B46-E893B82E7184}"/>
              </a:ext>
            </a:extLst>
          </p:cNvPr>
          <p:cNvSpPr>
            <a:spLocks noGrp="1"/>
          </p:cNvSpPr>
          <p:nvPr>
            <p:ph idx="1"/>
          </p:nvPr>
        </p:nvSpPr>
        <p:spPr>
          <a:xfrm>
            <a:off x="126682" y="1475920"/>
            <a:ext cx="11523306" cy="5139483"/>
          </a:xfrm>
        </p:spPr>
        <p:txBody>
          <a:bodyPr>
            <a:normAutofit fontScale="92500" lnSpcReduction="10000"/>
          </a:bodyPr>
          <a:lstStyle/>
          <a:p>
            <a:pPr marL="727075" indent="-457200" algn="just">
              <a:buFont typeface="Wingdings" panose="05000000000000000000" pitchFamily="2" charset="2"/>
              <a:buChar char="Ø"/>
            </a:pPr>
            <a:r>
              <a:rPr lang="hr-HR" sz="1900" b="1" dirty="0">
                <a:solidFill>
                  <a:schemeClr val="accent6">
                    <a:lumMod val="75000"/>
                  </a:schemeClr>
                </a:solidFill>
                <a:latin typeface="Calibri Light (Headings)ht"/>
              </a:rPr>
              <a:t>obveza</a:t>
            </a:r>
            <a:r>
              <a:rPr lang="hr-HR" sz="1900" dirty="0">
                <a:latin typeface="Calibri Light (Headings)ht"/>
              </a:rPr>
              <a:t> pridržavanja Pravila za provođenje postupaka jednostavne nabave </a:t>
            </a:r>
            <a:r>
              <a:rPr lang="hr-HR" sz="1900" i="1" dirty="0">
                <a:latin typeface="Calibri Light (Headings)ht"/>
              </a:rPr>
              <a:t>(pogledati Prilog 7 Natječaja)</a:t>
            </a:r>
          </a:p>
          <a:p>
            <a:pPr marL="727075" indent="-457200" algn="just">
              <a:buFont typeface="Wingdings" panose="05000000000000000000" pitchFamily="2" charset="2"/>
              <a:buChar char="Ø"/>
            </a:pPr>
            <a:r>
              <a:rPr lang="hr-HR" sz="1900" b="1" dirty="0">
                <a:solidFill>
                  <a:schemeClr val="accent6">
                    <a:lumMod val="75000"/>
                  </a:schemeClr>
                </a:solidFill>
                <a:latin typeface="Calibri Light (Headings)ht"/>
              </a:rPr>
              <a:t>obveza</a:t>
            </a:r>
            <a:r>
              <a:rPr lang="hr-HR" sz="1900" dirty="0">
                <a:latin typeface="Calibri Light (Headings)ht"/>
              </a:rPr>
              <a:t> poštivanja odredbi vezanih uz postojanje ili nepostojanje sukoba interesa u smislu odredbi članaka 75. do 83. ZJN 2016 (potrebno je pribaviti Izjave za sve predstavnike naručitelja koji su uključeni u provedbu postupka nabave i osobe koje su sudjelovale u izradi tehničkih specifikacija)</a:t>
            </a:r>
          </a:p>
          <a:p>
            <a:pPr marL="727075" indent="-457200" algn="just">
              <a:buFont typeface="Wingdings" panose="05000000000000000000" pitchFamily="2" charset="2"/>
              <a:buChar char="Ø"/>
            </a:pPr>
            <a:r>
              <a:rPr lang="hr-HR" sz="1900" b="1" dirty="0">
                <a:solidFill>
                  <a:schemeClr val="accent6">
                    <a:lumMod val="75000"/>
                  </a:schemeClr>
                </a:solidFill>
                <a:latin typeface="Calibri Light (Headings)ht"/>
              </a:rPr>
              <a:t>obveza</a:t>
            </a:r>
            <a:r>
              <a:rPr lang="hr-HR" sz="1900" dirty="0">
                <a:latin typeface="Calibri Light (Headings)ht"/>
              </a:rPr>
              <a:t> čuvanja i omogućavanja pristupa dokazima o objavi postupaka jednostavne nabave i svoj ostaloj popratnoj dokumentaciji 5 godina od datuma konačne isplate</a:t>
            </a:r>
          </a:p>
          <a:p>
            <a:pPr marL="727075" indent="-457200" algn="just">
              <a:buFont typeface="Wingdings" panose="05000000000000000000" pitchFamily="2" charset="2"/>
              <a:buChar char="Ø"/>
            </a:pPr>
            <a:r>
              <a:rPr lang="hr-HR" sz="1900" dirty="0">
                <a:latin typeface="Calibri Light (Headings)ht"/>
              </a:rPr>
              <a:t>obratiti pozornost na Natječajem propisan </a:t>
            </a:r>
            <a:r>
              <a:rPr lang="hr-HR" sz="1900" b="1" dirty="0">
                <a:solidFill>
                  <a:srgbClr val="70AD47">
                    <a:lumMod val="75000"/>
                  </a:srgbClr>
                </a:solidFill>
                <a:latin typeface="Calibri Light (Headings)ht"/>
              </a:rPr>
              <a:t>obvezan</a:t>
            </a:r>
            <a:r>
              <a:rPr lang="hr-HR" sz="1900" dirty="0">
                <a:latin typeface="Calibri Light (Headings)ht"/>
              </a:rPr>
              <a:t> minimalan sadržaj </a:t>
            </a:r>
            <a:r>
              <a:rPr lang="pl-PL" sz="1900" dirty="0">
                <a:latin typeface="Calibri Light (Headings)ht"/>
              </a:rPr>
              <a:t>Poziva na dostavu ponude/DON</a:t>
            </a:r>
          </a:p>
          <a:p>
            <a:pPr marL="727075" indent="-457200" algn="just">
              <a:buFont typeface="Wingdings" panose="05000000000000000000" pitchFamily="2" charset="2"/>
              <a:buChar char="Ø"/>
            </a:pPr>
            <a:r>
              <a:rPr lang="hr-HR" sz="1900" b="1" dirty="0">
                <a:solidFill>
                  <a:srgbClr val="70AD47">
                    <a:lumMod val="75000"/>
                  </a:srgbClr>
                </a:solidFill>
                <a:latin typeface="Calibri Light (Headings)ht"/>
              </a:rPr>
              <a:t>paziti </a:t>
            </a:r>
            <a:r>
              <a:rPr lang="pl-PL" sz="1900" dirty="0">
                <a:latin typeface="Calibri Light (Headings)ht"/>
              </a:rPr>
              <a:t>da se jasno propišu uvjeti i način dokazivanja kao i konkretan adekvatan </a:t>
            </a:r>
            <a:r>
              <a:rPr lang="pl-PL" sz="1900" b="1" dirty="0">
                <a:solidFill>
                  <a:srgbClr val="70AD47">
                    <a:lumMod val="75000"/>
                  </a:srgbClr>
                </a:solidFill>
                <a:latin typeface="Calibri Light (Headings)ht"/>
              </a:rPr>
              <a:t>dokaz</a:t>
            </a:r>
            <a:r>
              <a:rPr lang="pl-PL" sz="1900" dirty="0">
                <a:latin typeface="Calibri Light (Headings)ht"/>
              </a:rPr>
              <a:t> (uvjerenje da se ne vodi kazneni postupak protiv određene osobe nije dokaz nepostojanje pravomoćne presude sukladno čl 251 ZJN 2016)</a:t>
            </a:r>
          </a:p>
          <a:p>
            <a:pPr marL="727075" indent="-457200" algn="just">
              <a:buFont typeface="Wingdings" panose="05000000000000000000" pitchFamily="2" charset="2"/>
              <a:buChar char="Ø"/>
            </a:pPr>
            <a:r>
              <a:rPr lang="hr-HR" sz="1900" b="1" dirty="0">
                <a:solidFill>
                  <a:srgbClr val="70AD47">
                    <a:lumMod val="75000"/>
                  </a:srgbClr>
                </a:solidFill>
                <a:latin typeface="Calibri Light (Headings)ht"/>
              </a:rPr>
              <a:t>obveza</a:t>
            </a:r>
            <a:r>
              <a:rPr lang="hr-HR" sz="1900" dirty="0">
                <a:latin typeface="Calibri Light (Headings)ht"/>
              </a:rPr>
              <a:t> objave poziva na dostavu ponuda i/ili objave dokumentacije o nabavi na mrežnim stranicama korisnika ili na Elektroničkom oglasniku javne nabave (EOJN)</a:t>
            </a:r>
          </a:p>
          <a:p>
            <a:pPr marL="727075" indent="-457200" algn="just">
              <a:buFont typeface="Wingdings" panose="05000000000000000000" pitchFamily="2" charset="2"/>
              <a:buChar char="Ø"/>
            </a:pPr>
            <a:r>
              <a:rPr lang="hr-HR" sz="1900" b="1" dirty="0">
                <a:solidFill>
                  <a:srgbClr val="70AD47">
                    <a:lumMod val="75000"/>
                  </a:srgbClr>
                </a:solidFill>
                <a:latin typeface="Calibri Light (Headings)ht"/>
              </a:rPr>
              <a:t>obveza </a:t>
            </a:r>
            <a:r>
              <a:rPr lang="pl-PL" sz="1900" dirty="0">
                <a:latin typeface="Calibri Light (Headings)ht"/>
              </a:rPr>
              <a:t>sastavljanja zapisnika o zaprimanju ponuda i zapisnika o pregledu koji će jasno sadržavati sve uvjete propisane Pozivom/DON kao i analitički prikaz ocjene uvjeta za svakog ponuditelja koji je dostavio ponudu</a:t>
            </a:r>
          </a:p>
          <a:p>
            <a:pPr marL="727075" indent="-457200" algn="just">
              <a:buFont typeface="Wingdings" panose="05000000000000000000" pitchFamily="2" charset="2"/>
              <a:buChar char="Ø"/>
            </a:pPr>
            <a:r>
              <a:rPr lang="hr-HR" sz="1900" dirty="0">
                <a:latin typeface="Calibri Light (Headings)ht"/>
              </a:rPr>
              <a:t>ugovor/narudžbenica </a:t>
            </a:r>
            <a:r>
              <a:rPr lang="hr-HR" sz="1900" b="1" dirty="0">
                <a:solidFill>
                  <a:schemeClr val="accent6">
                    <a:lumMod val="75000"/>
                  </a:schemeClr>
                </a:solidFill>
                <a:latin typeface="Calibri Light (Headings)ht"/>
              </a:rPr>
              <a:t>moraju</a:t>
            </a:r>
            <a:r>
              <a:rPr lang="hr-HR" sz="1900" dirty="0">
                <a:latin typeface="Calibri Light (Headings)ht"/>
              </a:rPr>
              <a:t> sadržavati sve bitne elemente propisane u pozivu/DON </a:t>
            </a:r>
            <a:r>
              <a:rPr lang="hr-HR" sz="1900" i="1" dirty="0">
                <a:latin typeface="Calibri Light (Headings)ht"/>
              </a:rPr>
              <a:t>(posebno rokove, cijene, kriterij kvalitete iz pondera ENP, stručnjake i/ili odgovorne osobe ako su bile uvjet sposobnosti</a:t>
            </a:r>
            <a:r>
              <a:rPr lang="hr-HR" sz="1900" dirty="0">
                <a:latin typeface="Calibri Light (Headings)ht"/>
              </a:rPr>
              <a:t>) kako bi isto bilo moguće i pratiti tijekom izvršenja (provedbe) ugovora/projekta</a:t>
            </a:r>
          </a:p>
          <a:p>
            <a:pPr marL="727075" indent="-457200" algn="just">
              <a:buFont typeface="Wingdings" panose="05000000000000000000" pitchFamily="2" charset="2"/>
              <a:buChar char="Ø"/>
            </a:pPr>
            <a:r>
              <a:rPr lang="hr-HR" sz="1900" b="1" dirty="0">
                <a:solidFill>
                  <a:srgbClr val="70AD47">
                    <a:lumMod val="75000"/>
                  </a:srgbClr>
                </a:solidFill>
                <a:latin typeface="Calibri Light (Headings)ht"/>
              </a:rPr>
              <a:t>paziti</a:t>
            </a:r>
            <a:r>
              <a:rPr lang="hr-HR" sz="1900" dirty="0">
                <a:latin typeface="Calibri Light (Headings)ht"/>
              </a:rPr>
              <a:t> da isporučena roba ima iste tehničke specifikacije koje su propisane odredbama DON i ponuđene te da posjeduje odgovarajuća jamstva (proizvođačevo i sl.), certifikate, ateste (</a:t>
            </a:r>
            <a:r>
              <a:rPr lang="hr-HR" sz="1900" i="1" dirty="0">
                <a:latin typeface="Calibri Light (Headings)ht"/>
              </a:rPr>
              <a:t>ako je tako bilo propisano u DON/Pozivu</a:t>
            </a:r>
            <a:r>
              <a:rPr lang="hr-HR" sz="1900" dirty="0">
                <a:latin typeface="Calibri Light (Headings)ht"/>
              </a:rPr>
              <a:t>)</a:t>
            </a:r>
          </a:p>
          <a:p>
            <a:pPr marL="727075" indent="-457200">
              <a:buFont typeface="Wingdings" panose="05000000000000000000" pitchFamily="2" charset="2"/>
              <a:buChar char="Ø"/>
            </a:pPr>
            <a:endParaRPr lang="hr-HR" sz="1900" dirty="0">
              <a:latin typeface="+mj-lt"/>
            </a:endParaRPr>
          </a:p>
          <a:p>
            <a:endParaRPr lang="hr-HR" dirty="0"/>
          </a:p>
        </p:txBody>
      </p:sp>
    </p:spTree>
    <p:extLst>
      <p:ext uri="{BB962C8B-B14F-4D97-AF65-F5344CB8AC3E}">
        <p14:creationId xmlns:p14="http://schemas.microsoft.com/office/powerpoint/2010/main" val="2906563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CBDAA3F-BBDF-43FD-83BC-27546F6E2E93}" vid="{94E7C4AF-47E5-4DB5-A1E2-01D0C4137E7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FCEC9F13D60F147B6D7A4CBC816A3BE" ma:contentTypeVersion="1" ma:contentTypeDescription="Create a new document." ma:contentTypeScope="" ma:versionID="7447920a411d11f81fe2edf558d29266">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customXsn xmlns="http://schemas.microsoft.com/office/2006/metadata/customXsn">
  <xsnLocation/>
  <cached>True</cached>
  <openByDefault>True</openByDefault>
  <xsnScope/>
</customXsn>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7DE3ED-E1CE-4EBA-B430-9C32EE840057}">
  <ds:schemaRefs>
    <ds:schemaRef ds:uri="http://schemas.microsoft.com/office/2006/metadata/propertie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purl.org/dc/terms/"/>
    <ds:schemaRef ds:uri="http://www.w3.org/XML/1998/namespace"/>
    <ds:schemaRef ds:uri="http://purl.org/dc/elements/1.1/"/>
  </ds:schemaRefs>
</ds:datastoreItem>
</file>

<file path=customXml/itemProps2.xml><?xml version="1.0" encoding="utf-8"?>
<ds:datastoreItem xmlns:ds="http://schemas.openxmlformats.org/officeDocument/2006/customXml" ds:itemID="{75A2D560-AB17-420E-9AF0-AD46CD7F5D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75F0F1B4-BAEA-42F2-BAE9-3F807764381E}">
  <ds:schemaRefs>
    <ds:schemaRef ds:uri="http://schemas.microsoft.com/office/2006/metadata/customXsn"/>
  </ds:schemaRefs>
</ds:datastoreItem>
</file>

<file path=customXml/itemProps4.xml><?xml version="1.0" encoding="utf-8"?>
<ds:datastoreItem xmlns:ds="http://schemas.openxmlformats.org/officeDocument/2006/customXml" ds:itemID="{4B43F7B6-0FB5-45A1-9D43-D573734F87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apprrr_ppt_GREEN2</Template>
  <TotalTime>4574</TotalTime>
  <Words>10382</Words>
  <Application>Microsoft Office PowerPoint</Application>
  <PresentationFormat>Široki zaslon</PresentationFormat>
  <Paragraphs>404</Paragraphs>
  <Slides>55</Slides>
  <Notes>0</Notes>
  <HiddenSlides>0</HiddenSlides>
  <MMClips>0</MMClips>
  <ScaleCrop>false</ScaleCrop>
  <HeadingPairs>
    <vt:vector size="6" baseType="variant">
      <vt:variant>
        <vt:lpstr>Korišteni fontovi</vt:lpstr>
      </vt:variant>
      <vt:variant>
        <vt:i4>9</vt:i4>
      </vt:variant>
      <vt:variant>
        <vt:lpstr>Tema</vt:lpstr>
      </vt:variant>
      <vt:variant>
        <vt:i4>1</vt:i4>
      </vt:variant>
      <vt:variant>
        <vt:lpstr>Naslovi slajdova</vt:lpstr>
      </vt:variant>
      <vt:variant>
        <vt:i4>55</vt:i4>
      </vt:variant>
    </vt:vector>
  </HeadingPairs>
  <TitlesOfParts>
    <vt:vector size="65" baseType="lpstr">
      <vt:lpstr>Arial</vt:lpstr>
      <vt:lpstr>Calibri</vt:lpstr>
      <vt:lpstr>Calibri Light</vt:lpstr>
      <vt:lpstr>Calibri Light (Headings)</vt:lpstr>
      <vt:lpstr>Calibri Light (Headings)ht</vt:lpstr>
      <vt:lpstr>Courier New</vt:lpstr>
      <vt:lpstr>Ebrima</vt:lpstr>
      <vt:lpstr>Open Sans Light</vt:lpstr>
      <vt:lpstr>Wingdings</vt:lpstr>
      <vt:lpstr>Office Theme</vt:lpstr>
      <vt:lpstr>                Priprema dokumentacije o nabavi,  provedba postupka i izvršenje ugovora  </vt:lpstr>
      <vt:lpstr>S A D R Ž A J </vt:lpstr>
      <vt:lpstr>U V O D</vt:lpstr>
      <vt:lpstr>Rokovi za provedbu nabave i dostavu dokumentacije</vt:lpstr>
      <vt:lpstr>   </vt:lpstr>
      <vt:lpstr>Administrativna kontrola ZP2 i ZZI; opće napomene</vt:lpstr>
      <vt:lpstr>    Osnova za provođenje postupaka nabave</vt:lpstr>
      <vt:lpstr>Osnova za provođenje postupaka nabave</vt:lpstr>
      <vt:lpstr>Priprema i provedba postupka (jednostavne) nabave</vt:lpstr>
      <vt:lpstr>Priprema i provedba postupka (javne) nabave </vt:lpstr>
      <vt:lpstr>       Priprema i provedba postupka (javne) nabave </vt:lpstr>
      <vt:lpstr>Priprema i provedba postupka (javne) nabave</vt:lpstr>
      <vt:lpstr>Priprema i provedba postupka (javne) nabave</vt:lpstr>
      <vt:lpstr>Priprema i provedba postupka (javne) nabave</vt:lpstr>
      <vt:lpstr>Priprema i provedba postupka (javne) nabave</vt:lpstr>
      <vt:lpstr>Priprema i provedba postupka (javne) nabave </vt:lpstr>
      <vt:lpstr>Priprema i provedba postupka (javne) nabave </vt:lpstr>
      <vt:lpstr>Priprema i provedba postupka (javne) nabave </vt:lpstr>
      <vt:lpstr>Priprema i provedba postupka (javne) nabave </vt:lpstr>
      <vt:lpstr> </vt:lpstr>
      <vt:lpstr> Priprema i provedba postupka (javne) nabave  </vt:lpstr>
      <vt:lpstr>Priprema i provedba postupka (javne) nabave </vt:lpstr>
      <vt:lpstr>Priprema i provedba postupka (javne) nabave </vt:lpstr>
      <vt:lpstr>Priprema i provedba postupka (javne) nabave </vt:lpstr>
      <vt:lpstr> </vt:lpstr>
      <vt:lpstr> </vt:lpstr>
      <vt:lpstr> Priprema i provedba postupka (javne) nabave  </vt:lpstr>
      <vt:lpstr>Priprema i provedba postupka (javne) nabave  </vt:lpstr>
      <vt:lpstr>Priprema i provedba postupka (javne) nabave  </vt:lpstr>
      <vt:lpstr>Priprema i provedba postupka (javne) nabave</vt:lpstr>
      <vt:lpstr>Priprema i provedba postupka (javne) nabave</vt:lpstr>
      <vt:lpstr>Priprema i provedba postupka (javne) nabave</vt:lpstr>
      <vt:lpstr>Priprema i provedba postupka (javne) nabave</vt:lpstr>
      <vt:lpstr>Priprema i provedba postupka (javne) nabave</vt:lpstr>
      <vt:lpstr>Priprema i potpisivanje ugovora </vt:lpstr>
      <vt:lpstr>Izmjene ugovora tijekom njegova trajanja</vt:lpstr>
      <vt:lpstr>Izmjene ugovora tijekom njegova trajanja</vt:lpstr>
      <vt:lpstr>Izmjene ugovora tijekom njegova trajanja</vt:lpstr>
      <vt:lpstr> Izmjene ugovora tijekom njegova trajanja čl 316 ZJN 2016 </vt:lpstr>
      <vt:lpstr>Izmjene ugovora tijekom njegova trajanja čl 317 ZJN 2016</vt:lpstr>
      <vt:lpstr>Podugovaratelji tijekom izvršenja ugovora </vt:lpstr>
      <vt:lpstr> Najčešće uočene pogreške prilikom administrativne kontrole</vt:lpstr>
      <vt:lpstr>Najčešće uočene pogreške prilikom administrativne kontrole</vt:lpstr>
      <vt:lpstr>Najčešće uočene pogreške prilikom administrativne kontrole</vt:lpstr>
      <vt:lpstr>Najčešće uočene pogreške prilikom administrativne kontrole</vt:lpstr>
      <vt:lpstr>Praksa DKOM-a i VUS-a</vt:lpstr>
      <vt:lpstr>                  Praksa DKOM-a i VUS-a</vt:lpstr>
      <vt:lpstr>Praksa DKOM-a i VUS-a</vt:lpstr>
      <vt:lpstr>                    Praksa DKOM-a i VUS-a</vt:lpstr>
      <vt:lpstr>Praksa DKOM-a i VUS-a</vt:lpstr>
      <vt:lpstr>                      Praksa DKOM-a i VUS-a</vt:lpstr>
      <vt:lpstr>Praksa DKOM-a i VUS-a</vt:lpstr>
      <vt:lpstr>                         Praksa DKOM-a i VUS-a</vt:lpstr>
      <vt:lpstr>Zaključne napomene </vt:lpstr>
      <vt:lpstr>PowerPoint prezentacija</vt:lpstr>
    </vt:vector>
  </TitlesOfParts>
  <Company>APPRRR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Božana Bešlić</dc:creator>
  <cp:lastModifiedBy>Maja Tadić Bubnjić</cp:lastModifiedBy>
  <cp:revision>764</cp:revision>
  <cp:lastPrinted>2021-03-18T12:55:33Z</cp:lastPrinted>
  <dcterms:created xsi:type="dcterms:W3CDTF">2017-12-08T15:22:43Z</dcterms:created>
  <dcterms:modified xsi:type="dcterms:W3CDTF">2022-11-02T19:37:38Z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0x010100CFCEC9F13D60F147B6D7A4CBC816A3BE</vt:lpwstr>
  </property>
</Properties>
</file>