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99" r:id="rId3"/>
    <p:sldId id="318" r:id="rId4"/>
    <p:sldId id="332" r:id="rId5"/>
    <p:sldId id="308" r:id="rId6"/>
    <p:sldId id="327" r:id="rId7"/>
    <p:sldId id="333" r:id="rId8"/>
    <p:sldId id="334" r:id="rId9"/>
    <p:sldId id="335" r:id="rId10"/>
    <p:sldId id="337" r:id="rId11"/>
    <p:sldId id="342" r:id="rId12"/>
    <p:sldId id="338" r:id="rId13"/>
    <p:sldId id="341" r:id="rId14"/>
    <p:sldId id="280" r:id="rId15"/>
  </p:sldIdLst>
  <p:sldSz cx="12192000" cy="6858000"/>
  <p:notesSz cx="6808788" cy="9940925"/>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Matilda Copić" initials="MC" lastIdx="11" clrIdx="0">
    <p:extLst>
      <p:ext uri="{19B8F6BF-5375-455C-9EA6-DF929625EA0E}">
        <p15:presenceInfo xmlns:p15="http://schemas.microsoft.com/office/powerpoint/2012/main" userId="S-1-5-21-1274013866-2999615686-439227460-26963" providerId="AD"/>
      </p:ext>
    </p:extLst>
  </p:cmAuthor>
  <p:cmAuthor id="5" name="ana.simic" initials="aš" lastIdx="1" clrIdx="1">
    <p:extLst>
      <p:ext uri="{19B8F6BF-5375-455C-9EA6-DF929625EA0E}">
        <p15:presenceInfo xmlns:p15="http://schemas.microsoft.com/office/powerpoint/2012/main" userId="ana.simic" providerId="None"/>
      </p:ext>
    </p:extLst>
  </p:cmAuthor>
  <p:cmAuthor id="6" name="APPRRR" initials="APPRRR" lastIdx="0" clrIdx="2">
    <p:extLst>
      <p:ext uri="{19B8F6BF-5375-455C-9EA6-DF929625EA0E}">
        <p15:presenceInfo xmlns:p15="http://schemas.microsoft.com/office/powerpoint/2012/main" userId="APPRR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BC33"/>
    <a:srgbClr val="85CA3A"/>
    <a:srgbClr val="FFFFFF"/>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633" autoAdjust="0"/>
    <p:restoredTop sz="96395" autoAdjust="0"/>
  </p:normalViewPr>
  <p:slideViewPr>
    <p:cSldViewPr snapToGrid="0">
      <p:cViewPr varScale="1">
        <p:scale>
          <a:sx n="111" d="100"/>
          <a:sy n="111" d="100"/>
        </p:scale>
        <p:origin x="18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8773"/>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sz="quarter" idx="1"/>
          </p:nvPr>
        </p:nvSpPr>
        <p:spPr>
          <a:xfrm>
            <a:off x="3856737" y="0"/>
            <a:ext cx="2950475" cy="498773"/>
          </a:xfrm>
          <a:prstGeom prst="rect">
            <a:avLst/>
          </a:prstGeom>
        </p:spPr>
        <p:txBody>
          <a:bodyPr vert="horz" lIns="91440" tIns="45720" rIns="91440" bIns="45720" rtlCol="0"/>
          <a:lstStyle>
            <a:lvl1pPr algn="r">
              <a:defRPr sz="1200"/>
            </a:lvl1pPr>
          </a:lstStyle>
          <a:p>
            <a:fld id="{720AA914-1525-49D0-B9E5-412AF11BE3D5}" type="datetimeFigureOut">
              <a:rPr lang="hr-HR" smtClean="0"/>
              <a:t>17.7.2023.</a:t>
            </a:fld>
            <a:endParaRPr lang="hr-HR"/>
          </a:p>
        </p:txBody>
      </p:sp>
      <p:sp>
        <p:nvSpPr>
          <p:cNvPr id="4" name="Footer Placeholder 3"/>
          <p:cNvSpPr>
            <a:spLocks noGrp="1"/>
          </p:cNvSpPr>
          <p:nvPr>
            <p:ph type="ftr" sz="quarter" idx="2"/>
          </p:nvPr>
        </p:nvSpPr>
        <p:spPr>
          <a:xfrm>
            <a:off x="0" y="9442154"/>
            <a:ext cx="2950475" cy="498772"/>
          </a:xfrm>
          <a:prstGeom prst="rect">
            <a:avLst/>
          </a:prstGeom>
        </p:spPr>
        <p:txBody>
          <a:bodyPr vert="horz" lIns="91440" tIns="45720" rIns="91440" bIns="45720" rtlCol="0" anchor="b"/>
          <a:lstStyle>
            <a:lvl1pPr algn="l">
              <a:defRPr sz="1200"/>
            </a:lvl1pPr>
          </a:lstStyle>
          <a:p>
            <a:endParaRPr lang="hr-HR"/>
          </a:p>
        </p:txBody>
      </p:sp>
      <p:sp>
        <p:nvSpPr>
          <p:cNvPr id="5" name="Slide Number Placeholder 4"/>
          <p:cNvSpPr>
            <a:spLocks noGrp="1"/>
          </p:cNvSpPr>
          <p:nvPr>
            <p:ph type="sldNum" sz="quarter" idx="3"/>
          </p:nvPr>
        </p:nvSpPr>
        <p:spPr>
          <a:xfrm>
            <a:off x="3856737" y="9442154"/>
            <a:ext cx="2950475" cy="498772"/>
          </a:xfrm>
          <a:prstGeom prst="rect">
            <a:avLst/>
          </a:prstGeom>
        </p:spPr>
        <p:txBody>
          <a:bodyPr vert="horz" lIns="91440" tIns="45720" rIns="91440" bIns="45720" rtlCol="0" anchor="b"/>
          <a:lstStyle>
            <a:lvl1pPr algn="r">
              <a:defRPr sz="1200"/>
            </a:lvl1pPr>
          </a:lstStyle>
          <a:p>
            <a:fld id="{E616EFD2-75CA-44B8-A1F9-FCBA6D064D5F}" type="slidenum">
              <a:rPr lang="hr-HR" smtClean="0"/>
              <a:t>‹#›</a:t>
            </a:fld>
            <a:endParaRPr lang="hr-HR"/>
          </a:p>
        </p:txBody>
      </p:sp>
    </p:spTree>
    <p:extLst>
      <p:ext uri="{BB962C8B-B14F-4D97-AF65-F5344CB8AC3E}">
        <p14:creationId xmlns:p14="http://schemas.microsoft.com/office/powerpoint/2010/main" val="31896638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8475"/>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56038" y="0"/>
            <a:ext cx="2951162" cy="498475"/>
          </a:xfrm>
          <a:prstGeom prst="rect">
            <a:avLst/>
          </a:prstGeom>
        </p:spPr>
        <p:txBody>
          <a:bodyPr vert="horz" lIns="91440" tIns="45720" rIns="91440" bIns="45720" rtlCol="0"/>
          <a:lstStyle>
            <a:lvl1pPr algn="r">
              <a:defRPr sz="1200"/>
            </a:lvl1pPr>
          </a:lstStyle>
          <a:p>
            <a:fld id="{DEEBA8E4-088F-41EA-ACFB-848E3C429CB3}" type="datetimeFigureOut">
              <a:rPr lang="hr-HR" smtClean="0"/>
              <a:t>17.7.2023.</a:t>
            </a:fld>
            <a:endParaRPr lang="hr-HR"/>
          </a:p>
        </p:txBody>
      </p:sp>
      <p:sp>
        <p:nvSpPr>
          <p:cNvPr id="4" name="Slide Image Placeholder 3"/>
          <p:cNvSpPr>
            <a:spLocks noGrp="1" noRot="1" noChangeAspect="1"/>
          </p:cNvSpPr>
          <p:nvPr>
            <p:ph type="sldImg" idx="2"/>
          </p:nvPr>
        </p:nvSpPr>
        <p:spPr>
          <a:xfrm>
            <a:off x="423863" y="1243013"/>
            <a:ext cx="5961062" cy="3354387"/>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81038" y="4784725"/>
            <a:ext cx="5446712" cy="391318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0" y="9442450"/>
            <a:ext cx="2951163" cy="498475"/>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56038" y="9442450"/>
            <a:ext cx="2951162" cy="498475"/>
          </a:xfrm>
          <a:prstGeom prst="rect">
            <a:avLst/>
          </a:prstGeom>
        </p:spPr>
        <p:txBody>
          <a:bodyPr vert="horz" lIns="91440" tIns="45720" rIns="91440" bIns="45720" rtlCol="0" anchor="b"/>
          <a:lstStyle>
            <a:lvl1pPr algn="r">
              <a:defRPr sz="1200"/>
            </a:lvl1pPr>
          </a:lstStyle>
          <a:p>
            <a:fld id="{D0E1CFCA-AC88-419B-9AA3-C8AE0850CBDE}" type="slidenum">
              <a:rPr lang="hr-HR" smtClean="0"/>
              <a:t>‹#›</a:t>
            </a:fld>
            <a:endParaRPr lang="hr-HR"/>
          </a:p>
        </p:txBody>
      </p:sp>
    </p:spTree>
    <p:extLst>
      <p:ext uri="{BB962C8B-B14F-4D97-AF65-F5344CB8AC3E}">
        <p14:creationId xmlns:p14="http://schemas.microsoft.com/office/powerpoint/2010/main" val="1831386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D0E1CFCA-AC88-419B-9AA3-C8AE0850CBDE}" type="slidenum">
              <a:rPr lang="hr-HR" smtClean="0"/>
              <a:t>1</a:t>
            </a:fld>
            <a:endParaRPr lang="hr-HR"/>
          </a:p>
        </p:txBody>
      </p:sp>
    </p:spTree>
    <p:extLst>
      <p:ext uri="{BB962C8B-B14F-4D97-AF65-F5344CB8AC3E}">
        <p14:creationId xmlns:p14="http://schemas.microsoft.com/office/powerpoint/2010/main" val="289488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r-HR" sz="1200" b="0" i="0" u="none" strike="noStrike" kern="1200" dirty="0">
                <a:solidFill>
                  <a:schemeClr val="tx1"/>
                </a:solidFill>
                <a:effectLst/>
                <a:latin typeface="+mn-lt"/>
                <a:ea typeface="+mn-ea"/>
                <a:cs typeface="+mn-cs"/>
              </a:rPr>
              <a:t>8) Agencija za plaćanja će nakon administrativne kontrole zahtjeva za promjenu po potrebi izdati:</a:t>
            </a:r>
          </a:p>
          <a:p>
            <a:pPr fontAlgn="base"/>
            <a:r>
              <a:rPr lang="hr-HR" sz="1200" b="0" i="0" u="none" strike="noStrike" kern="1200" dirty="0">
                <a:solidFill>
                  <a:schemeClr val="tx1"/>
                </a:solidFill>
                <a:effectLst/>
                <a:latin typeface="+mn-lt"/>
                <a:ea typeface="+mn-ea"/>
                <a:cs typeface="+mn-cs"/>
              </a:rPr>
              <a:t>a) Odluku o izmjeni odluke o rezultatu administrativne kontrole te sklopiti dodatak ugovora o financiranju, u slučaju odobravanja zahtjeva za promjenu kojima se mijenja ugovor o financiranju</a:t>
            </a:r>
          </a:p>
          <a:p>
            <a:pPr fontAlgn="base"/>
            <a:r>
              <a:rPr lang="hr-HR" sz="1200" b="0" i="0" u="none" strike="noStrike" kern="1200" dirty="0">
                <a:solidFill>
                  <a:schemeClr val="tx1"/>
                </a:solidFill>
                <a:effectLst/>
                <a:latin typeface="+mn-lt"/>
                <a:ea typeface="+mn-ea"/>
                <a:cs typeface="+mn-cs"/>
              </a:rPr>
              <a:t>b) pismo odobrenja zahtjeva za promjenu, u slučaju promjena kojima se ne mijenja ugovor o financiranju</a:t>
            </a:r>
          </a:p>
          <a:p>
            <a:pPr fontAlgn="base"/>
            <a:r>
              <a:rPr lang="hr-HR" sz="1200" b="0" i="0" u="none" strike="noStrike" kern="1200" dirty="0">
                <a:solidFill>
                  <a:schemeClr val="tx1"/>
                </a:solidFill>
                <a:effectLst/>
                <a:latin typeface="+mn-lt"/>
                <a:ea typeface="+mn-ea"/>
                <a:cs typeface="+mn-cs"/>
              </a:rPr>
              <a:t>c) pismo odbijanja zahtjeva za promjenu, u slučaju neodobravanja zahtjeva za promjenu.</a:t>
            </a:r>
          </a:p>
          <a:p>
            <a:pPr fontAlgn="base"/>
            <a:r>
              <a:rPr lang="hr-HR" sz="1200" b="0" i="0" u="none" strike="noStrike" kern="1200" dirty="0">
                <a:solidFill>
                  <a:schemeClr val="tx1"/>
                </a:solidFill>
                <a:effectLst/>
                <a:latin typeface="+mn-lt"/>
                <a:ea typeface="+mn-ea"/>
                <a:cs typeface="+mn-cs"/>
              </a:rPr>
              <a:t>(9) Odlukom o izmjeni odluke o rezultatu administrativne kontrole ne može se dodijeliti iznos potpore veći od iznosa koji je određen ugovorom o financiranju.</a:t>
            </a:r>
          </a:p>
          <a:p>
            <a:pPr fontAlgn="base"/>
            <a:r>
              <a:rPr lang="hr-HR" sz="1200" b="0" i="0" u="none" strike="noStrike" kern="1200" dirty="0">
                <a:solidFill>
                  <a:schemeClr val="tx1"/>
                </a:solidFill>
                <a:effectLst/>
                <a:latin typeface="+mn-lt"/>
                <a:ea typeface="+mn-ea"/>
                <a:cs typeface="+mn-cs"/>
              </a:rPr>
              <a:t>(10) Korisnik može provesti promjene i prije zaprimanja pisma odobrenja/odluke o izmjeni odluke o rezultatu administrativne kontrole.</a:t>
            </a:r>
          </a:p>
          <a:p>
            <a:pPr fontAlgn="base"/>
            <a:r>
              <a:rPr lang="hr-HR" sz="1200" b="0" i="0" u="none" strike="noStrike" kern="1200" dirty="0">
                <a:solidFill>
                  <a:schemeClr val="tx1"/>
                </a:solidFill>
                <a:effectLst/>
                <a:latin typeface="+mn-lt"/>
                <a:ea typeface="+mn-ea"/>
                <a:cs typeface="+mn-cs"/>
              </a:rPr>
              <a:t>(11) Korisnik snosi rizik u vezi s predloženim promjenama, u slučaju neodobravanja promjena.</a:t>
            </a:r>
          </a:p>
        </p:txBody>
      </p:sp>
      <p:sp>
        <p:nvSpPr>
          <p:cNvPr id="4" name="Slide Number Placeholder 3"/>
          <p:cNvSpPr>
            <a:spLocks noGrp="1"/>
          </p:cNvSpPr>
          <p:nvPr>
            <p:ph type="sldNum" sz="quarter" idx="10"/>
          </p:nvPr>
        </p:nvSpPr>
        <p:spPr/>
        <p:txBody>
          <a:bodyPr/>
          <a:lstStyle/>
          <a:p>
            <a:fld id="{D0E1CFCA-AC88-419B-9AA3-C8AE0850CBDE}" type="slidenum">
              <a:rPr lang="hr-HR" smtClean="0"/>
              <a:t>11</a:t>
            </a:fld>
            <a:endParaRPr lang="hr-HR"/>
          </a:p>
        </p:txBody>
      </p:sp>
    </p:spTree>
    <p:extLst>
      <p:ext uri="{BB962C8B-B14F-4D97-AF65-F5344CB8AC3E}">
        <p14:creationId xmlns:p14="http://schemas.microsoft.com/office/powerpoint/2010/main" val="1366784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r-HR" sz="1200" b="0" i="0" u="none" strike="noStrike" kern="1200" dirty="0">
                <a:solidFill>
                  <a:schemeClr val="tx1"/>
                </a:solidFill>
                <a:effectLst/>
                <a:latin typeface="+mn-lt"/>
                <a:ea typeface="+mn-ea"/>
                <a:cs typeface="+mn-cs"/>
              </a:rPr>
              <a:t>8) Agencija za plaćanja će nakon administrativne kontrole zahtjeva za promjenu po potrebi izdati:</a:t>
            </a:r>
          </a:p>
          <a:p>
            <a:pPr fontAlgn="base"/>
            <a:r>
              <a:rPr lang="hr-HR" sz="1200" b="0" i="0" u="none" strike="noStrike" kern="1200" dirty="0">
                <a:solidFill>
                  <a:schemeClr val="tx1"/>
                </a:solidFill>
                <a:effectLst/>
                <a:latin typeface="+mn-lt"/>
                <a:ea typeface="+mn-ea"/>
                <a:cs typeface="+mn-cs"/>
              </a:rPr>
              <a:t>a) Odluku o izmjeni odluke o rezultatu administrativne kontrole te sklopiti dodatak ugovora o financiranju, u slučaju odobravanja zahtjeva za promjenu kojima se mijenja ugovor o financiranju</a:t>
            </a:r>
          </a:p>
          <a:p>
            <a:pPr fontAlgn="base"/>
            <a:r>
              <a:rPr lang="hr-HR" sz="1200" b="0" i="0" u="none" strike="noStrike" kern="1200" dirty="0">
                <a:solidFill>
                  <a:schemeClr val="tx1"/>
                </a:solidFill>
                <a:effectLst/>
                <a:latin typeface="+mn-lt"/>
                <a:ea typeface="+mn-ea"/>
                <a:cs typeface="+mn-cs"/>
              </a:rPr>
              <a:t>b) pismo odobrenja zahtjeva za promjenu, u slučaju promjena kojima se ne mijenja ugovor o financiranju</a:t>
            </a:r>
          </a:p>
          <a:p>
            <a:pPr fontAlgn="base"/>
            <a:r>
              <a:rPr lang="hr-HR" sz="1200" b="0" i="0" u="none" strike="noStrike" kern="1200" dirty="0">
                <a:solidFill>
                  <a:schemeClr val="tx1"/>
                </a:solidFill>
                <a:effectLst/>
                <a:latin typeface="+mn-lt"/>
                <a:ea typeface="+mn-ea"/>
                <a:cs typeface="+mn-cs"/>
              </a:rPr>
              <a:t>c) pismo odbijanja zahtjeva za promjenu, u slučaju neodobravanja zahtjeva za promjenu.</a:t>
            </a:r>
          </a:p>
          <a:p>
            <a:pPr fontAlgn="base"/>
            <a:r>
              <a:rPr lang="hr-HR" sz="1200" b="0" i="0" u="none" strike="noStrike" kern="1200" dirty="0">
                <a:solidFill>
                  <a:schemeClr val="tx1"/>
                </a:solidFill>
                <a:effectLst/>
                <a:latin typeface="+mn-lt"/>
                <a:ea typeface="+mn-ea"/>
                <a:cs typeface="+mn-cs"/>
              </a:rPr>
              <a:t>(9) Odlukom o izmjeni odluke o rezultatu administrativne kontrole ne može se dodijeliti iznos potpore veći od iznosa koji je određen ugovorom o financiranju.</a:t>
            </a:r>
          </a:p>
          <a:p>
            <a:pPr fontAlgn="base"/>
            <a:r>
              <a:rPr lang="hr-HR" sz="1200" b="0" i="0" u="none" strike="noStrike" kern="1200" dirty="0">
                <a:solidFill>
                  <a:schemeClr val="tx1"/>
                </a:solidFill>
                <a:effectLst/>
                <a:latin typeface="+mn-lt"/>
                <a:ea typeface="+mn-ea"/>
                <a:cs typeface="+mn-cs"/>
              </a:rPr>
              <a:t>(10) Korisnik može provesti promjene i prije zaprimanja pisma odobrenja/odluke o izmjeni odluke o rezultatu administrativne kontrole.</a:t>
            </a:r>
          </a:p>
          <a:p>
            <a:pPr fontAlgn="base"/>
            <a:r>
              <a:rPr lang="hr-HR" sz="1200" b="0" i="0" u="none" strike="noStrike" kern="1200" dirty="0">
                <a:solidFill>
                  <a:schemeClr val="tx1"/>
                </a:solidFill>
                <a:effectLst/>
                <a:latin typeface="+mn-lt"/>
                <a:ea typeface="+mn-ea"/>
                <a:cs typeface="+mn-cs"/>
              </a:rPr>
              <a:t>(11) Korisnik snosi rizik u vezi s predloženim promjenama, u slučaju neodobravanja promjena.</a:t>
            </a:r>
          </a:p>
        </p:txBody>
      </p:sp>
      <p:sp>
        <p:nvSpPr>
          <p:cNvPr id="4" name="Slide Number Placeholder 3"/>
          <p:cNvSpPr>
            <a:spLocks noGrp="1"/>
          </p:cNvSpPr>
          <p:nvPr>
            <p:ph type="sldNum" sz="quarter" idx="10"/>
          </p:nvPr>
        </p:nvSpPr>
        <p:spPr/>
        <p:txBody>
          <a:bodyPr/>
          <a:lstStyle/>
          <a:p>
            <a:fld id="{D0E1CFCA-AC88-419B-9AA3-C8AE0850CBDE}" type="slidenum">
              <a:rPr lang="hr-HR" smtClean="0"/>
              <a:t>12</a:t>
            </a:fld>
            <a:endParaRPr lang="hr-HR"/>
          </a:p>
        </p:txBody>
      </p:sp>
    </p:spTree>
    <p:extLst>
      <p:ext uri="{BB962C8B-B14F-4D97-AF65-F5344CB8AC3E}">
        <p14:creationId xmlns:p14="http://schemas.microsoft.com/office/powerpoint/2010/main" val="1211037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r-HR" sz="1200" b="0" i="0" u="none" strike="noStrike" kern="1200" dirty="0">
                <a:solidFill>
                  <a:schemeClr val="tx1"/>
                </a:solidFill>
                <a:effectLst/>
                <a:latin typeface="+mn-lt"/>
                <a:ea typeface="+mn-ea"/>
                <a:cs typeface="+mn-cs"/>
              </a:rPr>
              <a:t>8) Agencija za plaćanja će nakon administrativne kontrole zahtjeva za promjenu po potrebi izdati:</a:t>
            </a:r>
          </a:p>
          <a:p>
            <a:pPr fontAlgn="base"/>
            <a:r>
              <a:rPr lang="hr-HR" sz="1200" b="0" i="0" u="none" strike="noStrike" kern="1200" dirty="0">
                <a:solidFill>
                  <a:schemeClr val="tx1"/>
                </a:solidFill>
                <a:effectLst/>
                <a:latin typeface="+mn-lt"/>
                <a:ea typeface="+mn-ea"/>
                <a:cs typeface="+mn-cs"/>
              </a:rPr>
              <a:t>a) Odluku o izmjeni odluke o rezultatu administrativne kontrole te sklopiti dodatak ugovora o financiranju, u slučaju odobravanja zahtjeva za promjenu kojima se mijenja ugovor o financiranju</a:t>
            </a:r>
          </a:p>
          <a:p>
            <a:pPr fontAlgn="base"/>
            <a:r>
              <a:rPr lang="hr-HR" sz="1200" b="0" i="0" u="none" strike="noStrike" kern="1200" dirty="0">
                <a:solidFill>
                  <a:schemeClr val="tx1"/>
                </a:solidFill>
                <a:effectLst/>
                <a:latin typeface="+mn-lt"/>
                <a:ea typeface="+mn-ea"/>
                <a:cs typeface="+mn-cs"/>
              </a:rPr>
              <a:t>b) pismo odobrenja zahtjeva za promjenu, u slučaju promjena kojima se ne mijenja ugovor o financiranju</a:t>
            </a:r>
          </a:p>
          <a:p>
            <a:pPr fontAlgn="base"/>
            <a:r>
              <a:rPr lang="hr-HR" sz="1200" b="0" i="0" u="none" strike="noStrike" kern="1200" dirty="0">
                <a:solidFill>
                  <a:schemeClr val="tx1"/>
                </a:solidFill>
                <a:effectLst/>
                <a:latin typeface="+mn-lt"/>
                <a:ea typeface="+mn-ea"/>
                <a:cs typeface="+mn-cs"/>
              </a:rPr>
              <a:t>c) pismo odbijanja zahtjeva za promjenu, u slučaju neodobravanja zahtjeva za promjenu.</a:t>
            </a:r>
          </a:p>
          <a:p>
            <a:pPr fontAlgn="base"/>
            <a:r>
              <a:rPr lang="hr-HR" sz="1200" b="0" i="0" u="none" strike="noStrike" kern="1200" dirty="0">
                <a:solidFill>
                  <a:schemeClr val="tx1"/>
                </a:solidFill>
                <a:effectLst/>
                <a:latin typeface="+mn-lt"/>
                <a:ea typeface="+mn-ea"/>
                <a:cs typeface="+mn-cs"/>
              </a:rPr>
              <a:t>(9) Odlukom o izmjeni odluke o rezultatu administrativne kontrole ne može se dodijeliti iznos potpore veći od iznosa koji je određen ugovorom o financiranju.</a:t>
            </a:r>
          </a:p>
          <a:p>
            <a:pPr fontAlgn="base"/>
            <a:r>
              <a:rPr lang="hr-HR" sz="1200" b="0" i="0" u="none" strike="noStrike" kern="1200" dirty="0">
                <a:solidFill>
                  <a:schemeClr val="tx1"/>
                </a:solidFill>
                <a:effectLst/>
                <a:latin typeface="+mn-lt"/>
                <a:ea typeface="+mn-ea"/>
                <a:cs typeface="+mn-cs"/>
              </a:rPr>
              <a:t>(10) Korisnik može provesti promjene i prije zaprimanja pisma odobrenja/odluke o izmjeni odluke o rezultatu administrativne kontrole.</a:t>
            </a:r>
          </a:p>
          <a:p>
            <a:pPr fontAlgn="base"/>
            <a:r>
              <a:rPr lang="hr-HR" sz="1200" b="0" i="0" u="none" strike="noStrike" kern="1200" dirty="0">
                <a:solidFill>
                  <a:schemeClr val="tx1"/>
                </a:solidFill>
                <a:effectLst/>
                <a:latin typeface="+mn-lt"/>
                <a:ea typeface="+mn-ea"/>
                <a:cs typeface="+mn-cs"/>
              </a:rPr>
              <a:t>(11) Korisnik snosi rizik u vezi s predloženim promjenama, u slučaju neodobravanja promjena.</a:t>
            </a:r>
          </a:p>
        </p:txBody>
      </p:sp>
      <p:sp>
        <p:nvSpPr>
          <p:cNvPr id="4" name="Slide Number Placeholder 3"/>
          <p:cNvSpPr>
            <a:spLocks noGrp="1"/>
          </p:cNvSpPr>
          <p:nvPr>
            <p:ph type="sldNum" sz="quarter" idx="10"/>
          </p:nvPr>
        </p:nvSpPr>
        <p:spPr/>
        <p:txBody>
          <a:bodyPr/>
          <a:lstStyle/>
          <a:p>
            <a:fld id="{D0E1CFCA-AC88-419B-9AA3-C8AE0850CBDE}" type="slidenum">
              <a:rPr lang="hr-HR" smtClean="0"/>
              <a:t>13</a:t>
            </a:fld>
            <a:endParaRPr lang="hr-HR"/>
          </a:p>
        </p:txBody>
      </p:sp>
    </p:spTree>
    <p:extLst>
      <p:ext uri="{BB962C8B-B14F-4D97-AF65-F5344CB8AC3E}">
        <p14:creationId xmlns:p14="http://schemas.microsoft.com/office/powerpoint/2010/main" val="906580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D0E1CFCA-AC88-419B-9AA3-C8AE0850CBDE}" type="slidenum">
              <a:rPr lang="hr-HR" smtClean="0"/>
              <a:t>14</a:t>
            </a:fld>
            <a:endParaRPr lang="hr-HR"/>
          </a:p>
        </p:txBody>
      </p:sp>
    </p:spTree>
    <p:extLst>
      <p:ext uri="{BB962C8B-B14F-4D97-AF65-F5344CB8AC3E}">
        <p14:creationId xmlns:p14="http://schemas.microsoft.com/office/powerpoint/2010/main" val="3533965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Wingdings" panose="05000000000000000000" pitchFamily="2" charset="2"/>
              <a:buChar char="Ø"/>
            </a:pPr>
            <a:r>
              <a:rPr lang="hr-HR" dirty="0"/>
              <a:t>Korisnik mora bit upisan u  </a:t>
            </a:r>
            <a:r>
              <a:rPr lang="hr-HR" dirty="0">
                <a:effectLst>
                  <a:outerShdw blurRad="38100" dist="38100" dir="2700000" algn="tl">
                    <a:srgbClr val="000000">
                      <a:alpha val="43137"/>
                    </a:srgbClr>
                  </a:outerShdw>
                </a:effectLst>
              </a:rPr>
              <a:t>Evidenciju korisnika potpora u ruralnom razvoju i ribarstvu </a:t>
            </a:r>
            <a:r>
              <a:rPr lang="hr-HR" dirty="0"/>
              <a:t>i dobiti pristupne podatke  prije podnošenja zahtjeva za potporu</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hr-HR" dirty="0"/>
              <a:t>Pojedini korisnici već imaju dodijeljeno korisničko ime i zaporku (npr. iz Upisnika poljoprivrednih gospodarstava ili drugih registara APPRRR-a) su također obavezni registrirati se u EKPRRiR putem AGRONET-a s postojećim pristupnim podacima (korisničko ime i zaporka) te nakon registracije trebaju svoje podatke pregledati i prema potrebi ih ažurirati, a što je detaljno opisano u Poglavlju 3.2 ovog vodič</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hr-HR" dirty="0"/>
              <a:t>U mapi PREDLOŠCI nalazi se </a:t>
            </a:r>
            <a:r>
              <a:rPr lang="pl-PL" dirty="0"/>
              <a:t>Vodiču za upis u Evidenciju korisnika koji je dostupan na mrežnim stranicama Agencije za plaćanja </a:t>
            </a:r>
          </a:p>
          <a:p>
            <a:pPr marL="285750" indent="-285750">
              <a:buFont typeface="Wingdings" panose="05000000000000000000" pitchFamily="2" charset="2"/>
              <a:buChar char="Ø"/>
            </a:pPr>
            <a:endParaRPr lang="hr-HR" dirty="0"/>
          </a:p>
        </p:txBody>
      </p:sp>
      <p:sp>
        <p:nvSpPr>
          <p:cNvPr id="4" name="Slide Number Placeholder 3"/>
          <p:cNvSpPr>
            <a:spLocks noGrp="1"/>
          </p:cNvSpPr>
          <p:nvPr>
            <p:ph type="sldNum" sz="quarter" idx="10"/>
          </p:nvPr>
        </p:nvSpPr>
        <p:spPr/>
        <p:txBody>
          <a:bodyPr/>
          <a:lstStyle/>
          <a:p>
            <a:fld id="{D0E1CFCA-AC88-419B-9AA3-C8AE0850CBDE}" type="slidenum">
              <a:rPr lang="hr-HR" smtClean="0"/>
              <a:t>2</a:t>
            </a:fld>
            <a:endParaRPr lang="hr-HR"/>
          </a:p>
        </p:txBody>
      </p:sp>
    </p:spTree>
    <p:extLst>
      <p:ext uri="{BB962C8B-B14F-4D97-AF65-F5344CB8AC3E}">
        <p14:creationId xmlns:p14="http://schemas.microsoft.com/office/powerpoint/2010/main" val="3580388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D0E1CFCA-AC88-419B-9AA3-C8AE0850CBDE}" type="slidenum">
              <a:rPr lang="hr-HR" smtClean="0"/>
              <a:t>3</a:t>
            </a:fld>
            <a:endParaRPr lang="hr-HR"/>
          </a:p>
        </p:txBody>
      </p:sp>
    </p:spTree>
    <p:extLst>
      <p:ext uri="{BB962C8B-B14F-4D97-AF65-F5344CB8AC3E}">
        <p14:creationId xmlns:p14="http://schemas.microsoft.com/office/powerpoint/2010/main" val="3332397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sz="1200" b="0" i="0" u="none" strike="noStrike" kern="1200" baseline="0" dirty="0">
              <a:solidFill>
                <a:schemeClr val="tx1"/>
              </a:solidFill>
              <a:latin typeface="+mn-lt"/>
              <a:ea typeface="+mn-ea"/>
              <a:cs typeface="+mn-cs"/>
            </a:endParaRPr>
          </a:p>
          <a:p>
            <a:r>
              <a:rPr lang="hr-HR" sz="1200" b="1" i="0" u="none" strike="noStrike" kern="1200" baseline="0" dirty="0">
                <a:solidFill>
                  <a:schemeClr val="tx1"/>
                </a:solidFill>
                <a:latin typeface="+mn-lt"/>
                <a:ea typeface="+mn-ea"/>
                <a:cs typeface="+mn-cs"/>
              </a:rPr>
              <a:t>Diploma preddiplomskog/diplomskog sveučilišnog studija odgovarajuće struke, ovisno o području iz kojeg se provodi edukacija** </a:t>
            </a:r>
            <a:r>
              <a:rPr lang="hr-HR" sz="1200" b="0" i="0" u="none" strike="noStrike" kern="1200" baseline="0" dirty="0">
                <a:solidFill>
                  <a:schemeClr val="tx1"/>
                </a:solidFill>
                <a:latin typeface="+mn-lt"/>
                <a:ea typeface="+mn-ea"/>
                <a:cs typeface="+mn-cs"/>
              </a:rPr>
              <a:t>	</a:t>
            </a:r>
          </a:p>
          <a:p>
            <a:r>
              <a:rPr lang="hr-HR" sz="1200" b="1" i="1" u="none" strike="noStrike" kern="1200" baseline="0" dirty="0">
                <a:solidFill>
                  <a:schemeClr val="tx1"/>
                </a:solidFill>
                <a:latin typeface="+mn-lt"/>
                <a:ea typeface="+mn-ea"/>
                <a:cs typeface="+mn-cs"/>
              </a:rPr>
              <a:t>Pojašnjenje: </a:t>
            </a:r>
            <a:endParaRPr lang="hr-HR" sz="1200" b="0" i="0" u="none" strike="noStrike" kern="1200" baseline="0" dirty="0">
              <a:solidFill>
                <a:schemeClr val="tx1"/>
              </a:solidFill>
              <a:latin typeface="+mn-lt"/>
              <a:ea typeface="+mn-ea"/>
              <a:cs typeface="+mn-cs"/>
            </a:endParaRPr>
          </a:p>
          <a:p>
            <a:r>
              <a:rPr lang="hr-HR" sz="1200" b="1" i="1" u="none" strike="noStrike" kern="1200" baseline="0" dirty="0">
                <a:solidFill>
                  <a:schemeClr val="tx1"/>
                </a:solidFill>
                <a:latin typeface="+mn-lt"/>
                <a:ea typeface="+mn-ea"/>
                <a:cs typeface="+mn-cs"/>
              </a:rPr>
              <a:t>Za stručne osobe korisnika – privatnih savjetnika (privatne savjetodavne službe, samostalne ili u okviru druge pravne osobe, privatni savjetnik ili nevladine organizacije) </a:t>
            </a:r>
            <a:r>
              <a:rPr lang="hr-HR" sz="1200" b="0" i="1" u="none" strike="noStrike" kern="1200" baseline="0" dirty="0">
                <a:solidFill>
                  <a:schemeClr val="tx1"/>
                </a:solidFill>
                <a:latin typeface="+mn-lt"/>
                <a:ea typeface="+mn-ea"/>
                <a:cs typeface="+mn-cs"/>
              </a:rPr>
              <a:t>koje provode stručne edukacije potrebno je dostaviti diplomu preddiplomskog ili preddiplomskog i diplomskog sveučilišnog studija ili integriranog preddiplomskog i diplomskog sveučilišnog studija ili specijalističkog diplomskog stručnog studija, specijalističkog diplomskog stručnog studija ili stručnog studija u trajanju najmanje tri godine, poslijediplomskog doktorskog studija iz područja biotehničkih znanosti/biomedicine i zdravstva/društvenih/prirodnih/tehničkih znanosti ovisno o području iz kojeg se provodi tečaj u skladu s Godišnjim programom osposobljavanja za koji korisnik podnosi zahtjev za potporu. </a:t>
            </a:r>
            <a:r>
              <a:rPr lang="hr-HR" sz="1200" b="0" i="0" u="none" strike="noStrike" kern="1200" baseline="0" dirty="0">
                <a:solidFill>
                  <a:schemeClr val="tx1"/>
                </a:solidFill>
                <a:latin typeface="+mn-lt"/>
                <a:ea typeface="+mn-ea"/>
                <a:cs typeface="+mn-cs"/>
              </a:rPr>
              <a:t>	</a:t>
            </a:r>
          </a:p>
          <a:p>
            <a:endParaRPr lang="hr-HR" sz="1200" b="1" i="0" u="none" strike="noStrike" kern="1200" baseline="0" dirty="0">
              <a:solidFill>
                <a:schemeClr val="tx1"/>
              </a:solidFill>
              <a:latin typeface="+mn-lt"/>
              <a:ea typeface="+mn-ea"/>
              <a:cs typeface="+mn-cs"/>
            </a:endParaRPr>
          </a:p>
          <a:p>
            <a:r>
              <a:rPr lang="hr-HR" sz="1200" b="1" i="0" u="none" strike="noStrike" kern="1200" baseline="0" dirty="0">
                <a:solidFill>
                  <a:schemeClr val="tx1"/>
                </a:solidFill>
                <a:latin typeface="+mn-lt"/>
                <a:ea typeface="+mn-ea"/>
                <a:cs typeface="+mn-cs"/>
              </a:rPr>
              <a:t>Dokaz da su stručne osobe korisnika - privatnih savjetnika (privatne savjetodavne službe, samostalne ili u okviru druge pravne osobe, privatni savjetnik ili nevladine organizacije) ovlaštene u skladu s nacionalnim zakonodavstvom za obavljanje poslova privatne savjetodavne agronomske službe** </a:t>
            </a:r>
            <a:endParaRPr lang="hr-HR" sz="1200" b="0" i="0" u="none" strike="noStrike" kern="1200" baseline="0" dirty="0">
              <a:solidFill>
                <a:schemeClr val="tx1"/>
              </a:solidFill>
              <a:latin typeface="+mn-lt"/>
              <a:ea typeface="+mn-ea"/>
              <a:cs typeface="+mn-cs"/>
            </a:endParaRPr>
          </a:p>
          <a:p>
            <a:r>
              <a:rPr lang="hr-HR" sz="1200" b="1" i="1" u="none" strike="noStrike" kern="1200" baseline="0" dirty="0">
                <a:solidFill>
                  <a:schemeClr val="tx1"/>
                </a:solidFill>
                <a:latin typeface="+mn-lt"/>
                <a:ea typeface="+mn-ea"/>
                <a:cs typeface="+mn-cs"/>
              </a:rPr>
              <a:t>Pojašnjenje: </a:t>
            </a:r>
            <a:endParaRPr lang="hr-HR" sz="1200" b="0" i="0" u="none" strike="noStrike" kern="1200" baseline="0" dirty="0">
              <a:solidFill>
                <a:schemeClr val="tx1"/>
              </a:solidFill>
              <a:latin typeface="+mn-lt"/>
              <a:ea typeface="+mn-ea"/>
              <a:cs typeface="+mn-cs"/>
            </a:endParaRPr>
          </a:p>
          <a:p>
            <a:r>
              <a:rPr lang="hr-HR" sz="1200" b="1" i="1" u="none" strike="noStrike" kern="1200" baseline="0" dirty="0">
                <a:solidFill>
                  <a:schemeClr val="tx1"/>
                </a:solidFill>
                <a:latin typeface="+mn-lt"/>
                <a:ea typeface="+mn-ea"/>
                <a:cs typeface="+mn-cs"/>
              </a:rPr>
              <a:t>Korisnik privatni savjetnik (privatne savjetodavne službe, samostalne ili u okviru druge pravne osobe, privatni savjetnik ili nevladine organizacije) </a:t>
            </a:r>
            <a:r>
              <a:rPr lang="hr-HR" sz="1200" b="0" i="1" u="none" strike="noStrike" kern="1200" baseline="0" dirty="0">
                <a:solidFill>
                  <a:schemeClr val="tx1"/>
                </a:solidFill>
                <a:latin typeface="+mn-lt"/>
                <a:ea typeface="+mn-ea"/>
                <a:cs typeface="+mn-cs"/>
              </a:rPr>
              <a:t>je za zaposlenike - stručne osobe agronomske struke u obvezi dostaviti ovlaštenje Agronomske komore o statusu ovlaštenog agronoma za obavljanje poslova privatne savjetodavne agronomske službe. </a:t>
            </a:r>
            <a:endParaRPr lang="hr-HR" sz="1200" b="0" i="0" u="none" strike="noStrike" kern="1200" baseline="0" dirty="0">
              <a:solidFill>
                <a:schemeClr val="tx1"/>
              </a:solidFill>
              <a:latin typeface="+mn-lt"/>
              <a:ea typeface="+mn-ea"/>
              <a:cs typeface="+mn-cs"/>
            </a:endParaRPr>
          </a:p>
          <a:p>
            <a:r>
              <a:rPr lang="hr-HR" sz="1200" b="0" i="1" u="none" strike="noStrike" kern="1200" baseline="0" dirty="0">
                <a:solidFill>
                  <a:schemeClr val="tx1"/>
                </a:solidFill>
                <a:latin typeface="+mn-lt"/>
                <a:ea typeface="+mn-ea"/>
                <a:cs typeface="+mn-cs"/>
              </a:rPr>
              <a:t>Za stručne osobe drugih struka navedeno je potrebno dostaviti ako je primjenjivo u skladu s nacionalnim zakonodavstvom. </a:t>
            </a:r>
            <a:r>
              <a:rPr lang="hr-HR" sz="1200" b="0" i="0" u="none" strike="noStrike" kern="1200" baseline="0" dirty="0">
                <a:solidFill>
                  <a:schemeClr val="tx1"/>
                </a:solidFill>
                <a:latin typeface="+mn-lt"/>
                <a:ea typeface="+mn-ea"/>
                <a:cs typeface="+mn-cs"/>
              </a:rPr>
              <a:t>	</a:t>
            </a:r>
          </a:p>
          <a:p>
            <a:endParaRPr lang="hr-HR" sz="1200" b="1" i="0" u="none" strike="noStrike" kern="1200" baseline="0" dirty="0">
              <a:solidFill>
                <a:schemeClr val="tx1"/>
              </a:solidFill>
              <a:latin typeface="+mn-lt"/>
              <a:ea typeface="+mn-ea"/>
              <a:cs typeface="+mn-cs"/>
            </a:endParaRPr>
          </a:p>
          <a:p>
            <a:endParaRPr lang="hr-HR" sz="1200" b="1" i="0" u="none" strike="noStrike" kern="1200" baseline="0" dirty="0">
              <a:solidFill>
                <a:schemeClr val="tx1"/>
              </a:solidFill>
              <a:latin typeface="+mn-lt"/>
              <a:ea typeface="+mn-ea"/>
              <a:cs typeface="+mn-cs"/>
            </a:endParaRPr>
          </a:p>
          <a:p>
            <a:r>
              <a:rPr lang="hr-HR" sz="1200" b="1" i="0" u="none" strike="noStrike" kern="1200" baseline="0" dirty="0">
                <a:solidFill>
                  <a:schemeClr val="tx1"/>
                </a:solidFill>
                <a:latin typeface="+mn-lt"/>
                <a:ea typeface="+mn-ea"/>
                <a:cs typeface="+mn-cs"/>
              </a:rPr>
              <a:t>Dokaz o radnom iskustvu stručnih osoba privatnih savjetnika** </a:t>
            </a:r>
            <a:endParaRPr lang="hr-HR" sz="1200" b="0" i="0" u="none" strike="noStrike" kern="1200" baseline="0" dirty="0">
              <a:solidFill>
                <a:schemeClr val="tx1"/>
              </a:solidFill>
              <a:latin typeface="+mn-lt"/>
              <a:ea typeface="+mn-ea"/>
              <a:cs typeface="+mn-cs"/>
            </a:endParaRPr>
          </a:p>
          <a:p>
            <a:r>
              <a:rPr lang="hr-HR" sz="1200" b="1" i="1" u="none" strike="noStrike" kern="1200" baseline="0" dirty="0">
                <a:solidFill>
                  <a:schemeClr val="tx1"/>
                </a:solidFill>
                <a:latin typeface="+mn-lt"/>
                <a:ea typeface="+mn-ea"/>
                <a:cs typeface="+mn-cs"/>
              </a:rPr>
              <a:t>Pojašnjenje: </a:t>
            </a:r>
            <a:endParaRPr lang="hr-HR" sz="1200" b="0" i="0" u="none" strike="noStrike" kern="1200" baseline="0" dirty="0">
              <a:solidFill>
                <a:schemeClr val="tx1"/>
              </a:solidFill>
              <a:latin typeface="+mn-lt"/>
              <a:ea typeface="+mn-ea"/>
              <a:cs typeface="+mn-cs"/>
            </a:endParaRPr>
          </a:p>
          <a:p>
            <a:r>
              <a:rPr lang="hr-HR" sz="1200" b="1" i="1" u="none" strike="noStrike" kern="1200" baseline="0" dirty="0">
                <a:solidFill>
                  <a:schemeClr val="tx1"/>
                </a:solidFill>
                <a:latin typeface="+mn-lt"/>
                <a:ea typeface="+mn-ea"/>
                <a:cs typeface="+mn-cs"/>
              </a:rPr>
              <a:t>Za stručne osobe korisnika - privatnih savjetnika (privatne savjetodavne službe, samostalne ili u okviru druge pravne osobe, privatni savjetnik ili nevladine organizacije) </a:t>
            </a:r>
            <a:r>
              <a:rPr lang="hr-HR" sz="1200" b="0" i="1" u="none" strike="noStrike" kern="1200" baseline="0" dirty="0">
                <a:solidFill>
                  <a:schemeClr val="tx1"/>
                </a:solidFill>
                <a:latin typeface="+mn-lt"/>
                <a:ea typeface="+mn-ea"/>
                <a:cs typeface="+mn-cs"/>
              </a:rPr>
              <a:t>koje provode stručne edukacije potrebno je dostaviti dokaz o minimalno tri godine rada u struci ili dokaz o minimalno jednoj godini radnog iskustva iz područja na koje se odnosi tema koja je predmet prijavljenog Godišnjeg programa osposobljavanja. </a:t>
            </a:r>
            <a:endParaRPr lang="hr-HR" sz="1200" b="0" i="0" u="none" strike="noStrike" kern="1200" baseline="0" dirty="0">
              <a:solidFill>
                <a:schemeClr val="tx1"/>
              </a:solidFill>
              <a:latin typeface="+mn-lt"/>
              <a:ea typeface="+mn-ea"/>
              <a:cs typeface="+mn-cs"/>
            </a:endParaRPr>
          </a:p>
          <a:p>
            <a:r>
              <a:rPr lang="hr-HR" sz="1200" b="0" i="1" u="none" strike="noStrike" kern="1200" baseline="0" dirty="0">
                <a:solidFill>
                  <a:schemeClr val="tx1"/>
                </a:solidFill>
                <a:latin typeface="+mn-lt"/>
                <a:ea typeface="+mn-ea"/>
                <a:cs typeface="+mn-cs"/>
              </a:rPr>
              <a:t>(npr. Ugovor o radu, ugovor o dijelu, Rješenje ili drugi odgovarajući dokument). </a:t>
            </a:r>
            <a:r>
              <a:rPr lang="hr-HR" sz="1200" b="0" i="0" u="none" strike="noStrike" kern="1200" baseline="0" dirty="0">
                <a:solidFill>
                  <a:schemeClr val="tx1"/>
                </a:solidFill>
                <a:latin typeface="+mn-lt"/>
                <a:ea typeface="+mn-ea"/>
                <a:cs typeface="+mn-cs"/>
              </a:rPr>
              <a:t>	</a:t>
            </a:r>
          </a:p>
          <a:p>
            <a:endParaRPr lang="hr-HR" dirty="0"/>
          </a:p>
        </p:txBody>
      </p:sp>
      <p:sp>
        <p:nvSpPr>
          <p:cNvPr id="4" name="Slide Number Placeholder 3"/>
          <p:cNvSpPr>
            <a:spLocks noGrp="1"/>
          </p:cNvSpPr>
          <p:nvPr>
            <p:ph type="sldNum" sz="quarter" idx="10"/>
          </p:nvPr>
        </p:nvSpPr>
        <p:spPr/>
        <p:txBody>
          <a:bodyPr/>
          <a:lstStyle/>
          <a:p>
            <a:fld id="{D0E1CFCA-AC88-419B-9AA3-C8AE0850CBDE}" type="slidenum">
              <a:rPr lang="hr-HR" smtClean="0"/>
              <a:t>4</a:t>
            </a:fld>
            <a:endParaRPr lang="hr-HR"/>
          </a:p>
        </p:txBody>
      </p:sp>
    </p:spTree>
    <p:extLst>
      <p:ext uri="{BB962C8B-B14F-4D97-AF65-F5344CB8AC3E}">
        <p14:creationId xmlns:p14="http://schemas.microsoft.com/office/powerpoint/2010/main" val="2927680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r-HR" sz="1200" b="0" i="0" u="none" strike="noStrike" kern="1200" dirty="0">
                <a:solidFill>
                  <a:schemeClr val="tx1"/>
                </a:solidFill>
                <a:effectLst/>
                <a:latin typeface="+mn-lt"/>
                <a:ea typeface="+mn-ea"/>
                <a:cs typeface="+mn-cs"/>
              </a:rPr>
              <a:t>8) Agencija za plaćanja će nakon administrativne kontrole zahtjeva za promjenu po potrebi izdati:</a:t>
            </a:r>
          </a:p>
          <a:p>
            <a:pPr fontAlgn="base"/>
            <a:r>
              <a:rPr lang="hr-HR" sz="1200" b="0" i="0" u="none" strike="noStrike" kern="1200" dirty="0">
                <a:solidFill>
                  <a:schemeClr val="tx1"/>
                </a:solidFill>
                <a:effectLst/>
                <a:latin typeface="+mn-lt"/>
                <a:ea typeface="+mn-ea"/>
                <a:cs typeface="+mn-cs"/>
              </a:rPr>
              <a:t>a) Odluku o izmjeni odluke o rezultatu administrativne kontrole te sklopiti dodatak ugovora o financiranju, u slučaju odobravanja zahtjeva za promjenu kojima se mijenja ugovor o financiranju</a:t>
            </a:r>
          </a:p>
          <a:p>
            <a:pPr fontAlgn="base"/>
            <a:r>
              <a:rPr lang="hr-HR" sz="1200" b="0" i="0" u="none" strike="noStrike" kern="1200" dirty="0">
                <a:solidFill>
                  <a:schemeClr val="tx1"/>
                </a:solidFill>
                <a:effectLst/>
                <a:latin typeface="+mn-lt"/>
                <a:ea typeface="+mn-ea"/>
                <a:cs typeface="+mn-cs"/>
              </a:rPr>
              <a:t>b) pismo odobrenja zahtjeva za promjenu, u slučaju promjena kojima se ne mijenja ugovor o financiranju</a:t>
            </a:r>
          </a:p>
          <a:p>
            <a:pPr fontAlgn="base"/>
            <a:r>
              <a:rPr lang="hr-HR" sz="1200" b="0" i="0" u="none" strike="noStrike" kern="1200" dirty="0">
                <a:solidFill>
                  <a:schemeClr val="tx1"/>
                </a:solidFill>
                <a:effectLst/>
                <a:latin typeface="+mn-lt"/>
                <a:ea typeface="+mn-ea"/>
                <a:cs typeface="+mn-cs"/>
              </a:rPr>
              <a:t>c) pismo odbijanja zahtjeva za promjenu, u slučaju neodobravanja zahtjeva za promjenu.</a:t>
            </a:r>
          </a:p>
          <a:p>
            <a:pPr fontAlgn="base"/>
            <a:r>
              <a:rPr lang="hr-HR" sz="1200" b="0" i="0" u="none" strike="noStrike" kern="1200" dirty="0">
                <a:solidFill>
                  <a:schemeClr val="tx1"/>
                </a:solidFill>
                <a:effectLst/>
                <a:latin typeface="+mn-lt"/>
                <a:ea typeface="+mn-ea"/>
                <a:cs typeface="+mn-cs"/>
              </a:rPr>
              <a:t>(9) Odlukom o izmjeni odluke o rezultatu administrativne kontrole ne može se dodijeliti iznos potpore veći od iznosa koji je određen ugovorom o financiranju.</a:t>
            </a:r>
          </a:p>
          <a:p>
            <a:pPr fontAlgn="base"/>
            <a:r>
              <a:rPr lang="hr-HR" sz="1200" b="0" i="0" u="none" strike="noStrike" kern="1200" dirty="0">
                <a:solidFill>
                  <a:schemeClr val="tx1"/>
                </a:solidFill>
                <a:effectLst/>
                <a:latin typeface="+mn-lt"/>
                <a:ea typeface="+mn-ea"/>
                <a:cs typeface="+mn-cs"/>
              </a:rPr>
              <a:t>(10) Korisnik može provesti promjene i prije zaprimanja pisma odobrenja/odluke o izmjeni odluke o rezultatu administrativne kontrole.</a:t>
            </a:r>
          </a:p>
          <a:p>
            <a:pPr fontAlgn="base"/>
            <a:r>
              <a:rPr lang="hr-HR" sz="1200" b="0" i="0" u="none" strike="noStrike" kern="1200" dirty="0">
                <a:solidFill>
                  <a:schemeClr val="tx1"/>
                </a:solidFill>
                <a:effectLst/>
                <a:latin typeface="+mn-lt"/>
                <a:ea typeface="+mn-ea"/>
                <a:cs typeface="+mn-cs"/>
              </a:rPr>
              <a:t>(11) Korisnik snosi rizik u vezi s predloženim promjenama, u slučaju neodobravanja promjena.</a:t>
            </a:r>
          </a:p>
        </p:txBody>
      </p:sp>
      <p:sp>
        <p:nvSpPr>
          <p:cNvPr id="4" name="Slide Number Placeholder 3"/>
          <p:cNvSpPr>
            <a:spLocks noGrp="1"/>
          </p:cNvSpPr>
          <p:nvPr>
            <p:ph type="sldNum" sz="quarter" idx="10"/>
          </p:nvPr>
        </p:nvSpPr>
        <p:spPr/>
        <p:txBody>
          <a:bodyPr/>
          <a:lstStyle/>
          <a:p>
            <a:fld id="{D0E1CFCA-AC88-419B-9AA3-C8AE0850CBDE}" type="slidenum">
              <a:rPr lang="hr-HR" smtClean="0"/>
              <a:t>6</a:t>
            </a:fld>
            <a:endParaRPr lang="hr-HR"/>
          </a:p>
        </p:txBody>
      </p:sp>
    </p:spTree>
    <p:extLst>
      <p:ext uri="{BB962C8B-B14F-4D97-AF65-F5344CB8AC3E}">
        <p14:creationId xmlns:p14="http://schemas.microsoft.com/office/powerpoint/2010/main" val="1275964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r-HR" sz="1200" b="0" i="0" u="none" strike="noStrike" kern="1200" dirty="0">
                <a:solidFill>
                  <a:schemeClr val="tx1"/>
                </a:solidFill>
                <a:effectLst/>
                <a:latin typeface="+mn-lt"/>
                <a:ea typeface="+mn-ea"/>
                <a:cs typeface="+mn-cs"/>
              </a:rPr>
              <a:t>8) Agencija za plaćanja će nakon administrativne kontrole zahtjeva za promjenu po potrebi izdati:</a:t>
            </a:r>
          </a:p>
          <a:p>
            <a:pPr fontAlgn="base"/>
            <a:r>
              <a:rPr lang="hr-HR" sz="1200" b="0" i="0" u="none" strike="noStrike" kern="1200" dirty="0">
                <a:solidFill>
                  <a:schemeClr val="tx1"/>
                </a:solidFill>
                <a:effectLst/>
                <a:latin typeface="+mn-lt"/>
                <a:ea typeface="+mn-ea"/>
                <a:cs typeface="+mn-cs"/>
              </a:rPr>
              <a:t>a) Odluku o izmjeni odluke o rezultatu administrativne kontrole te sklopiti dodatak ugovora o financiranju, u slučaju odobravanja zahtjeva za promjenu kojima se mijenja ugovor o financiranju</a:t>
            </a:r>
          </a:p>
          <a:p>
            <a:pPr fontAlgn="base"/>
            <a:r>
              <a:rPr lang="hr-HR" sz="1200" b="0" i="0" u="none" strike="noStrike" kern="1200" dirty="0">
                <a:solidFill>
                  <a:schemeClr val="tx1"/>
                </a:solidFill>
                <a:effectLst/>
                <a:latin typeface="+mn-lt"/>
                <a:ea typeface="+mn-ea"/>
                <a:cs typeface="+mn-cs"/>
              </a:rPr>
              <a:t>b) pismo odobrenja zahtjeva za promjenu, u slučaju promjena kojima se ne mijenja ugovor o financiranju</a:t>
            </a:r>
          </a:p>
          <a:p>
            <a:pPr fontAlgn="base"/>
            <a:r>
              <a:rPr lang="hr-HR" sz="1200" b="0" i="0" u="none" strike="noStrike" kern="1200" dirty="0">
                <a:solidFill>
                  <a:schemeClr val="tx1"/>
                </a:solidFill>
                <a:effectLst/>
                <a:latin typeface="+mn-lt"/>
                <a:ea typeface="+mn-ea"/>
                <a:cs typeface="+mn-cs"/>
              </a:rPr>
              <a:t>c) pismo odbijanja zahtjeva za promjenu, u slučaju neodobravanja zahtjeva za promjenu.</a:t>
            </a:r>
          </a:p>
          <a:p>
            <a:pPr fontAlgn="base"/>
            <a:r>
              <a:rPr lang="hr-HR" sz="1200" b="0" i="0" u="none" strike="noStrike" kern="1200" dirty="0">
                <a:solidFill>
                  <a:schemeClr val="tx1"/>
                </a:solidFill>
                <a:effectLst/>
                <a:latin typeface="+mn-lt"/>
                <a:ea typeface="+mn-ea"/>
                <a:cs typeface="+mn-cs"/>
              </a:rPr>
              <a:t>(9) Odlukom o izmjeni odluke o rezultatu administrativne kontrole ne može se dodijeliti iznos potpore veći od iznosa koji je određen ugovorom o financiranju.</a:t>
            </a:r>
          </a:p>
          <a:p>
            <a:pPr fontAlgn="base"/>
            <a:r>
              <a:rPr lang="hr-HR" sz="1200" b="0" i="0" u="none" strike="noStrike" kern="1200" dirty="0">
                <a:solidFill>
                  <a:schemeClr val="tx1"/>
                </a:solidFill>
                <a:effectLst/>
                <a:latin typeface="+mn-lt"/>
                <a:ea typeface="+mn-ea"/>
                <a:cs typeface="+mn-cs"/>
              </a:rPr>
              <a:t>(10) Korisnik može provesti promjene i prije zaprimanja pisma odobrenja/odluke o izmjeni odluke o rezultatu administrativne kontrole.</a:t>
            </a:r>
          </a:p>
          <a:p>
            <a:pPr fontAlgn="base"/>
            <a:r>
              <a:rPr lang="hr-HR" sz="1200" b="0" i="0" u="none" strike="noStrike" kern="1200" dirty="0">
                <a:solidFill>
                  <a:schemeClr val="tx1"/>
                </a:solidFill>
                <a:effectLst/>
                <a:latin typeface="+mn-lt"/>
                <a:ea typeface="+mn-ea"/>
                <a:cs typeface="+mn-cs"/>
              </a:rPr>
              <a:t>(11) Korisnik snosi rizik u vezi s predloženim promjenama, u slučaju neodobravanja promjena.</a:t>
            </a:r>
          </a:p>
        </p:txBody>
      </p:sp>
      <p:sp>
        <p:nvSpPr>
          <p:cNvPr id="4" name="Slide Number Placeholder 3"/>
          <p:cNvSpPr>
            <a:spLocks noGrp="1"/>
          </p:cNvSpPr>
          <p:nvPr>
            <p:ph type="sldNum" sz="quarter" idx="10"/>
          </p:nvPr>
        </p:nvSpPr>
        <p:spPr/>
        <p:txBody>
          <a:bodyPr/>
          <a:lstStyle/>
          <a:p>
            <a:fld id="{D0E1CFCA-AC88-419B-9AA3-C8AE0850CBDE}" type="slidenum">
              <a:rPr lang="hr-HR" smtClean="0"/>
              <a:t>7</a:t>
            </a:fld>
            <a:endParaRPr lang="hr-HR"/>
          </a:p>
        </p:txBody>
      </p:sp>
    </p:spTree>
    <p:extLst>
      <p:ext uri="{BB962C8B-B14F-4D97-AF65-F5344CB8AC3E}">
        <p14:creationId xmlns:p14="http://schemas.microsoft.com/office/powerpoint/2010/main" val="1952889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r-HR" sz="1200" b="0" i="0" u="none" strike="noStrike" kern="1200" dirty="0">
                <a:solidFill>
                  <a:schemeClr val="tx1"/>
                </a:solidFill>
                <a:effectLst/>
                <a:latin typeface="+mn-lt"/>
                <a:ea typeface="+mn-ea"/>
                <a:cs typeface="+mn-cs"/>
              </a:rPr>
              <a:t>8) Agencija za plaćanja će nakon administrativne kontrole zahtjeva za promjenu po potrebi izdati:</a:t>
            </a:r>
          </a:p>
          <a:p>
            <a:pPr fontAlgn="base"/>
            <a:r>
              <a:rPr lang="hr-HR" sz="1200" b="0" i="0" u="none" strike="noStrike" kern="1200" dirty="0">
                <a:solidFill>
                  <a:schemeClr val="tx1"/>
                </a:solidFill>
                <a:effectLst/>
                <a:latin typeface="+mn-lt"/>
                <a:ea typeface="+mn-ea"/>
                <a:cs typeface="+mn-cs"/>
              </a:rPr>
              <a:t>a) Odluku o izmjeni odluke o rezultatu administrativne kontrole te sklopiti dodatak ugovora o financiranju, u slučaju odobravanja zahtjeva za promjenu kojima se mijenja ugovor o financiranju</a:t>
            </a:r>
          </a:p>
          <a:p>
            <a:pPr fontAlgn="base"/>
            <a:r>
              <a:rPr lang="hr-HR" sz="1200" b="0" i="0" u="none" strike="noStrike" kern="1200" dirty="0">
                <a:solidFill>
                  <a:schemeClr val="tx1"/>
                </a:solidFill>
                <a:effectLst/>
                <a:latin typeface="+mn-lt"/>
                <a:ea typeface="+mn-ea"/>
                <a:cs typeface="+mn-cs"/>
              </a:rPr>
              <a:t>b) pismo odobrenja zahtjeva za promjenu, u slučaju promjena kojima se ne mijenja ugovor o financiranju</a:t>
            </a:r>
          </a:p>
          <a:p>
            <a:pPr fontAlgn="base"/>
            <a:r>
              <a:rPr lang="hr-HR" sz="1200" b="0" i="0" u="none" strike="noStrike" kern="1200" dirty="0">
                <a:solidFill>
                  <a:schemeClr val="tx1"/>
                </a:solidFill>
                <a:effectLst/>
                <a:latin typeface="+mn-lt"/>
                <a:ea typeface="+mn-ea"/>
                <a:cs typeface="+mn-cs"/>
              </a:rPr>
              <a:t>c) pismo odbijanja zahtjeva za promjenu, u slučaju neodobravanja zahtjeva za promjenu.</a:t>
            </a:r>
          </a:p>
          <a:p>
            <a:pPr fontAlgn="base"/>
            <a:r>
              <a:rPr lang="hr-HR" sz="1200" b="0" i="0" u="none" strike="noStrike" kern="1200" dirty="0">
                <a:solidFill>
                  <a:schemeClr val="tx1"/>
                </a:solidFill>
                <a:effectLst/>
                <a:latin typeface="+mn-lt"/>
                <a:ea typeface="+mn-ea"/>
                <a:cs typeface="+mn-cs"/>
              </a:rPr>
              <a:t>(9) Odlukom o izmjeni odluke o rezultatu administrativne kontrole ne može se dodijeliti iznos potpore veći od iznosa koji je određen ugovorom o financiranju.</a:t>
            </a:r>
          </a:p>
          <a:p>
            <a:pPr fontAlgn="base"/>
            <a:r>
              <a:rPr lang="hr-HR" sz="1200" b="0" i="0" u="none" strike="noStrike" kern="1200" dirty="0">
                <a:solidFill>
                  <a:schemeClr val="tx1"/>
                </a:solidFill>
                <a:effectLst/>
                <a:latin typeface="+mn-lt"/>
                <a:ea typeface="+mn-ea"/>
                <a:cs typeface="+mn-cs"/>
              </a:rPr>
              <a:t>(10) Korisnik može provesti promjene i prije zaprimanja pisma odobrenja/odluke o izmjeni odluke o rezultatu administrativne kontrole.</a:t>
            </a:r>
          </a:p>
          <a:p>
            <a:pPr fontAlgn="base"/>
            <a:r>
              <a:rPr lang="hr-HR" sz="1200" b="0" i="0" u="none" strike="noStrike" kern="1200" dirty="0">
                <a:solidFill>
                  <a:schemeClr val="tx1"/>
                </a:solidFill>
                <a:effectLst/>
                <a:latin typeface="+mn-lt"/>
                <a:ea typeface="+mn-ea"/>
                <a:cs typeface="+mn-cs"/>
              </a:rPr>
              <a:t>(11) Korisnik snosi rizik u vezi s predloženim promjenama, u slučaju neodobravanja promjena.</a:t>
            </a:r>
          </a:p>
        </p:txBody>
      </p:sp>
      <p:sp>
        <p:nvSpPr>
          <p:cNvPr id="4" name="Slide Number Placeholder 3"/>
          <p:cNvSpPr>
            <a:spLocks noGrp="1"/>
          </p:cNvSpPr>
          <p:nvPr>
            <p:ph type="sldNum" sz="quarter" idx="10"/>
          </p:nvPr>
        </p:nvSpPr>
        <p:spPr/>
        <p:txBody>
          <a:bodyPr/>
          <a:lstStyle/>
          <a:p>
            <a:fld id="{D0E1CFCA-AC88-419B-9AA3-C8AE0850CBDE}" type="slidenum">
              <a:rPr lang="hr-HR" smtClean="0"/>
              <a:t>8</a:t>
            </a:fld>
            <a:endParaRPr lang="hr-HR"/>
          </a:p>
        </p:txBody>
      </p:sp>
    </p:spTree>
    <p:extLst>
      <p:ext uri="{BB962C8B-B14F-4D97-AF65-F5344CB8AC3E}">
        <p14:creationId xmlns:p14="http://schemas.microsoft.com/office/powerpoint/2010/main" val="10309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r-HR" sz="1200" b="0" i="0" u="none" strike="noStrike" kern="1200" dirty="0">
                <a:solidFill>
                  <a:schemeClr val="tx1"/>
                </a:solidFill>
                <a:effectLst/>
                <a:latin typeface="+mn-lt"/>
                <a:ea typeface="+mn-ea"/>
                <a:cs typeface="+mn-cs"/>
              </a:rPr>
              <a:t>8) Agencija za plaćanja će nakon administrativne kontrole zahtjeva za promjenu po potrebi izdati:</a:t>
            </a:r>
          </a:p>
          <a:p>
            <a:pPr fontAlgn="base"/>
            <a:r>
              <a:rPr lang="hr-HR" sz="1200" b="0" i="0" u="none" strike="noStrike" kern="1200" dirty="0">
                <a:solidFill>
                  <a:schemeClr val="tx1"/>
                </a:solidFill>
                <a:effectLst/>
                <a:latin typeface="+mn-lt"/>
                <a:ea typeface="+mn-ea"/>
                <a:cs typeface="+mn-cs"/>
              </a:rPr>
              <a:t>a) Odluku o izmjeni odluke o rezultatu administrativne kontrole te sklopiti dodatak ugovora o financiranju, u slučaju odobravanja zahtjeva za promjenu kojima se mijenja ugovor o financiranju</a:t>
            </a:r>
          </a:p>
          <a:p>
            <a:pPr fontAlgn="base"/>
            <a:r>
              <a:rPr lang="hr-HR" sz="1200" b="0" i="0" u="none" strike="noStrike" kern="1200" dirty="0">
                <a:solidFill>
                  <a:schemeClr val="tx1"/>
                </a:solidFill>
                <a:effectLst/>
                <a:latin typeface="+mn-lt"/>
                <a:ea typeface="+mn-ea"/>
                <a:cs typeface="+mn-cs"/>
              </a:rPr>
              <a:t>b) pismo odobrenja zahtjeva za promjenu, u slučaju promjena kojima se ne mijenja ugovor o financiranju</a:t>
            </a:r>
          </a:p>
          <a:p>
            <a:pPr fontAlgn="base"/>
            <a:r>
              <a:rPr lang="hr-HR" sz="1200" b="0" i="0" u="none" strike="noStrike" kern="1200" dirty="0">
                <a:solidFill>
                  <a:schemeClr val="tx1"/>
                </a:solidFill>
                <a:effectLst/>
                <a:latin typeface="+mn-lt"/>
                <a:ea typeface="+mn-ea"/>
                <a:cs typeface="+mn-cs"/>
              </a:rPr>
              <a:t>c) pismo odbijanja zahtjeva za promjenu, u slučaju neodobravanja zahtjeva za promjenu.</a:t>
            </a:r>
          </a:p>
          <a:p>
            <a:pPr fontAlgn="base"/>
            <a:r>
              <a:rPr lang="hr-HR" sz="1200" b="0" i="0" u="none" strike="noStrike" kern="1200" dirty="0">
                <a:solidFill>
                  <a:schemeClr val="tx1"/>
                </a:solidFill>
                <a:effectLst/>
                <a:latin typeface="+mn-lt"/>
                <a:ea typeface="+mn-ea"/>
                <a:cs typeface="+mn-cs"/>
              </a:rPr>
              <a:t>(9) Odlukom o izmjeni odluke o rezultatu administrativne kontrole ne može se dodijeliti iznos potpore veći od iznosa koji je određen ugovorom o financiranju.</a:t>
            </a:r>
          </a:p>
          <a:p>
            <a:pPr fontAlgn="base"/>
            <a:r>
              <a:rPr lang="hr-HR" sz="1200" b="0" i="0" u="none" strike="noStrike" kern="1200" dirty="0">
                <a:solidFill>
                  <a:schemeClr val="tx1"/>
                </a:solidFill>
                <a:effectLst/>
                <a:latin typeface="+mn-lt"/>
                <a:ea typeface="+mn-ea"/>
                <a:cs typeface="+mn-cs"/>
              </a:rPr>
              <a:t>(10) Korisnik može provesti promjene i prije zaprimanja pisma odobrenja/odluke o izmjeni odluke o rezultatu administrativne kontrole.</a:t>
            </a:r>
          </a:p>
          <a:p>
            <a:pPr fontAlgn="base"/>
            <a:r>
              <a:rPr lang="hr-HR" sz="1200" b="0" i="0" u="none" strike="noStrike" kern="1200" dirty="0">
                <a:solidFill>
                  <a:schemeClr val="tx1"/>
                </a:solidFill>
                <a:effectLst/>
                <a:latin typeface="+mn-lt"/>
                <a:ea typeface="+mn-ea"/>
                <a:cs typeface="+mn-cs"/>
              </a:rPr>
              <a:t>(11) Korisnik snosi rizik u vezi s predloženim promjenama, u slučaju neodobravanja promjena.</a:t>
            </a:r>
          </a:p>
        </p:txBody>
      </p:sp>
      <p:sp>
        <p:nvSpPr>
          <p:cNvPr id="4" name="Slide Number Placeholder 3"/>
          <p:cNvSpPr>
            <a:spLocks noGrp="1"/>
          </p:cNvSpPr>
          <p:nvPr>
            <p:ph type="sldNum" sz="quarter" idx="10"/>
          </p:nvPr>
        </p:nvSpPr>
        <p:spPr/>
        <p:txBody>
          <a:bodyPr/>
          <a:lstStyle/>
          <a:p>
            <a:fld id="{D0E1CFCA-AC88-419B-9AA3-C8AE0850CBDE}" type="slidenum">
              <a:rPr lang="hr-HR" smtClean="0"/>
              <a:t>9</a:t>
            </a:fld>
            <a:endParaRPr lang="hr-HR"/>
          </a:p>
        </p:txBody>
      </p:sp>
    </p:spTree>
    <p:extLst>
      <p:ext uri="{BB962C8B-B14F-4D97-AF65-F5344CB8AC3E}">
        <p14:creationId xmlns:p14="http://schemas.microsoft.com/office/powerpoint/2010/main" val="842941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hr-HR" sz="1200" b="0" i="0" u="none" strike="noStrike" kern="1200" dirty="0">
                <a:solidFill>
                  <a:schemeClr val="tx1"/>
                </a:solidFill>
                <a:effectLst/>
                <a:latin typeface="+mn-lt"/>
                <a:ea typeface="+mn-ea"/>
                <a:cs typeface="+mn-cs"/>
              </a:rPr>
              <a:t>8) Agencija za plaćanja će nakon administrativne kontrole zahtjeva za promjenu po potrebi izdati:</a:t>
            </a:r>
          </a:p>
          <a:p>
            <a:pPr fontAlgn="base"/>
            <a:r>
              <a:rPr lang="hr-HR" sz="1200" b="0" i="0" u="none" strike="noStrike" kern="1200" dirty="0">
                <a:solidFill>
                  <a:schemeClr val="tx1"/>
                </a:solidFill>
                <a:effectLst/>
                <a:latin typeface="+mn-lt"/>
                <a:ea typeface="+mn-ea"/>
                <a:cs typeface="+mn-cs"/>
              </a:rPr>
              <a:t>a) Odluku o izmjeni odluke o rezultatu administrativne kontrole te sklopiti dodatak ugovora o financiranju, u slučaju odobravanja zahtjeva za promjenu kojima se mijenja ugovor o financiranju</a:t>
            </a:r>
          </a:p>
          <a:p>
            <a:pPr fontAlgn="base"/>
            <a:r>
              <a:rPr lang="hr-HR" sz="1200" b="0" i="0" u="none" strike="noStrike" kern="1200" dirty="0">
                <a:solidFill>
                  <a:schemeClr val="tx1"/>
                </a:solidFill>
                <a:effectLst/>
                <a:latin typeface="+mn-lt"/>
                <a:ea typeface="+mn-ea"/>
                <a:cs typeface="+mn-cs"/>
              </a:rPr>
              <a:t>b) pismo odobrenja zahtjeva za promjenu, u slučaju promjena kojima se ne mijenja ugovor o financiranju</a:t>
            </a:r>
          </a:p>
          <a:p>
            <a:pPr fontAlgn="base"/>
            <a:r>
              <a:rPr lang="hr-HR" sz="1200" b="0" i="0" u="none" strike="noStrike" kern="1200" dirty="0">
                <a:solidFill>
                  <a:schemeClr val="tx1"/>
                </a:solidFill>
                <a:effectLst/>
                <a:latin typeface="+mn-lt"/>
                <a:ea typeface="+mn-ea"/>
                <a:cs typeface="+mn-cs"/>
              </a:rPr>
              <a:t>c) pismo odbijanja zahtjeva za promjenu, u slučaju neodobravanja zahtjeva za promjenu.</a:t>
            </a:r>
          </a:p>
          <a:p>
            <a:pPr fontAlgn="base"/>
            <a:r>
              <a:rPr lang="hr-HR" sz="1200" b="0" i="0" u="none" strike="noStrike" kern="1200" dirty="0">
                <a:solidFill>
                  <a:schemeClr val="tx1"/>
                </a:solidFill>
                <a:effectLst/>
                <a:latin typeface="+mn-lt"/>
                <a:ea typeface="+mn-ea"/>
                <a:cs typeface="+mn-cs"/>
              </a:rPr>
              <a:t>(9) Odlukom o izmjeni odluke o rezultatu administrativne kontrole ne može se dodijeliti iznos potpore veći od iznosa koji je određen ugovorom o financiranju.</a:t>
            </a:r>
          </a:p>
          <a:p>
            <a:pPr fontAlgn="base"/>
            <a:r>
              <a:rPr lang="hr-HR" sz="1200" b="0" i="0" u="none" strike="noStrike" kern="1200" dirty="0">
                <a:solidFill>
                  <a:schemeClr val="tx1"/>
                </a:solidFill>
                <a:effectLst/>
                <a:latin typeface="+mn-lt"/>
                <a:ea typeface="+mn-ea"/>
                <a:cs typeface="+mn-cs"/>
              </a:rPr>
              <a:t>(10) Korisnik može provesti promjene i prije zaprimanja pisma odobrenja/odluke o izmjeni odluke o rezultatu administrativne kontrole.</a:t>
            </a:r>
          </a:p>
          <a:p>
            <a:pPr fontAlgn="base"/>
            <a:r>
              <a:rPr lang="hr-HR" sz="1200" b="0" i="0" u="none" strike="noStrike" kern="1200" dirty="0">
                <a:solidFill>
                  <a:schemeClr val="tx1"/>
                </a:solidFill>
                <a:effectLst/>
                <a:latin typeface="+mn-lt"/>
                <a:ea typeface="+mn-ea"/>
                <a:cs typeface="+mn-cs"/>
              </a:rPr>
              <a:t>(11) Korisnik snosi rizik u vezi s predloženim promjenama, u slučaju neodobravanja promjena.</a:t>
            </a:r>
          </a:p>
        </p:txBody>
      </p:sp>
      <p:sp>
        <p:nvSpPr>
          <p:cNvPr id="4" name="Slide Number Placeholder 3"/>
          <p:cNvSpPr>
            <a:spLocks noGrp="1"/>
          </p:cNvSpPr>
          <p:nvPr>
            <p:ph type="sldNum" sz="quarter" idx="10"/>
          </p:nvPr>
        </p:nvSpPr>
        <p:spPr/>
        <p:txBody>
          <a:bodyPr/>
          <a:lstStyle/>
          <a:p>
            <a:fld id="{D0E1CFCA-AC88-419B-9AA3-C8AE0850CBDE}" type="slidenum">
              <a:rPr lang="hr-HR" smtClean="0"/>
              <a:t>10</a:t>
            </a:fld>
            <a:endParaRPr lang="hr-HR"/>
          </a:p>
        </p:txBody>
      </p:sp>
    </p:spTree>
    <p:extLst>
      <p:ext uri="{BB962C8B-B14F-4D97-AF65-F5344CB8AC3E}">
        <p14:creationId xmlns:p14="http://schemas.microsoft.com/office/powerpoint/2010/main" val="200554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hr-H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17.7.2023.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884950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17.7.2023.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92821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hr-H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17.7.2023.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943618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17.7.2023.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948789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hr-H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4C43814-44B3-477A-AB51-0B30922713B5}" type="datetimeFigureOut">
              <a:rPr lang="hr-HR" smtClean="0"/>
              <a:t>17.7.2023.</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247802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Date Placeholder 4"/>
          <p:cNvSpPr>
            <a:spLocks noGrp="1"/>
          </p:cNvSpPr>
          <p:nvPr>
            <p:ph type="dt" sz="half" idx="10"/>
          </p:nvPr>
        </p:nvSpPr>
        <p:spPr/>
        <p:txBody>
          <a:bodyPr/>
          <a:lstStyle/>
          <a:p>
            <a:fld id="{64C43814-44B3-477A-AB51-0B30922713B5}" type="datetimeFigureOut">
              <a:rPr lang="hr-HR" smtClean="0"/>
              <a:t>17.7.2023.</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639743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hr-H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7" name="Date Placeholder 6"/>
          <p:cNvSpPr>
            <a:spLocks noGrp="1"/>
          </p:cNvSpPr>
          <p:nvPr>
            <p:ph type="dt" sz="half" idx="10"/>
          </p:nvPr>
        </p:nvSpPr>
        <p:spPr/>
        <p:txBody>
          <a:bodyPr/>
          <a:lstStyle/>
          <a:p>
            <a:fld id="{64C43814-44B3-477A-AB51-0B30922713B5}" type="datetimeFigureOut">
              <a:rPr lang="hr-HR" smtClean="0"/>
              <a:t>17.7.2023.</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336551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Date Placeholder 2"/>
          <p:cNvSpPr>
            <a:spLocks noGrp="1"/>
          </p:cNvSpPr>
          <p:nvPr>
            <p:ph type="dt" sz="half" idx="10"/>
          </p:nvPr>
        </p:nvSpPr>
        <p:spPr/>
        <p:txBody>
          <a:bodyPr/>
          <a:lstStyle/>
          <a:p>
            <a:fld id="{64C43814-44B3-477A-AB51-0B30922713B5}" type="datetimeFigureOut">
              <a:rPr lang="hr-HR" smtClean="0"/>
              <a:t>17.7.2023.</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0928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C43814-44B3-477A-AB51-0B30922713B5}" type="datetimeFigureOut">
              <a:rPr lang="hr-HR" smtClean="0"/>
              <a:t>17.7.2023.</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256235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17.7.2023.</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1154202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17.7.2023.</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338478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hr-H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43814-44B3-477A-AB51-0B30922713B5}" type="datetimeFigureOut">
              <a:rPr lang="hr-HR" smtClean="0"/>
              <a:t>17.7.2023.</a:t>
            </a:fld>
            <a:endParaRPr lang="hr-H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517877-04E2-49E9-BCF4-107B6DAA5604}" type="slidenum">
              <a:rPr lang="hr-HR" smtClean="0"/>
              <a:t>‹#›</a:t>
            </a:fld>
            <a:endParaRPr lang="hr-HR"/>
          </a:p>
        </p:txBody>
      </p:sp>
    </p:spTree>
    <p:extLst>
      <p:ext uri="{BB962C8B-B14F-4D97-AF65-F5344CB8AC3E}">
        <p14:creationId xmlns:p14="http://schemas.microsoft.com/office/powerpoint/2010/main" val="1028315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hyperlink" Target="http://www.apprrr.hr/"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246063"/>
            <a:ext cx="9144000" cy="1512349"/>
          </a:xfrm>
        </p:spPr>
        <p:txBody>
          <a:bodyPr>
            <a:normAutofit/>
          </a:bodyPr>
          <a:lstStyle/>
          <a:p>
            <a:r>
              <a:rPr lang="hr-HR" sz="3600" b="1" i="1" dirty="0">
                <a:solidFill>
                  <a:schemeClr val="tx2"/>
                </a:solidFill>
                <a:latin typeface="+mn-lt"/>
              </a:rPr>
              <a:t>PRIJAVA NA NATJEČAJ</a:t>
            </a:r>
            <a:endParaRPr lang="hr-HR" sz="3600" dirty="0">
              <a:latin typeface="+mn-lt"/>
            </a:endParaRPr>
          </a:p>
        </p:txBody>
      </p:sp>
      <p:sp>
        <p:nvSpPr>
          <p:cNvPr id="3" name="Subtitle 2"/>
          <p:cNvSpPr>
            <a:spLocks noGrp="1"/>
          </p:cNvSpPr>
          <p:nvPr>
            <p:ph type="subTitle" idx="1"/>
          </p:nvPr>
        </p:nvSpPr>
        <p:spPr>
          <a:xfrm>
            <a:off x="1676400" y="2871846"/>
            <a:ext cx="9144000" cy="1123684"/>
          </a:xfrm>
        </p:spPr>
        <p:txBody>
          <a:bodyPr>
            <a:normAutofit fontScale="25000" lnSpcReduction="20000"/>
          </a:bodyPr>
          <a:lstStyle/>
          <a:p>
            <a:r>
              <a:rPr lang="hr-HR" sz="16000" b="1" i="1" dirty="0">
                <a:solidFill>
                  <a:schemeClr val="tx2"/>
                </a:solidFill>
              </a:rPr>
              <a:t>Intervencija 78.01</a:t>
            </a:r>
          </a:p>
          <a:p>
            <a:r>
              <a:rPr lang="hr-HR" sz="16000" b="1" i="1" dirty="0">
                <a:solidFill>
                  <a:schemeClr val="tx2"/>
                </a:solidFill>
              </a:rPr>
              <a:t>„Potpora prenošenju znanja ”</a:t>
            </a:r>
          </a:p>
          <a:p>
            <a:endParaRPr lang="hr-HR" sz="16000" dirty="0"/>
          </a:p>
          <a:p>
            <a:r>
              <a:rPr lang="hr-HR" dirty="0"/>
              <a:t> </a:t>
            </a:r>
            <a:endParaRPr lang="hr-HR" b="1" i="1" dirty="0">
              <a:solidFill>
                <a:schemeClr val="tx2"/>
              </a:solidFill>
              <a:latin typeface="Arial" charset="0"/>
            </a:endParaRPr>
          </a:p>
          <a:p>
            <a:endParaRPr lang="hr-HR" b="1" i="1" dirty="0">
              <a:solidFill>
                <a:schemeClr val="tx2"/>
              </a:solidFill>
              <a:latin typeface="Arial" charset="0"/>
            </a:endParaRPr>
          </a:p>
          <a:p>
            <a:endParaRPr lang="hr-HR" b="1" i="1" dirty="0">
              <a:solidFill>
                <a:schemeClr val="tx2"/>
              </a:solidFill>
              <a:latin typeface="Arial" charset="0"/>
            </a:endParaRPr>
          </a:p>
        </p:txBody>
      </p:sp>
      <p:sp>
        <p:nvSpPr>
          <p:cNvPr id="4" name="Subtitle 2"/>
          <p:cNvSpPr txBox="1">
            <a:spLocks/>
          </p:cNvSpPr>
          <p:nvPr/>
        </p:nvSpPr>
        <p:spPr>
          <a:xfrm>
            <a:off x="8507896" y="5108964"/>
            <a:ext cx="3279913" cy="338181"/>
          </a:xfrm>
          <a:prstGeom prst="rect">
            <a:avLst/>
          </a:prstGeom>
        </p:spPr>
        <p:txBody>
          <a:bodyPr vert="horz" lIns="91440" tIns="45720" rIns="91440" bIns="45720" rtlCol="0">
            <a:normAutofit fontScale="3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hr-HR" sz="7200" b="1" i="1" dirty="0">
                <a:solidFill>
                  <a:schemeClr val="tx2"/>
                </a:solidFill>
              </a:rPr>
              <a:t>Zagreb, 12.7.2023.</a:t>
            </a:r>
            <a:endParaRPr lang="hr-HR" sz="16000" dirty="0"/>
          </a:p>
          <a:p>
            <a:endParaRPr lang="hr-HR" b="1" i="1" dirty="0">
              <a:solidFill>
                <a:schemeClr val="tx2"/>
              </a:solidFill>
              <a:latin typeface="Arial" charset="0"/>
            </a:endParaRPr>
          </a:p>
          <a:p>
            <a:endParaRPr lang="hr-HR" b="1" i="1" dirty="0">
              <a:solidFill>
                <a:schemeClr val="tx2"/>
              </a:solidFill>
              <a:latin typeface="Arial" charset="0"/>
            </a:endParaRPr>
          </a:p>
          <a:p>
            <a:endParaRPr lang="hr-HR" b="1" i="1" dirty="0">
              <a:solidFill>
                <a:schemeClr val="tx2"/>
              </a:solidFill>
              <a:latin typeface="Arial" charset="0"/>
            </a:endParaRPr>
          </a:p>
        </p:txBody>
      </p:sp>
    </p:spTree>
    <p:extLst>
      <p:ext uri="{BB962C8B-B14F-4D97-AF65-F5344CB8AC3E}">
        <p14:creationId xmlns:p14="http://schemas.microsoft.com/office/powerpoint/2010/main" val="2819067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7767" y="379563"/>
            <a:ext cx="10400044" cy="646331"/>
          </a:xfrm>
          <a:prstGeom prst="rect">
            <a:avLst/>
          </a:prstGeom>
        </p:spPr>
        <p:txBody>
          <a:bodyPr wrap="square">
            <a:spAutoFit/>
          </a:bodyPr>
          <a:lstStyle/>
          <a:p>
            <a:pPr algn="ctr"/>
            <a:r>
              <a:rPr lang="hr-HR" b="1" dirty="0">
                <a:effectLst>
                  <a:outerShdw blurRad="38100" dist="38100" dir="2700000" algn="tl">
                    <a:srgbClr val="000000">
                      <a:alpha val="43137"/>
                    </a:srgbClr>
                  </a:outerShdw>
                </a:effectLst>
              </a:rPr>
              <a:t>Zahtjev  za isplatu</a:t>
            </a:r>
          </a:p>
          <a:p>
            <a:endParaRPr lang="hr-HR" dirty="0"/>
          </a:p>
        </p:txBody>
      </p:sp>
      <p:graphicFrame>
        <p:nvGraphicFramePr>
          <p:cNvPr id="4" name="Table 3">
            <a:extLst>
              <a:ext uri="{FF2B5EF4-FFF2-40B4-BE49-F238E27FC236}">
                <a16:creationId xmlns:a16="http://schemas.microsoft.com/office/drawing/2014/main" id="{EBA3D7E6-43AF-4146-B3E3-D59AFD394D7A}"/>
              </a:ext>
            </a:extLst>
          </p:cNvPr>
          <p:cNvGraphicFramePr>
            <a:graphicFrameLocks noGrp="1"/>
          </p:cNvGraphicFramePr>
          <p:nvPr>
            <p:extLst>
              <p:ext uri="{D42A27DB-BD31-4B8C-83A1-F6EECF244321}">
                <p14:modId xmlns:p14="http://schemas.microsoft.com/office/powerpoint/2010/main" val="3015318942"/>
              </p:ext>
            </p:extLst>
          </p:nvPr>
        </p:nvGraphicFramePr>
        <p:xfrm>
          <a:off x="227901" y="805344"/>
          <a:ext cx="11736198" cy="4709008"/>
        </p:xfrm>
        <a:graphic>
          <a:graphicData uri="http://schemas.openxmlformats.org/drawingml/2006/table">
            <a:tbl>
              <a:tblPr firstRow="1" firstCol="1" bandRow="1">
                <a:tableStyleId>{00A15C55-8517-42AA-B614-E9B94910E393}</a:tableStyleId>
              </a:tblPr>
              <a:tblGrid>
                <a:gridCol w="1859609">
                  <a:extLst>
                    <a:ext uri="{9D8B030D-6E8A-4147-A177-3AD203B41FA5}">
                      <a16:colId xmlns:a16="http://schemas.microsoft.com/office/drawing/2014/main" val="2828410471"/>
                    </a:ext>
                  </a:extLst>
                </a:gridCol>
                <a:gridCol w="3173732">
                  <a:extLst>
                    <a:ext uri="{9D8B030D-6E8A-4147-A177-3AD203B41FA5}">
                      <a16:colId xmlns:a16="http://schemas.microsoft.com/office/drawing/2014/main" val="212074813"/>
                    </a:ext>
                  </a:extLst>
                </a:gridCol>
                <a:gridCol w="4077848">
                  <a:extLst>
                    <a:ext uri="{9D8B030D-6E8A-4147-A177-3AD203B41FA5}">
                      <a16:colId xmlns:a16="http://schemas.microsoft.com/office/drawing/2014/main" val="1540928217"/>
                    </a:ext>
                  </a:extLst>
                </a:gridCol>
                <a:gridCol w="2625009">
                  <a:extLst>
                    <a:ext uri="{9D8B030D-6E8A-4147-A177-3AD203B41FA5}">
                      <a16:colId xmlns:a16="http://schemas.microsoft.com/office/drawing/2014/main" val="3569617409"/>
                    </a:ext>
                  </a:extLst>
                </a:gridCol>
              </a:tblGrid>
              <a:tr h="260198">
                <a:tc>
                  <a:txBody>
                    <a:bodyPr/>
                    <a:lstStyle/>
                    <a:p>
                      <a:pPr>
                        <a:lnSpc>
                          <a:spcPct val="107000"/>
                        </a:lnSpc>
                        <a:spcAft>
                          <a:spcPts val="0"/>
                        </a:spcAft>
                      </a:pPr>
                      <a:r>
                        <a:rPr lang="hr-HR" sz="1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Obračunsko razdoblje</a:t>
                      </a:r>
                      <a:endParaRPr lang="hr-HR" sz="1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lnSpc>
                          <a:spcPct val="107000"/>
                        </a:lnSpc>
                        <a:spcAft>
                          <a:spcPts val="0"/>
                        </a:spcAft>
                      </a:pPr>
                      <a:r>
                        <a:rPr lang="hr-HR" sz="1200" b="1" cap="none" spc="50" dirty="0">
                          <a:ln w="9525" cmpd="sng">
                            <a:solidFill>
                              <a:schemeClr val="accent1"/>
                            </a:solidFill>
                            <a:prstDash val="solid"/>
                          </a:ln>
                          <a:solidFill>
                            <a:srgbClr val="70AD47">
                              <a:tint val="1000"/>
                            </a:srgbClr>
                          </a:solidFill>
                          <a:effectLst>
                            <a:glow rad="38100">
                              <a:schemeClr val="accent1">
                                <a:alpha val="40000"/>
                              </a:schemeClr>
                            </a:glow>
                          </a:effectLst>
                        </a:rPr>
                        <a:t>Trajanje</a:t>
                      </a:r>
                      <a:endParaRPr lang="hr-HR" sz="1200" b="1" cap="none" spc="50" dirty="0">
                        <a:ln w="9525" cmpd="sng">
                          <a:solidFill>
                            <a:schemeClr val="accent1"/>
                          </a:solidFill>
                          <a:prstDash val="solid"/>
                        </a:ln>
                        <a:solidFill>
                          <a:srgbClr val="70AD47">
                            <a:tint val="1000"/>
                          </a:srgbClr>
                        </a:solidFill>
                        <a:effectLst>
                          <a:glow rad="38100">
                            <a:schemeClr val="accent1">
                              <a:alpha val="40000"/>
                            </a:schemeClr>
                          </a:glow>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lnSpc>
                          <a:spcPct val="107000"/>
                        </a:lnSpc>
                        <a:spcAft>
                          <a:spcPts val="0"/>
                        </a:spcAft>
                      </a:pPr>
                      <a:r>
                        <a:rPr lang="hr-HR" sz="1200" b="1" cap="none" spc="50" dirty="0">
                          <a:ln w="9525" cmpd="sng">
                            <a:solidFill>
                              <a:schemeClr val="accent1"/>
                            </a:solidFill>
                            <a:prstDash val="solid"/>
                          </a:ln>
                          <a:solidFill>
                            <a:srgbClr val="70AD47">
                              <a:tint val="1000"/>
                            </a:srgbClr>
                          </a:solidFill>
                          <a:effectLst>
                            <a:glow rad="38100">
                              <a:schemeClr val="accent1">
                                <a:alpha val="40000"/>
                              </a:schemeClr>
                            </a:glow>
                          </a:effectLst>
                        </a:rPr>
                        <a:t>Prihvatljivi troškovi</a:t>
                      </a:r>
                      <a:endParaRPr lang="hr-HR" sz="1200" b="1" cap="none" spc="50" dirty="0">
                        <a:ln w="9525" cmpd="sng">
                          <a:solidFill>
                            <a:schemeClr val="accent1"/>
                          </a:solidFill>
                          <a:prstDash val="solid"/>
                        </a:ln>
                        <a:solidFill>
                          <a:srgbClr val="70AD47">
                            <a:tint val="1000"/>
                          </a:srgbClr>
                        </a:solidFill>
                        <a:effectLst>
                          <a:glow rad="38100">
                            <a:schemeClr val="accent1">
                              <a:alpha val="40000"/>
                            </a:schemeClr>
                          </a:glow>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lnSpc>
                          <a:spcPct val="107000"/>
                        </a:lnSpc>
                        <a:spcAft>
                          <a:spcPts val="0"/>
                        </a:spcAft>
                      </a:pPr>
                      <a:r>
                        <a:rPr lang="hr-HR" sz="1200" b="1" cap="none" spc="50" dirty="0">
                          <a:ln w="9525" cmpd="sng">
                            <a:solidFill>
                              <a:schemeClr val="accent1"/>
                            </a:solidFill>
                            <a:prstDash val="solid"/>
                          </a:ln>
                          <a:solidFill>
                            <a:srgbClr val="70AD47">
                              <a:tint val="1000"/>
                            </a:srgbClr>
                          </a:solidFill>
                          <a:effectLst>
                            <a:glow rad="38100">
                              <a:schemeClr val="accent1">
                                <a:alpha val="40000"/>
                              </a:schemeClr>
                            </a:glow>
                          </a:effectLst>
                        </a:rPr>
                        <a:t>Rok za podnošenje</a:t>
                      </a:r>
                      <a:endParaRPr lang="hr-HR" sz="1200" b="1" cap="none" spc="50" dirty="0">
                        <a:ln w="9525" cmpd="sng">
                          <a:solidFill>
                            <a:schemeClr val="accent1"/>
                          </a:solidFill>
                          <a:prstDash val="solid"/>
                        </a:ln>
                        <a:solidFill>
                          <a:srgbClr val="70AD47">
                            <a:tint val="1000"/>
                          </a:srgbClr>
                        </a:solidFill>
                        <a:effectLst>
                          <a:glow rad="38100">
                            <a:schemeClr val="accent1">
                              <a:alpha val="40000"/>
                            </a:schemeClr>
                          </a:glow>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extLst>
                  <a:ext uri="{0D108BD9-81ED-4DB2-BD59-A6C34878D82A}">
                    <a16:rowId xmlns:a16="http://schemas.microsoft.com/office/drawing/2014/main" val="1550662692"/>
                  </a:ext>
                </a:extLst>
              </a:tr>
              <a:tr h="876016">
                <a:tc>
                  <a:txBody>
                    <a:bodyPr/>
                    <a:lstStyle/>
                    <a:p>
                      <a:pPr>
                        <a:spcAft>
                          <a:spcPts val="0"/>
                        </a:spcAft>
                      </a:pPr>
                      <a:r>
                        <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 </a:t>
                      </a:r>
                    </a:p>
                    <a:p>
                      <a:pPr>
                        <a:spcAft>
                          <a:spcPts val="0"/>
                        </a:spcAft>
                      </a:pPr>
                      <a:r>
                        <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Prvo obračunsko razdoblje </a:t>
                      </a:r>
                    </a:p>
                    <a:p>
                      <a:pPr>
                        <a:lnSpc>
                          <a:spcPct val="107000"/>
                        </a:lnSpc>
                        <a:spcAft>
                          <a:spcPts val="0"/>
                        </a:spcAft>
                      </a:pPr>
                      <a:r>
                        <a:rPr lang="hr-HR" sz="1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 </a:t>
                      </a:r>
                      <a:endParaRPr lang="hr-HR" sz="1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lnSpc>
                          <a:spcPct val="107000"/>
                        </a:lnSpc>
                        <a:spcAft>
                          <a:spcPts val="0"/>
                        </a:spcAft>
                      </a:pPr>
                      <a:r>
                        <a:rPr lang="hr-HR" sz="1200" dirty="0">
                          <a:effectLst/>
                        </a:rPr>
                        <a:t>od dana podnošenja zahtjeva za potporu ili sklapanja ugovora o financiranju pa do 30. rujna 2023. godine.</a:t>
                      </a:r>
                      <a:endParaRPr lang="hr-H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lnSpc>
                          <a:spcPct val="107000"/>
                        </a:lnSpc>
                        <a:spcAft>
                          <a:spcPts val="0"/>
                        </a:spcAft>
                      </a:pPr>
                      <a:r>
                        <a:rPr lang="hr-HR" sz="1200" dirty="0">
                          <a:effectLst/>
                        </a:rPr>
                        <a:t>za troškove osposobljavanja/demonstracijskih aktivnosti nastale tijekom provedbe odobrenog Godišnjeg programa osposobljavanja koji su u potpunosti završeni u razdoblju od podnošenja zahtjeva za potporu ili sklapanja ugovora do 30. rujna 2023. godine.</a:t>
                      </a:r>
                      <a:endParaRPr lang="hr-H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spcAft>
                          <a:spcPts val="0"/>
                        </a:spcAft>
                      </a:pPr>
                      <a:r>
                        <a:rPr lang="hr-HR" sz="1200" dirty="0">
                          <a:effectLst/>
                        </a:rPr>
                        <a:t> </a:t>
                      </a:r>
                    </a:p>
                    <a:p>
                      <a:pPr>
                        <a:spcAft>
                          <a:spcPts val="0"/>
                        </a:spcAft>
                      </a:pPr>
                      <a:r>
                        <a:rPr lang="hr-HR" sz="1200" dirty="0">
                          <a:effectLst/>
                        </a:rPr>
                        <a:t>do 30. studenog 2023. godine </a:t>
                      </a:r>
                    </a:p>
                    <a:p>
                      <a:pPr>
                        <a:lnSpc>
                          <a:spcPct val="107000"/>
                        </a:lnSpc>
                        <a:spcAft>
                          <a:spcPts val="0"/>
                        </a:spcAft>
                      </a:pPr>
                      <a:r>
                        <a:rPr lang="hr-HR" sz="1200" dirty="0">
                          <a:effectLst/>
                        </a:rPr>
                        <a:t> </a:t>
                      </a:r>
                      <a:endParaRPr lang="hr-H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extLst>
                  <a:ext uri="{0D108BD9-81ED-4DB2-BD59-A6C34878D82A}">
                    <a16:rowId xmlns:a16="http://schemas.microsoft.com/office/drawing/2014/main" val="757613529"/>
                  </a:ext>
                </a:extLst>
              </a:tr>
              <a:tr h="994852">
                <a:tc>
                  <a:txBody>
                    <a:bodyPr/>
                    <a:lstStyle/>
                    <a:p>
                      <a:pPr>
                        <a:spcAft>
                          <a:spcPts val="0"/>
                        </a:spcAft>
                      </a:pPr>
                      <a:r>
                        <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 </a:t>
                      </a:r>
                    </a:p>
                    <a:p>
                      <a:pPr>
                        <a:spcAft>
                          <a:spcPts val="0"/>
                        </a:spcAft>
                      </a:pPr>
                      <a:r>
                        <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Drugo obračunsko razdoblje </a:t>
                      </a:r>
                    </a:p>
                    <a:p>
                      <a:pPr>
                        <a:lnSpc>
                          <a:spcPct val="107000"/>
                        </a:lnSpc>
                        <a:spcAft>
                          <a:spcPts val="0"/>
                        </a:spcAft>
                      </a:pPr>
                      <a:r>
                        <a:rPr lang="hr-HR" sz="1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 </a:t>
                      </a:r>
                      <a:endParaRPr lang="hr-HR" sz="1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lnSpc>
                          <a:spcPct val="107000"/>
                        </a:lnSpc>
                        <a:spcAft>
                          <a:spcPts val="0"/>
                        </a:spcAft>
                      </a:pPr>
                      <a:r>
                        <a:rPr lang="hr-HR" sz="1200" dirty="0">
                          <a:effectLst/>
                        </a:rPr>
                        <a:t>od 1. listopada 2023. godine do 31. prosinca 2023. godine.</a:t>
                      </a:r>
                      <a:endParaRPr lang="hr-H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spcAft>
                          <a:spcPts val="0"/>
                        </a:spcAft>
                      </a:pPr>
                      <a:r>
                        <a:rPr lang="hr-HR" sz="1200" dirty="0">
                          <a:effectLst/>
                        </a:rPr>
                        <a:t> </a:t>
                      </a:r>
                    </a:p>
                    <a:p>
                      <a:pPr>
                        <a:spcAft>
                          <a:spcPts val="0"/>
                        </a:spcAft>
                      </a:pPr>
                      <a:r>
                        <a:rPr lang="hr-HR" sz="1200" dirty="0">
                          <a:effectLst/>
                        </a:rPr>
                        <a:t>za troškove osposobljavanja/demonstracijskih aktivnosti nastale tijekom provedbe odobrenog Godišnjeg programa osposobljavanja koji su u potpunosti završeni u razdoblju od 1. listopada 2023. godine do 31. prosinca 2023. godine. </a:t>
                      </a:r>
                    </a:p>
                    <a:p>
                      <a:pPr>
                        <a:lnSpc>
                          <a:spcPct val="107000"/>
                        </a:lnSpc>
                        <a:spcAft>
                          <a:spcPts val="0"/>
                        </a:spcAft>
                      </a:pPr>
                      <a:r>
                        <a:rPr lang="hr-HR" sz="1200" dirty="0">
                          <a:effectLst/>
                        </a:rPr>
                        <a:t> </a:t>
                      </a:r>
                      <a:endParaRPr lang="hr-H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spcAft>
                          <a:spcPts val="0"/>
                        </a:spcAft>
                      </a:pPr>
                      <a:r>
                        <a:rPr lang="hr-HR" sz="1200">
                          <a:effectLst/>
                        </a:rPr>
                        <a:t> </a:t>
                      </a:r>
                    </a:p>
                    <a:p>
                      <a:pPr>
                        <a:spcAft>
                          <a:spcPts val="0"/>
                        </a:spcAft>
                      </a:pPr>
                      <a:r>
                        <a:rPr lang="hr-HR" sz="1200">
                          <a:effectLst/>
                        </a:rPr>
                        <a:t>do 29. veljače 2024. godine </a:t>
                      </a:r>
                    </a:p>
                    <a:p>
                      <a:pPr>
                        <a:lnSpc>
                          <a:spcPct val="107000"/>
                        </a:lnSpc>
                        <a:spcAft>
                          <a:spcPts val="0"/>
                        </a:spcAft>
                      </a:pPr>
                      <a:r>
                        <a:rPr lang="hr-HR" sz="1200">
                          <a:effectLst/>
                        </a:rPr>
                        <a:t> </a:t>
                      </a:r>
                      <a:endParaRPr lang="hr-HR" sz="1200">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extLst>
                  <a:ext uri="{0D108BD9-81ED-4DB2-BD59-A6C34878D82A}">
                    <a16:rowId xmlns:a16="http://schemas.microsoft.com/office/drawing/2014/main" val="2128951126"/>
                  </a:ext>
                </a:extLst>
              </a:tr>
              <a:tr h="991067">
                <a:tc>
                  <a:txBody>
                    <a:bodyPr/>
                    <a:lstStyle/>
                    <a:p>
                      <a:pPr>
                        <a:spcAft>
                          <a:spcPts val="0"/>
                        </a:spcAft>
                      </a:pPr>
                      <a:r>
                        <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 </a:t>
                      </a:r>
                    </a:p>
                    <a:p>
                      <a:pPr>
                        <a:spcAft>
                          <a:spcPts val="0"/>
                        </a:spcAft>
                      </a:pPr>
                      <a:r>
                        <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Treće obračunsko razdoblje </a:t>
                      </a:r>
                    </a:p>
                    <a:p>
                      <a:pPr>
                        <a:spcAft>
                          <a:spcPts val="0"/>
                        </a:spcAft>
                      </a:pPr>
                      <a:r>
                        <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 </a:t>
                      </a:r>
                      <a:endPar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ea typeface="Calibri" panose="020F0502020204030204" pitchFamily="34" charset="0"/>
                        <a:cs typeface="Times New Roman" panose="02020603050405020304" pitchFamily="18" charset="0"/>
                      </a:endParaRPr>
                    </a:p>
                  </a:txBody>
                  <a:tcPr marL="43142" marR="43142" marT="0" marB="0" anchor="ctr"/>
                </a:tc>
                <a:tc>
                  <a:txBody>
                    <a:bodyPr/>
                    <a:lstStyle/>
                    <a:p>
                      <a:pPr>
                        <a:spcAft>
                          <a:spcPts val="0"/>
                        </a:spcAft>
                      </a:pPr>
                      <a:r>
                        <a:rPr lang="hr-HR" sz="1200" dirty="0">
                          <a:effectLst/>
                        </a:rPr>
                        <a:t> </a:t>
                      </a:r>
                    </a:p>
                    <a:p>
                      <a:pPr>
                        <a:spcAft>
                          <a:spcPts val="0"/>
                        </a:spcAft>
                      </a:pPr>
                      <a:r>
                        <a:rPr lang="hr-HR" sz="1200" dirty="0">
                          <a:effectLst/>
                        </a:rPr>
                        <a:t>od 1. siječnja 2024. godine do 31. ožujka 2024. godine </a:t>
                      </a:r>
                    </a:p>
                    <a:p>
                      <a:pPr>
                        <a:lnSpc>
                          <a:spcPct val="107000"/>
                        </a:lnSpc>
                        <a:spcAft>
                          <a:spcPts val="0"/>
                        </a:spcAft>
                      </a:pPr>
                      <a:r>
                        <a:rPr lang="hr-HR" sz="1200" dirty="0">
                          <a:effectLst/>
                        </a:rPr>
                        <a:t> </a:t>
                      </a:r>
                      <a:endParaRPr lang="hr-H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3142" marR="43142" marT="0" marB="0" anchor="ctr"/>
                </a:tc>
                <a:tc>
                  <a:txBody>
                    <a:bodyPr/>
                    <a:lstStyle/>
                    <a:p>
                      <a:pPr>
                        <a:spcAft>
                          <a:spcPts val="0"/>
                        </a:spcAft>
                      </a:pPr>
                      <a:r>
                        <a:rPr lang="hr-HR" sz="1200" dirty="0">
                          <a:effectLst/>
                        </a:rPr>
                        <a:t> </a:t>
                      </a:r>
                    </a:p>
                    <a:p>
                      <a:pPr>
                        <a:spcAft>
                          <a:spcPts val="0"/>
                        </a:spcAft>
                      </a:pPr>
                      <a:r>
                        <a:rPr lang="hr-HR" sz="1200" dirty="0">
                          <a:effectLst/>
                        </a:rPr>
                        <a:t>za troškove osposobljavanja/demonstracijskih aktivnosti nastale tijekom provedbe odobrenog Godišnjeg programa osposobljavanja koji su u potpunosti završeni u razdoblju od 1. siječnja 2024. godine do 31. ožujka 2024. godine. </a:t>
                      </a:r>
                    </a:p>
                    <a:p>
                      <a:pPr>
                        <a:spcAft>
                          <a:spcPts val="0"/>
                        </a:spcAft>
                      </a:pPr>
                      <a:r>
                        <a:rPr lang="hr-HR" sz="1200" dirty="0">
                          <a:effectLst/>
                        </a:rPr>
                        <a:t> </a:t>
                      </a:r>
                      <a:endParaRPr lang="hr-HR"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3142" marR="43142" marT="0" marB="0" anchor="ctr"/>
                </a:tc>
                <a:tc>
                  <a:txBody>
                    <a:bodyPr/>
                    <a:lstStyle/>
                    <a:p>
                      <a:pPr>
                        <a:spcAft>
                          <a:spcPts val="0"/>
                        </a:spcAft>
                      </a:pPr>
                      <a:r>
                        <a:rPr lang="hr-HR" sz="1200" dirty="0">
                          <a:effectLst/>
                        </a:rPr>
                        <a:t> </a:t>
                      </a:r>
                    </a:p>
                    <a:p>
                      <a:pPr>
                        <a:spcAft>
                          <a:spcPts val="0"/>
                        </a:spcAft>
                      </a:pPr>
                      <a:r>
                        <a:rPr lang="hr-HR" sz="1200" dirty="0">
                          <a:effectLst/>
                        </a:rPr>
                        <a:t>do 30. svibnja 2024. godine</a:t>
                      </a:r>
                    </a:p>
                    <a:p>
                      <a:pPr>
                        <a:spcAft>
                          <a:spcPts val="0"/>
                        </a:spcAft>
                      </a:pPr>
                      <a:r>
                        <a:rPr lang="hr-HR" sz="1200" dirty="0">
                          <a:effectLst/>
                        </a:rPr>
                        <a:t> </a:t>
                      </a:r>
                      <a:endParaRPr lang="hr-HR"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3142" marR="43142" marT="0" marB="0" anchor="ctr"/>
                </a:tc>
                <a:extLst>
                  <a:ext uri="{0D108BD9-81ED-4DB2-BD59-A6C34878D82A}">
                    <a16:rowId xmlns:a16="http://schemas.microsoft.com/office/drawing/2014/main" val="4195854239"/>
                  </a:ext>
                </a:extLst>
              </a:tr>
              <a:tr h="1248531">
                <a:tc>
                  <a:txBody>
                    <a:bodyPr/>
                    <a:lstStyle/>
                    <a:p>
                      <a:pPr>
                        <a:spcAft>
                          <a:spcPts val="0"/>
                        </a:spcAft>
                      </a:pPr>
                      <a:r>
                        <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Četvrto obračunsko razdoblje</a:t>
                      </a:r>
                      <a:endParaRPr lang="hr-HR"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ea typeface="Calibri" panose="020F0502020204030204" pitchFamily="34" charset="0"/>
                        <a:cs typeface="Times New Roman" panose="02020603050405020304" pitchFamily="18" charset="0"/>
                      </a:endParaRPr>
                    </a:p>
                  </a:txBody>
                  <a:tcPr marL="43142" marR="43142" marT="0" marB="0" anchor="ctr"/>
                </a:tc>
                <a:tc>
                  <a:txBody>
                    <a:bodyPr/>
                    <a:lstStyle/>
                    <a:p>
                      <a:pPr>
                        <a:spcAft>
                          <a:spcPts val="0"/>
                        </a:spcAft>
                      </a:pPr>
                      <a:r>
                        <a:rPr lang="hr-HR" sz="1200" dirty="0">
                          <a:effectLst/>
                        </a:rPr>
                        <a:t> </a:t>
                      </a:r>
                    </a:p>
                    <a:p>
                      <a:pPr>
                        <a:spcAft>
                          <a:spcPts val="0"/>
                        </a:spcAft>
                      </a:pPr>
                      <a:r>
                        <a:rPr lang="hr-HR" sz="1200" dirty="0">
                          <a:effectLst/>
                        </a:rPr>
                        <a:t>od 1. travnja 2024. godine do isteka roka za provedbu odobrenog Godišnjeg programa osposobljavanja, odnosno isteka 12 mjeseci od dana kojeg je korisnik odabrao za početak provedbe Godišnjeg programa osposobljavanja </a:t>
                      </a:r>
                    </a:p>
                    <a:p>
                      <a:pPr>
                        <a:spcAft>
                          <a:spcPts val="0"/>
                        </a:spcAft>
                      </a:pPr>
                      <a:r>
                        <a:rPr lang="hr-HR" sz="1200" dirty="0">
                          <a:effectLst/>
                        </a:rPr>
                        <a:t> </a:t>
                      </a:r>
                      <a:endParaRPr lang="hr-HR"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3142" marR="43142" marT="0" marB="0" anchor="ctr"/>
                </a:tc>
                <a:tc>
                  <a:txBody>
                    <a:bodyPr/>
                    <a:lstStyle/>
                    <a:p>
                      <a:pPr>
                        <a:spcAft>
                          <a:spcPts val="0"/>
                        </a:spcAft>
                      </a:pPr>
                      <a:r>
                        <a:rPr lang="hr-HR" sz="1200" dirty="0">
                          <a:effectLst/>
                        </a:rPr>
                        <a:t> </a:t>
                      </a:r>
                    </a:p>
                    <a:p>
                      <a:pPr>
                        <a:spcAft>
                          <a:spcPts val="0"/>
                        </a:spcAft>
                      </a:pPr>
                      <a:r>
                        <a:rPr lang="hr-HR" sz="1200" dirty="0">
                          <a:effectLst/>
                        </a:rPr>
                        <a:t>za troškove osposobljavanja/demonstracijskih aktivnosti nastale tijekom provedbe odobrenog Godišnjeg programa osposobljavanja koji su u potpunosti završeni u razdoblju od 1. travnja 2024. godine do isteka roka za provedbu Godišnjeg programa osposobljavanja. </a:t>
                      </a:r>
                    </a:p>
                    <a:p>
                      <a:pPr>
                        <a:spcAft>
                          <a:spcPts val="0"/>
                        </a:spcAft>
                      </a:pPr>
                      <a:r>
                        <a:rPr lang="hr-HR" sz="1200" dirty="0">
                          <a:effectLst/>
                        </a:rPr>
                        <a:t> </a:t>
                      </a:r>
                      <a:endParaRPr lang="hr-HR"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3142" marR="43142" marT="0" marB="0" anchor="ctr"/>
                </a:tc>
                <a:tc>
                  <a:txBody>
                    <a:bodyPr/>
                    <a:lstStyle/>
                    <a:p>
                      <a:pPr>
                        <a:spcAft>
                          <a:spcPts val="0"/>
                        </a:spcAft>
                      </a:pPr>
                      <a:r>
                        <a:rPr lang="hr-HR" sz="1200" dirty="0">
                          <a:effectLst/>
                        </a:rPr>
                        <a:t> </a:t>
                      </a:r>
                    </a:p>
                    <a:p>
                      <a:pPr>
                        <a:spcAft>
                          <a:spcPts val="0"/>
                        </a:spcAft>
                      </a:pPr>
                      <a:r>
                        <a:rPr lang="hr-HR" sz="1200" dirty="0">
                          <a:effectLst/>
                        </a:rPr>
                        <a:t>u roku od 60 dana od isteka roka za provedbu odobrenog Godišnjeg programa osposobljavanja, </a:t>
                      </a:r>
                    </a:p>
                    <a:p>
                      <a:pPr>
                        <a:spcAft>
                          <a:spcPts val="0"/>
                        </a:spcAft>
                      </a:pPr>
                      <a:r>
                        <a:rPr lang="hr-HR" sz="1200" dirty="0">
                          <a:effectLst/>
                        </a:rPr>
                        <a:t> </a:t>
                      </a:r>
                      <a:endParaRPr lang="hr-HR"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3142" marR="43142" marT="0" marB="0" anchor="ctr"/>
                </a:tc>
                <a:extLst>
                  <a:ext uri="{0D108BD9-81ED-4DB2-BD59-A6C34878D82A}">
                    <a16:rowId xmlns:a16="http://schemas.microsoft.com/office/drawing/2014/main" val="478261946"/>
                  </a:ext>
                </a:extLst>
              </a:tr>
            </a:tbl>
          </a:graphicData>
        </a:graphic>
      </p:graphicFrame>
    </p:spTree>
    <p:extLst>
      <p:ext uri="{BB962C8B-B14F-4D97-AF65-F5344CB8AC3E}">
        <p14:creationId xmlns:p14="http://schemas.microsoft.com/office/powerpoint/2010/main" val="23054081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7767" y="379563"/>
            <a:ext cx="10400044" cy="923330"/>
          </a:xfrm>
          <a:prstGeom prst="rect">
            <a:avLst/>
          </a:prstGeom>
        </p:spPr>
        <p:txBody>
          <a:bodyPr wrap="square">
            <a:spAutoFit/>
          </a:bodyPr>
          <a:lstStyle/>
          <a:p>
            <a:endParaRPr lang="hr-HR" dirty="0"/>
          </a:p>
          <a:p>
            <a:pPr algn="ctr"/>
            <a:r>
              <a:rPr lang="pl-PL" dirty="0"/>
              <a:t> </a:t>
            </a:r>
            <a:r>
              <a:rPr lang="hr-HR" b="1" dirty="0">
                <a:effectLst>
                  <a:outerShdw blurRad="38100" dist="38100" dir="2700000" algn="tl">
                    <a:srgbClr val="000000">
                      <a:alpha val="43137"/>
                    </a:srgbClr>
                  </a:outerShdw>
                </a:effectLst>
              </a:rPr>
              <a:t>Zahtjev  za isplatu</a:t>
            </a:r>
          </a:p>
          <a:p>
            <a:endParaRPr lang="hr-HR" dirty="0"/>
          </a:p>
        </p:txBody>
      </p:sp>
      <p:sp>
        <p:nvSpPr>
          <p:cNvPr id="3" name="Rectangle 2">
            <a:extLst>
              <a:ext uri="{FF2B5EF4-FFF2-40B4-BE49-F238E27FC236}">
                <a16:creationId xmlns:a16="http://schemas.microsoft.com/office/drawing/2014/main" id="{84FA3D64-87DD-48F4-868D-A0D25CAF8BB8}"/>
              </a:ext>
            </a:extLst>
          </p:cNvPr>
          <p:cNvSpPr/>
          <p:nvPr/>
        </p:nvSpPr>
        <p:spPr>
          <a:xfrm>
            <a:off x="1075768" y="1182847"/>
            <a:ext cx="10040464" cy="2831544"/>
          </a:xfrm>
          <a:prstGeom prst="rect">
            <a:avLst/>
          </a:prstGeom>
        </p:spPr>
        <p:txBody>
          <a:bodyPr wrap="square">
            <a:spAutoFit/>
          </a:bodyPr>
          <a:lstStyle/>
          <a:p>
            <a:endParaRPr lang="hr-HR" dirty="0"/>
          </a:p>
          <a:p>
            <a:pPr marL="285750" indent="-285750" algn="just">
              <a:buFont typeface="Wingdings" panose="05000000000000000000" pitchFamily="2" charset="2"/>
              <a:buChar char="Ø"/>
            </a:pPr>
            <a:r>
              <a:rPr lang="pl-PL" sz="2000" dirty="0"/>
              <a:t>Zahtjev za isplatu korisnik podnosi u ratama za svako obračunsko razdoblje.</a:t>
            </a:r>
          </a:p>
          <a:p>
            <a:pPr marL="285750" indent="-285750" algn="just">
              <a:buFont typeface="Wingdings" panose="05000000000000000000" pitchFamily="2" charset="2"/>
              <a:buChar char="Ø"/>
            </a:pPr>
            <a:endParaRPr lang="pl-PL" sz="2000" dirty="0"/>
          </a:p>
          <a:p>
            <a:pPr algn="just"/>
            <a:endParaRPr lang="hr-HR" sz="2000" dirty="0"/>
          </a:p>
          <a:p>
            <a:pPr marL="285750" indent="-285750" algn="just">
              <a:buFont typeface="Wingdings" panose="05000000000000000000" pitchFamily="2" charset="2"/>
              <a:buChar char="Ø"/>
            </a:pPr>
            <a:r>
              <a:rPr lang="hr-HR" sz="2000" dirty="0"/>
              <a:t>Ako korisnik odabere da vrijeme provedbe Godišnjeg programa osposobljavanja počinje teći od sklapanja ugovora o financiranju, a ugovor o financiranju bude sklopljen nakon isteka prvog obračunskog razdoblja, korisnik ne podnosi zahtjev za isplatu za prvo obračunsko razdoblje već mu drugo obračunsko razdoblje počinje teći od dana sklapanja ugovora o financiranju pa do 31. prosinca 2023. godine. </a:t>
            </a:r>
          </a:p>
        </p:txBody>
      </p:sp>
    </p:spTree>
    <p:extLst>
      <p:ext uri="{BB962C8B-B14F-4D97-AF65-F5344CB8AC3E}">
        <p14:creationId xmlns:p14="http://schemas.microsoft.com/office/powerpoint/2010/main" val="3792963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7767" y="379563"/>
            <a:ext cx="10400044" cy="923330"/>
          </a:xfrm>
          <a:prstGeom prst="rect">
            <a:avLst/>
          </a:prstGeom>
        </p:spPr>
        <p:txBody>
          <a:bodyPr wrap="square">
            <a:spAutoFit/>
          </a:bodyPr>
          <a:lstStyle/>
          <a:p>
            <a:endParaRPr lang="hr-HR" dirty="0"/>
          </a:p>
          <a:p>
            <a:pPr algn="ctr"/>
            <a:r>
              <a:rPr lang="pl-PL" dirty="0"/>
              <a:t> </a:t>
            </a:r>
            <a:r>
              <a:rPr lang="hr-HR" b="1" dirty="0">
                <a:effectLst>
                  <a:outerShdw blurRad="38100" dist="38100" dir="2700000" algn="tl">
                    <a:srgbClr val="000000">
                      <a:alpha val="43137"/>
                    </a:srgbClr>
                  </a:outerShdw>
                </a:effectLst>
              </a:rPr>
              <a:t>Zahtjev  za isplatu</a:t>
            </a:r>
          </a:p>
          <a:p>
            <a:endParaRPr lang="hr-HR" dirty="0"/>
          </a:p>
        </p:txBody>
      </p:sp>
      <p:sp>
        <p:nvSpPr>
          <p:cNvPr id="3" name="Rectangle 2">
            <a:extLst>
              <a:ext uri="{FF2B5EF4-FFF2-40B4-BE49-F238E27FC236}">
                <a16:creationId xmlns:a16="http://schemas.microsoft.com/office/drawing/2014/main" id="{84FA3D64-87DD-48F4-868D-A0D25CAF8BB8}"/>
              </a:ext>
            </a:extLst>
          </p:cNvPr>
          <p:cNvSpPr/>
          <p:nvPr/>
        </p:nvSpPr>
        <p:spPr>
          <a:xfrm>
            <a:off x="1075767" y="1182846"/>
            <a:ext cx="10072043" cy="3539430"/>
          </a:xfrm>
          <a:prstGeom prst="rect">
            <a:avLst/>
          </a:prstGeom>
        </p:spPr>
        <p:txBody>
          <a:bodyPr wrap="square">
            <a:spAutoFit/>
          </a:bodyPr>
          <a:lstStyle/>
          <a:p>
            <a:endParaRPr lang="hr-HR" sz="2400" dirty="0"/>
          </a:p>
          <a:p>
            <a:pPr marL="285750" indent="-285750" algn="just">
              <a:buFont typeface="Wingdings" panose="05000000000000000000" pitchFamily="2" charset="2"/>
              <a:buChar char="Ø"/>
            </a:pPr>
            <a:r>
              <a:rPr lang="pl-PL" sz="2000" b="1" dirty="0"/>
              <a:t>Obvezne teme osposobljavanja za poljoprivrednike koji su podnijeli Jedinstveni zahtjev za potporu za 2023. godinu moraju biti završene do 31. prosinca 2023. godine</a:t>
            </a:r>
            <a:r>
              <a:rPr lang="pl-PL" sz="2000" dirty="0"/>
              <a:t>. Svi troškovi vezani za provedbu obveznih tema osposobljavanja za 2023. godinu bit će prihvatljivi samo u sklopu zahtjeva za isplatu za prvo i drugo obračunsko razdoblje.</a:t>
            </a:r>
          </a:p>
          <a:p>
            <a:pPr algn="just"/>
            <a:endParaRPr lang="pl-PL" sz="2000" dirty="0"/>
          </a:p>
          <a:p>
            <a:pPr marL="285750" indent="-285750" algn="just">
              <a:buFont typeface="Wingdings" panose="05000000000000000000" pitchFamily="2" charset="2"/>
              <a:buChar char="Ø"/>
            </a:pPr>
            <a:r>
              <a:rPr lang="pl-PL" sz="2000" b="1" dirty="0"/>
              <a:t>Obvezne teme osposobljavanja za poljoprivrednike koji su podnijeli Jedinstveni zahtjev za potporu za 2024. godinu ne mogu se provoditi prije 1. siječnja 2024. godine</a:t>
            </a:r>
            <a:r>
              <a:rPr lang="pl-PL" sz="2000" dirty="0"/>
              <a:t>. Svi troškovi vezani za provedbu obveznih tema osposobljavanja za 2024. godinu bit će prihvatljivi samo u sklopu zahtjeva za isplatu za treće i četvrto obračunsko razdoblje.</a:t>
            </a:r>
          </a:p>
          <a:p>
            <a:pPr marL="285750" indent="-285750" algn="just">
              <a:buFont typeface="Wingdings" panose="05000000000000000000" pitchFamily="2" charset="2"/>
              <a:buChar char="Ø"/>
            </a:pPr>
            <a:endParaRPr lang="hr-HR" sz="2000" dirty="0"/>
          </a:p>
        </p:txBody>
      </p:sp>
    </p:spTree>
    <p:extLst>
      <p:ext uri="{BB962C8B-B14F-4D97-AF65-F5344CB8AC3E}">
        <p14:creationId xmlns:p14="http://schemas.microsoft.com/office/powerpoint/2010/main" val="924573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7767" y="379563"/>
            <a:ext cx="10400044" cy="923330"/>
          </a:xfrm>
          <a:prstGeom prst="rect">
            <a:avLst/>
          </a:prstGeom>
        </p:spPr>
        <p:txBody>
          <a:bodyPr wrap="square">
            <a:spAutoFit/>
          </a:bodyPr>
          <a:lstStyle/>
          <a:p>
            <a:endParaRPr lang="hr-HR" dirty="0"/>
          </a:p>
          <a:p>
            <a:pPr algn="ctr"/>
            <a:r>
              <a:rPr lang="pl-PL" dirty="0"/>
              <a:t> </a:t>
            </a:r>
            <a:r>
              <a:rPr lang="hr-HR" b="1" dirty="0">
                <a:effectLst>
                  <a:outerShdw blurRad="38100" dist="38100" dir="2700000" algn="tl">
                    <a:srgbClr val="000000">
                      <a:alpha val="43137"/>
                    </a:srgbClr>
                  </a:outerShdw>
                </a:effectLst>
              </a:rPr>
              <a:t>Zahtjev  za isplatu - dokumentacija</a:t>
            </a:r>
          </a:p>
          <a:p>
            <a:endParaRPr lang="hr-HR" dirty="0"/>
          </a:p>
        </p:txBody>
      </p:sp>
      <p:sp>
        <p:nvSpPr>
          <p:cNvPr id="3" name="Rectangle 2">
            <a:extLst>
              <a:ext uri="{FF2B5EF4-FFF2-40B4-BE49-F238E27FC236}">
                <a16:creationId xmlns:a16="http://schemas.microsoft.com/office/drawing/2014/main" id="{84FA3D64-87DD-48F4-868D-A0D25CAF8BB8}"/>
              </a:ext>
            </a:extLst>
          </p:cNvPr>
          <p:cNvSpPr/>
          <p:nvPr/>
        </p:nvSpPr>
        <p:spPr>
          <a:xfrm>
            <a:off x="1075767" y="1182846"/>
            <a:ext cx="10072043" cy="3816429"/>
          </a:xfrm>
          <a:prstGeom prst="rect">
            <a:avLst/>
          </a:prstGeom>
        </p:spPr>
        <p:txBody>
          <a:bodyPr wrap="square">
            <a:spAutoFit/>
          </a:bodyPr>
          <a:lstStyle/>
          <a:p>
            <a:endParaRPr lang="hr-HR" sz="2400" dirty="0"/>
          </a:p>
          <a:p>
            <a:pPr marL="285750" indent="-285750" algn="just">
              <a:buFont typeface="Wingdings" panose="05000000000000000000" pitchFamily="2" charset="2"/>
              <a:buChar char="Ø"/>
            </a:pPr>
            <a:r>
              <a:rPr lang="hr-HR" dirty="0"/>
              <a:t>U slučaju da korisnik u zahtjevu za isplatu zahtijeva povrat za troškove osposobljavanja/demonstracijskih aktivnosti nastale tijekom provedbe odobrenog Godišnjeg programa osposobljavanja koji nisu u potpunosti završeni ili su završeni izvan datuma obračunskog razdoblja za koje je podnesen zahtjev za isplatu, takvi troškovi neće biti prihvatljivi. </a:t>
            </a:r>
          </a:p>
          <a:p>
            <a:pPr marL="285750" indent="-285750" algn="just">
              <a:buFont typeface="Wingdings" panose="05000000000000000000" pitchFamily="2" charset="2"/>
              <a:buChar char="Ø"/>
            </a:pPr>
            <a:endParaRPr lang="hr-HR" dirty="0"/>
          </a:p>
          <a:p>
            <a:pPr marL="285750" indent="-285750" algn="just">
              <a:buFont typeface="Wingdings" panose="05000000000000000000" pitchFamily="2" charset="2"/>
              <a:buChar char="Ø"/>
            </a:pPr>
            <a:r>
              <a:rPr lang="hr-HR" dirty="0"/>
              <a:t>Korisnik prilikom podnošenja svakog zahtjeva za isplatu mora imati podmirene, odnosno uređene financijske obveze prema državnom proračunu Republike Hrvatske. </a:t>
            </a:r>
          </a:p>
          <a:p>
            <a:pPr marL="285750" indent="-285750" algn="just">
              <a:buFont typeface="Wingdings" panose="05000000000000000000" pitchFamily="2" charset="2"/>
              <a:buChar char="Ø"/>
            </a:pPr>
            <a:endParaRPr lang="hr-HR" dirty="0"/>
          </a:p>
          <a:p>
            <a:pPr marL="285750" indent="-285750" algn="just">
              <a:buFont typeface="Wingdings" panose="05000000000000000000" pitchFamily="2" charset="2"/>
              <a:buChar char="Ø"/>
            </a:pPr>
            <a:r>
              <a:rPr lang="hr-HR" dirty="0"/>
              <a:t>Dokumentacija koja se učitava prilikom podnošenja zahtjev za isplatu propisana je Prilogom 4. Natječaja</a:t>
            </a:r>
          </a:p>
          <a:p>
            <a:pPr marL="285750" indent="-285750" algn="just">
              <a:buFont typeface="Wingdings" panose="05000000000000000000" pitchFamily="2" charset="2"/>
              <a:buChar char="Ø"/>
            </a:pPr>
            <a:endParaRPr lang="hr-HR" sz="2000" dirty="0"/>
          </a:p>
          <a:p>
            <a:pPr algn="just"/>
            <a:endParaRPr lang="hr-HR" sz="2000" dirty="0"/>
          </a:p>
          <a:p>
            <a:pPr algn="just"/>
            <a:endParaRPr lang="hr-HR" sz="1600" dirty="0"/>
          </a:p>
        </p:txBody>
      </p:sp>
      <p:graphicFrame>
        <p:nvGraphicFramePr>
          <p:cNvPr id="7" name="Object 6">
            <a:extLst>
              <a:ext uri="{FF2B5EF4-FFF2-40B4-BE49-F238E27FC236}">
                <a16:creationId xmlns:a16="http://schemas.microsoft.com/office/drawing/2014/main" id="{980B868C-4409-42AF-B4A4-7CFC628E3CA2}"/>
              </a:ext>
            </a:extLst>
          </p:cNvPr>
          <p:cNvGraphicFramePr>
            <a:graphicFrameLocks noChangeAspect="1"/>
          </p:cNvGraphicFramePr>
          <p:nvPr>
            <p:extLst>
              <p:ext uri="{D42A27DB-BD31-4B8C-83A1-F6EECF244321}">
                <p14:modId xmlns:p14="http://schemas.microsoft.com/office/powerpoint/2010/main" val="4025660821"/>
              </p:ext>
            </p:extLst>
          </p:nvPr>
        </p:nvGraphicFramePr>
        <p:xfrm>
          <a:off x="1075766" y="4543819"/>
          <a:ext cx="1340841" cy="1131335"/>
        </p:xfrm>
        <a:graphic>
          <a:graphicData uri="http://schemas.openxmlformats.org/presentationml/2006/ole">
            <mc:AlternateContent xmlns:mc="http://schemas.openxmlformats.org/markup-compatibility/2006">
              <mc:Choice xmlns:v="urn:schemas-microsoft-com:vml" Requires="v">
                <p:oleObj spid="_x0000_s1033" name="Acrobat Document" showAsIcon="1" r:id="rId4" imgW="914400" imgH="771480" progId="Acrobat.Document.DC">
                  <p:embed/>
                </p:oleObj>
              </mc:Choice>
              <mc:Fallback>
                <p:oleObj name="Acrobat Document" showAsIcon="1" r:id="rId4" imgW="914400" imgH="771480" progId="Acrobat.Document.DC">
                  <p:embed/>
                  <p:pic>
                    <p:nvPicPr>
                      <p:cNvPr id="0" name=""/>
                      <p:cNvPicPr/>
                      <p:nvPr/>
                    </p:nvPicPr>
                    <p:blipFill>
                      <a:blip r:embed="rId5"/>
                      <a:stretch>
                        <a:fillRect/>
                      </a:stretch>
                    </p:blipFill>
                    <p:spPr>
                      <a:xfrm>
                        <a:off x="1075766" y="4543819"/>
                        <a:ext cx="1340841" cy="1131335"/>
                      </a:xfrm>
                      <a:prstGeom prst="rect">
                        <a:avLst/>
                      </a:prstGeom>
                    </p:spPr>
                  </p:pic>
                </p:oleObj>
              </mc:Fallback>
            </mc:AlternateContent>
          </a:graphicData>
        </a:graphic>
      </p:graphicFrame>
    </p:spTree>
    <p:extLst>
      <p:ext uri="{BB962C8B-B14F-4D97-AF65-F5344CB8AC3E}">
        <p14:creationId xmlns:p14="http://schemas.microsoft.com/office/powerpoint/2010/main" val="1713033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0"/>
            <a:ext cx="12192000" cy="1054360"/>
          </a:xfrm>
          <a:prstGeom prst="rect">
            <a:avLst/>
          </a:prstGeom>
          <a:solidFill>
            <a:srgbClr val="96BC33"/>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hr-HR" sz="2800" b="1" i="1" dirty="0">
              <a:solidFill>
                <a:schemeClr val="tx2"/>
              </a:solidFill>
              <a:latin typeface="+mn-lt"/>
            </a:endParaRPr>
          </a:p>
          <a:p>
            <a:pPr algn="ctr"/>
            <a:r>
              <a:rPr lang="hr-HR" sz="2500" b="1" dirty="0">
                <a:solidFill>
                  <a:schemeClr val="bg1"/>
                </a:solidFill>
                <a:latin typeface="+mn-lt"/>
              </a:rPr>
              <a:t>Hvala na pažnji!</a:t>
            </a:r>
            <a:endParaRPr lang="hr-HR" sz="2500" dirty="0">
              <a:solidFill>
                <a:schemeClr val="bg1"/>
              </a:solidFill>
              <a:latin typeface="+mn-lt"/>
            </a:endParaRPr>
          </a:p>
        </p:txBody>
      </p:sp>
      <p:pic>
        <p:nvPicPr>
          <p:cNvPr id="3" name="Picture 2"/>
          <p:cNvPicPr>
            <a:picLocks noChangeAspect="1"/>
          </p:cNvPicPr>
          <p:nvPr/>
        </p:nvPicPr>
        <p:blipFill>
          <a:blip r:embed="rId3"/>
          <a:stretch>
            <a:fillRect/>
          </a:stretch>
        </p:blipFill>
        <p:spPr>
          <a:xfrm>
            <a:off x="585787" y="1333501"/>
            <a:ext cx="4886325" cy="3605212"/>
          </a:xfrm>
          <a:prstGeom prst="rect">
            <a:avLst/>
          </a:prstGeom>
        </p:spPr>
      </p:pic>
      <p:sp>
        <p:nvSpPr>
          <p:cNvPr id="5" name="Rectangle 4"/>
          <p:cNvSpPr/>
          <p:nvPr/>
        </p:nvSpPr>
        <p:spPr>
          <a:xfrm>
            <a:off x="6351024" y="1333501"/>
            <a:ext cx="4781550" cy="3605211"/>
          </a:xfrm>
          <a:prstGeom prst="rect">
            <a:avLst/>
          </a:prstGeom>
          <a:solidFill>
            <a:srgbClr val="96BC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r-HR" sz="2000" b="1" dirty="0"/>
              <a:t>Agencija za plaćanja u poljoprivredi, ribarstvu i ruralnom razvoju</a:t>
            </a:r>
          </a:p>
          <a:p>
            <a:r>
              <a:rPr lang="hr-HR" dirty="0"/>
              <a:t>Ulica grada Vukovara 269d</a:t>
            </a:r>
          </a:p>
          <a:p>
            <a:r>
              <a:rPr lang="hr-HR" dirty="0"/>
              <a:t>10 000 Zagreb</a:t>
            </a:r>
          </a:p>
          <a:p>
            <a:endParaRPr lang="hr-HR" dirty="0"/>
          </a:p>
          <a:p>
            <a:r>
              <a:rPr lang="hr-HR" dirty="0"/>
              <a:t>+385 1 6002 700 (centrala)</a:t>
            </a:r>
          </a:p>
          <a:p>
            <a:r>
              <a:rPr lang="hr-HR" dirty="0"/>
              <a:t> +385 1 6002 742 (informiranje)</a:t>
            </a:r>
          </a:p>
          <a:p>
            <a:endParaRPr lang="hr-HR" dirty="0">
              <a:solidFill>
                <a:schemeClr val="bg1"/>
              </a:solidFill>
            </a:endParaRPr>
          </a:p>
          <a:p>
            <a:r>
              <a:rPr lang="hr-HR" dirty="0">
                <a:solidFill>
                  <a:schemeClr val="bg1"/>
                </a:solidFill>
                <a:hlinkClick r:id="rId4"/>
              </a:rPr>
              <a:t>www.apprrr.hr</a:t>
            </a:r>
            <a:endParaRPr lang="hr-HR" dirty="0">
              <a:solidFill>
                <a:schemeClr val="bg1"/>
              </a:solidFill>
            </a:endParaRPr>
          </a:p>
          <a:p>
            <a:r>
              <a:rPr lang="hr-HR" dirty="0">
                <a:solidFill>
                  <a:schemeClr val="bg1"/>
                </a:solidFill>
              </a:rPr>
              <a:t> info@apprrr.hr</a:t>
            </a:r>
            <a:r>
              <a:rPr lang="hr-HR" dirty="0"/>
              <a:t/>
            </a:r>
            <a:br>
              <a:rPr lang="hr-HR" dirty="0"/>
            </a:br>
            <a:r>
              <a:rPr lang="hr-HR" dirty="0"/>
              <a:t>           </a:t>
            </a:r>
            <a:endParaRPr lang="hr-HR" b="1" dirty="0"/>
          </a:p>
        </p:txBody>
      </p:sp>
    </p:spTree>
    <p:extLst>
      <p:ext uri="{BB962C8B-B14F-4D97-AF65-F5344CB8AC3E}">
        <p14:creationId xmlns:p14="http://schemas.microsoft.com/office/powerpoint/2010/main" val="459307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8792" y="246040"/>
            <a:ext cx="11706046" cy="7755969"/>
          </a:xfrm>
          <a:prstGeom prst="rect">
            <a:avLst/>
          </a:prstGeom>
        </p:spPr>
        <p:txBody>
          <a:bodyPr wrap="square">
            <a:spAutoFit/>
          </a:bodyPr>
          <a:lstStyle/>
          <a:p>
            <a:pPr algn="ctr"/>
            <a:r>
              <a:rPr lang="hr-HR" sz="2400" b="1" dirty="0">
                <a:effectLst>
                  <a:outerShdw blurRad="38100" dist="38100" dir="2700000" algn="tl">
                    <a:srgbClr val="000000">
                      <a:alpha val="43137"/>
                    </a:srgbClr>
                  </a:outerShdw>
                </a:effectLst>
              </a:rPr>
              <a:t>Evidencija korisnika potpora u ruralnom razvoju i ribarstvu</a:t>
            </a:r>
          </a:p>
          <a:p>
            <a:pPr marL="285750" indent="-285750">
              <a:buFont typeface="Wingdings" panose="05000000000000000000" pitchFamily="2" charset="2"/>
              <a:buChar char="Ø"/>
            </a:pPr>
            <a:endParaRPr lang="hr-HR" dirty="0"/>
          </a:p>
          <a:p>
            <a:pPr marL="449263" indent="-182563">
              <a:buFont typeface="Wingdings" panose="05000000000000000000" pitchFamily="2" charset="2"/>
              <a:buChar char="Ø"/>
            </a:pPr>
            <a:r>
              <a:rPr lang="hr-HR" sz="2000" dirty="0"/>
              <a:t> </a:t>
            </a:r>
            <a:r>
              <a:rPr lang="hr-HR" sz="2000" dirty="0" smtClean="0"/>
              <a:t>zahtjev </a:t>
            </a:r>
            <a:r>
              <a:rPr lang="hr-HR" sz="2000" dirty="0"/>
              <a:t>za upis u Evidenciju korisnika </a:t>
            </a:r>
          </a:p>
          <a:p>
            <a:r>
              <a:rPr lang="hr-HR" sz="2000" dirty="0"/>
              <a:t>         http://www.apprrr.hr/) </a:t>
            </a:r>
          </a:p>
          <a:p>
            <a:pPr marL="285750" indent="-285750">
              <a:buFont typeface="Wingdings" panose="05000000000000000000" pitchFamily="2" charset="2"/>
              <a:buChar char="Ø"/>
            </a:pPr>
            <a:endParaRPr lang="hr-HR" sz="2400" dirty="0"/>
          </a:p>
          <a:p>
            <a:pPr marL="285750" indent="-285750">
              <a:buFont typeface="Wingdings" panose="05000000000000000000" pitchFamily="2" charset="2"/>
              <a:buChar char="Ø"/>
            </a:pPr>
            <a:endParaRPr lang="hr-HR" sz="2400" dirty="0"/>
          </a:p>
          <a:p>
            <a:pPr marL="285750" indent="-285750">
              <a:buFont typeface="Wingdings" panose="05000000000000000000" pitchFamily="2" charset="2"/>
              <a:buChar char="Ø"/>
            </a:pPr>
            <a:endParaRPr lang="hr-HR" sz="2400" dirty="0"/>
          </a:p>
          <a:p>
            <a:pPr marL="285750" indent="-285750">
              <a:buFont typeface="Wingdings" panose="05000000000000000000" pitchFamily="2" charset="2"/>
              <a:buChar char="Ø"/>
            </a:pPr>
            <a:endParaRPr lang="hr-HR" sz="2400" dirty="0"/>
          </a:p>
          <a:p>
            <a:pPr marL="285750" indent="-285750">
              <a:buFont typeface="Wingdings" panose="05000000000000000000" pitchFamily="2" charset="2"/>
              <a:buChar char="Ø"/>
            </a:pPr>
            <a:endParaRPr lang="hr-HR" sz="2400" dirty="0"/>
          </a:p>
          <a:p>
            <a:pPr marL="285750" indent="-285750">
              <a:buFont typeface="Wingdings" panose="05000000000000000000" pitchFamily="2" charset="2"/>
              <a:buChar char="Ø"/>
            </a:pPr>
            <a:endParaRPr lang="hr-HR" sz="2400" dirty="0"/>
          </a:p>
          <a:p>
            <a:pPr marL="4845050" lvl="8" indent="-360363">
              <a:buFont typeface="Wingdings" panose="05000000000000000000" pitchFamily="2" charset="2"/>
              <a:buChar char="Ø"/>
              <a:tabLst>
                <a:tab pos="4211638" algn="l"/>
              </a:tabLst>
            </a:pPr>
            <a:r>
              <a:rPr lang="hr-HR" sz="2000" dirty="0" smtClean="0"/>
              <a:t>modul </a:t>
            </a:r>
            <a:r>
              <a:rPr lang="hr-HR" sz="2000" dirty="0"/>
              <a:t>„RIBARSTVO“ / „RURALNI RAZVOJ“ omogućeno podnošenje Zahtjev za potporu / promjenu / isplatu / odustajanje</a:t>
            </a:r>
          </a:p>
          <a:p>
            <a:pPr marL="4484687" lvl="8">
              <a:tabLst>
                <a:tab pos="4211638" algn="l"/>
              </a:tabLst>
            </a:pPr>
            <a:endParaRPr lang="hr-HR" sz="2000" u="sng" dirty="0"/>
          </a:p>
          <a:p>
            <a:pPr marL="4845050" lvl="8" indent="-360363">
              <a:buFont typeface="Wingdings" panose="05000000000000000000" pitchFamily="2" charset="2"/>
              <a:buChar char="Ø"/>
              <a:tabLst>
                <a:tab pos="4211638" algn="l"/>
              </a:tabLst>
            </a:pPr>
            <a:r>
              <a:rPr lang="pl-PL" sz="2000" dirty="0" smtClean="0"/>
              <a:t>vodič </a:t>
            </a:r>
            <a:r>
              <a:rPr lang="pl-PL" sz="2000" dirty="0"/>
              <a:t>za upis u Evidenciju korisnika koji je dostupan na mrežnim stranicama Agencije za plaćanja </a:t>
            </a:r>
          </a:p>
          <a:p>
            <a:pPr marL="285750" indent="-285750">
              <a:buFont typeface="Wingdings" panose="05000000000000000000" pitchFamily="2" charset="2"/>
              <a:buChar char="Ø"/>
            </a:pPr>
            <a:endParaRPr lang="pl-PL" dirty="0"/>
          </a:p>
          <a:p>
            <a:pPr marL="285750" indent="-285750">
              <a:buFont typeface="Wingdings" panose="05000000000000000000" pitchFamily="2" charset="2"/>
              <a:buChar char="Ø"/>
            </a:pPr>
            <a:endParaRPr lang="pl-PL" dirty="0">
              <a:solidFill>
                <a:schemeClr val="tx2"/>
              </a:solidFill>
            </a:endParaRPr>
          </a:p>
          <a:p>
            <a:pPr marL="285750" indent="-285750">
              <a:buFont typeface="Wingdings" panose="05000000000000000000" pitchFamily="2" charset="2"/>
              <a:buChar char="Ø"/>
            </a:pPr>
            <a:endParaRPr lang="pl-PL" dirty="0">
              <a:solidFill>
                <a:schemeClr val="tx2"/>
              </a:solidFill>
            </a:endParaRPr>
          </a:p>
          <a:p>
            <a:pPr marL="285750" indent="-285750">
              <a:buFont typeface="Wingdings" panose="05000000000000000000" pitchFamily="2" charset="2"/>
              <a:buChar char="Ø"/>
            </a:pPr>
            <a:endParaRPr lang="pl-PL" dirty="0">
              <a:solidFill>
                <a:schemeClr val="tx2"/>
              </a:solidFill>
            </a:endParaRPr>
          </a:p>
          <a:p>
            <a:pPr marL="285750" indent="-285750">
              <a:buFont typeface="Wingdings" panose="05000000000000000000" pitchFamily="2" charset="2"/>
              <a:buChar char="Ø"/>
            </a:pPr>
            <a:endParaRPr lang="pl-PL" dirty="0">
              <a:solidFill>
                <a:schemeClr val="tx2"/>
              </a:solidFill>
            </a:endParaRPr>
          </a:p>
          <a:p>
            <a:pPr marL="285750" indent="-285750">
              <a:buFont typeface="Wingdings" panose="05000000000000000000" pitchFamily="2" charset="2"/>
              <a:buChar char="Ø"/>
            </a:pPr>
            <a:endParaRPr lang="pl-PL" dirty="0">
              <a:solidFill>
                <a:schemeClr val="tx2"/>
              </a:solidFill>
            </a:endParaRPr>
          </a:p>
          <a:p>
            <a:pPr marL="285750" indent="-285750">
              <a:buFont typeface="Wingdings" panose="05000000000000000000" pitchFamily="2" charset="2"/>
              <a:buChar char="Ø"/>
            </a:pPr>
            <a:endParaRPr lang="pl-PL" dirty="0">
              <a:solidFill>
                <a:schemeClr val="tx2"/>
              </a:solidFill>
            </a:endParaRPr>
          </a:p>
          <a:p>
            <a:pPr marL="285750" indent="-285750">
              <a:buFont typeface="Wingdings" panose="05000000000000000000" pitchFamily="2" charset="2"/>
              <a:buChar char="Ø"/>
            </a:pPr>
            <a:endParaRPr lang="pl-PL" dirty="0">
              <a:solidFill>
                <a:schemeClr val="tx2"/>
              </a:solidFill>
            </a:endParaRPr>
          </a:p>
        </p:txBody>
      </p:sp>
      <p:pic>
        <p:nvPicPr>
          <p:cNvPr id="3" name="Picture 2"/>
          <p:cNvPicPr>
            <a:picLocks noChangeAspect="1"/>
          </p:cNvPicPr>
          <p:nvPr/>
        </p:nvPicPr>
        <p:blipFill>
          <a:blip r:embed="rId3"/>
          <a:stretch>
            <a:fillRect/>
          </a:stretch>
        </p:blipFill>
        <p:spPr>
          <a:xfrm>
            <a:off x="6250429" y="849696"/>
            <a:ext cx="3871017" cy="2623415"/>
          </a:xfrm>
          <a:prstGeom prst="rect">
            <a:avLst/>
          </a:prstGeom>
        </p:spPr>
      </p:pic>
      <p:pic>
        <p:nvPicPr>
          <p:cNvPr id="4" name="Picture 3"/>
          <p:cNvPicPr>
            <a:picLocks noChangeAspect="1"/>
          </p:cNvPicPr>
          <p:nvPr/>
        </p:nvPicPr>
        <p:blipFill>
          <a:blip r:embed="rId4"/>
          <a:stretch>
            <a:fillRect/>
          </a:stretch>
        </p:blipFill>
        <p:spPr>
          <a:xfrm>
            <a:off x="935562" y="1615099"/>
            <a:ext cx="2870462" cy="3716025"/>
          </a:xfrm>
          <a:prstGeom prst="rect">
            <a:avLst/>
          </a:prstGeom>
        </p:spPr>
      </p:pic>
    </p:spTree>
    <p:extLst>
      <p:ext uri="{BB962C8B-B14F-4D97-AF65-F5344CB8AC3E}">
        <p14:creationId xmlns:p14="http://schemas.microsoft.com/office/powerpoint/2010/main" val="2764970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ravokutnik 56"/>
          <p:cNvSpPr/>
          <p:nvPr/>
        </p:nvSpPr>
        <p:spPr>
          <a:xfrm>
            <a:off x="177066" y="846350"/>
            <a:ext cx="3103705" cy="708580"/>
          </a:xfrm>
          <a:prstGeom prst="rect">
            <a:avLst/>
          </a:prstGeom>
          <a:solidFill>
            <a:schemeClr val="tx2">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marL="0" lvl="1" algn="ctr"/>
            <a:r>
              <a:rPr lang="hr-HR" sz="1600" dirty="0" smtClean="0"/>
              <a:t>prikupljanje </a:t>
            </a:r>
            <a:r>
              <a:rPr lang="hr-HR" sz="1600" dirty="0"/>
              <a:t>dokumentacije sukladno prilogu 1 Natječaja</a:t>
            </a:r>
          </a:p>
        </p:txBody>
      </p:sp>
      <p:pic>
        <p:nvPicPr>
          <p:cNvPr id="39" name="Picture 38" descr="Robin Raves – And Rants! – As seen by Robi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8063" y="1455162"/>
            <a:ext cx="1520454" cy="1477561"/>
          </a:xfrm>
          <a:prstGeom prst="rect">
            <a:avLst/>
          </a:prstGeom>
        </p:spPr>
      </p:pic>
      <p:sp>
        <p:nvSpPr>
          <p:cNvPr id="55" name="Cloud Callout 54"/>
          <p:cNvSpPr/>
          <p:nvPr/>
        </p:nvSpPr>
        <p:spPr>
          <a:xfrm>
            <a:off x="3811291" y="771083"/>
            <a:ext cx="2252708" cy="1465849"/>
          </a:xfrm>
          <a:prstGeom prst="cloudCallout">
            <a:avLst>
              <a:gd name="adj1" fmla="val 12678"/>
              <a:gd name="adj2" fmla="val 9151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hr-HR" sz="1200" dirty="0">
                <a:solidFill>
                  <a:srgbClr val="C00000"/>
                </a:solidFill>
              </a:rPr>
              <a:t>Ne zaboravi dostaviti </a:t>
            </a:r>
            <a:r>
              <a:rPr lang="hr-HR" sz="1200" u="sng" dirty="0">
                <a:solidFill>
                  <a:srgbClr val="C00000"/>
                </a:solidFill>
              </a:rPr>
              <a:t>POTVRDU</a:t>
            </a:r>
            <a:r>
              <a:rPr lang="hr-HR" sz="1200" dirty="0">
                <a:solidFill>
                  <a:srgbClr val="C00000"/>
                </a:solidFill>
              </a:rPr>
              <a:t> o podnošenju zahtjeva - poštom ili osobnom dostavom!</a:t>
            </a:r>
          </a:p>
        </p:txBody>
      </p:sp>
      <p:sp>
        <p:nvSpPr>
          <p:cNvPr id="240" name="Cloud Callout 239"/>
          <p:cNvSpPr/>
          <p:nvPr/>
        </p:nvSpPr>
        <p:spPr>
          <a:xfrm>
            <a:off x="4540748" y="3861729"/>
            <a:ext cx="2412474" cy="1626295"/>
          </a:xfrm>
          <a:prstGeom prst="cloudCallout">
            <a:avLst>
              <a:gd name="adj1" fmla="val 18211"/>
              <a:gd name="adj2" fmla="val -8387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hr-HR" sz="1200" dirty="0">
                <a:solidFill>
                  <a:srgbClr val="C00000"/>
                </a:solidFill>
              </a:rPr>
              <a:t>Prati AGRONET i svoj e-mail koji je kontakt u Evidenciji korisnika da vidiš je li korisniku izdan akt/odluka ili poslana kakva obavijest </a:t>
            </a:r>
          </a:p>
        </p:txBody>
      </p:sp>
      <p:sp>
        <p:nvSpPr>
          <p:cNvPr id="38" name="Pravokutnik 56"/>
          <p:cNvSpPr/>
          <p:nvPr/>
        </p:nvSpPr>
        <p:spPr>
          <a:xfrm>
            <a:off x="2897055" y="133798"/>
            <a:ext cx="3853485" cy="422852"/>
          </a:xfrm>
          <a:prstGeom prst="rect">
            <a:avLst/>
          </a:prstGeom>
          <a:solidFill>
            <a:schemeClr val="accent6">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hr-HR" sz="1400" dirty="0"/>
              <a:t> </a:t>
            </a:r>
          </a:p>
          <a:p>
            <a:pPr algn="ctr"/>
            <a:r>
              <a:rPr lang="hr-HR" sz="1600" b="1" dirty="0">
                <a:solidFill>
                  <a:schemeClr val="tx1"/>
                </a:solidFill>
              </a:rPr>
              <a:t>Podnošenje Zahtjeva za potporu</a:t>
            </a:r>
          </a:p>
          <a:p>
            <a:pPr algn="ctr"/>
            <a:endParaRPr lang="hr-HR" sz="1400" dirty="0"/>
          </a:p>
        </p:txBody>
      </p:sp>
      <p:cxnSp>
        <p:nvCxnSpPr>
          <p:cNvPr id="10" name="Straight Arrow Connector 9"/>
          <p:cNvCxnSpPr/>
          <p:nvPr/>
        </p:nvCxnSpPr>
        <p:spPr>
          <a:xfrm>
            <a:off x="1605721" y="1577211"/>
            <a:ext cx="7903" cy="37555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 name="Rectangle 15"/>
          <p:cNvSpPr/>
          <p:nvPr/>
        </p:nvSpPr>
        <p:spPr>
          <a:xfrm>
            <a:off x="177065" y="1971180"/>
            <a:ext cx="3103705" cy="80021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pl-PL" dirty="0">
                <a:solidFill>
                  <a:srgbClr val="FF0000"/>
                </a:solidFill>
              </a:rPr>
              <a:t>Važno!</a:t>
            </a:r>
          </a:p>
          <a:p>
            <a:pPr marL="285750" indent="-285750">
              <a:buFont typeface="Wingdings" panose="05000000000000000000" pitchFamily="2" charset="2"/>
              <a:buChar char="ü"/>
            </a:pPr>
            <a:r>
              <a:rPr lang="pl-PL" sz="1400" dirty="0" smtClean="0"/>
              <a:t>voditi </a:t>
            </a:r>
            <a:r>
              <a:rPr lang="pl-PL" sz="1400" dirty="0"/>
              <a:t>brigu o dostavi dokumentacije za koju nije moguća dopuna!!!!</a:t>
            </a:r>
          </a:p>
        </p:txBody>
      </p:sp>
      <p:pic>
        <p:nvPicPr>
          <p:cNvPr id="17" name="Picture 16"/>
          <p:cNvPicPr>
            <a:picLocks noChangeAspect="1"/>
          </p:cNvPicPr>
          <p:nvPr/>
        </p:nvPicPr>
        <p:blipFill>
          <a:blip r:embed="rId4"/>
          <a:stretch>
            <a:fillRect/>
          </a:stretch>
        </p:blipFill>
        <p:spPr>
          <a:xfrm>
            <a:off x="3409272" y="2700436"/>
            <a:ext cx="1316850" cy="1310754"/>
          </a:xfrm>
          <a:prstGeom prst="rect">
            <a:avLst/>
          </a:prstGeom>
        </p:spPr>
      </p:pic>
      <p:sp>
        <p:nvSpPr>
          <p:cNvPr id="19" name="Rectangle 18"/>
          <p:cNvSpPr/>
          <p:nvPr/>
        </p:nvSpPr>
        <p:spPr>
          <a:xfrm>
            <a:off x="177065" y="3107098"/>
            <a:ext cx="3089378" cy="95410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285750" indent="-285750">
              <a:buFont typeface="Wingdings" panose="05000000000000000000" pitchFamily="2" charset="2"/>
              <a:buChar char="ü"/>
            </a:pPr>
            <a:r>
              <a:rPr lang="hr-HR" sz="1400" dirty="0">
                <a:solidFill>
                  <a:schemeClr val="dk1"/>
                </a:solidFill>
              </a:rPr>
              <a:t>bodovi na kriterijima odabira -&gt; prednost na rang listi - korisniku ne može biti dodijeljeno više bodova od  traženih u Zahtjevu za potporu </a:t>
            </a:r>
          </a:p>
        </p:txBody>
      </p:sp>
      <p:sp>
        <p:nvSpPr>
          <p:cNvPr id="20" name="Rectangle 19"/>
          <p:cNvSpPr/>
          <p:nvPr/>
        </p:nvSpPr>
        <p:spPr>
          <a:xfrm>
            <a:off x="177065" y="4197822"/>
            <a:ext cx="3089378" cy="95410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285750" lvl="0" indent="-285750">
              <a:buFont typeface="Wingdings" panose="05000000000000000000" pitchFamily="2" charset="2"/>
              <a:buChar char="ü"/>
            </a:pPr>
            <a:r>
              <a:rPr lang="hr-HR" sz="1400" dirty="0">
                <a:solidFill>
                  <a:schemeClr val="dk1"/>
                </a:solidFill>
              </a:rPr>
              <a:t>iznos potpore za dodjelu – korisniku ne može biti dodijeljeno više od iznosa traženog u Zahtjevu za potporu </a:t>
            </a:r>
          </a:p>
        </p:txBody>
      </p:sp>
      <p:pic>
        <p:nvPicPr>
          <p:cNvPr id="2" name="Picture 1"/>
          <p:cNvPicPr>
            <a:picLocks noChangeAspect="1"/>
          </p:cNvPicPr>
          <p:nvPr/>
        </p:nvPicPr>
        <p:blipFill>
          <a:blip r:embed="rId5"/>
          <a:stretch>
            <a:fillRect/>
          </a:stretch>
        </p:blipFill>
        <p:spPr>
          <a:xfrm>
            <a:off x="8411292" y="133798"/>
            <a:ext cx="3386145" cy="3239377"/>
          </a:xfrm>
          <a:prstGeom prst="rect">
            <a:avLst/>
          </a:prstGeom>
        </p:spPr>
      </p:pic>
      <p:sp>
        <p:nvSpPr>
          <p:cNvPr id="15" name="Rectangle 14"/>
          <p:cNvSpPr/>
          <p:nvPr/>
        </p:nvSpPr>
        <p:spPr>
          <a:xfrm>
            <a:off x="7306574" y="3584151"/>
            <a:ext cx="4580626" cy="181588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a:r>
              <a:rPr lang="hr-HR" sz="1400" dirty="0" smtClean="0">
                <a:solidFill>
                  <a:srgbClr val="FF0000"/>
                </a:solidFill>
              </a:rPr>
              <a:t>VAŽNO!</a:t>
            </a:r>
          </a:p>
          <a:p>
            <a:pPr marL="285750" lvl="0" indent="-285750">
              <a:buFont typeface="Wingdings" panose="05000000000000000000" pitchFamily="2" charset="2"/>
              <a:buChar char="ü"/>
            </a:pPr>
            <a:r>
              <a:rPr lang="hr-HR" sz="1400" dirty="0"/>
              <a:t>postupak provedbe Godišnjeg programa osposobljavanja uključuje vremensko razdoblje od podnošenja zahtjeva za potporu ili sklapanja ugovora o financiranju do konačne isplate potpore.</a:t>
            </a:r>
          </a:p>
          <a:p>
            <a:pPr marL="285750" lvl="0" indent="-285750">
              <a:buFont typeface="Wingdings" panose="05000000000000000000" pitchFamily="2" charset="2"/>
              <a:buChar char="ü"/>
            </a:pPr>
            <a:r>
              <a:rPr lang="hr-HR" sz="1400" dirty="0" smtClean="0"/>
              <a:t>rok </a:t>
            </a:r>
            <a:r>
              <a:rPr lang="hr-HR" sz="1400" dirty="0"/>
              <a:t>za provedbu prihvatljivih aktivnosti je 12 mjeseci od podnošenja zahtjeva za potporu ili sklapanja ugovora o financiranju.</a:t>
            </a:r>
          </a:p>
        </p:txBody>
      </p:sp>
    </p:spTree>
    <p:extLst>
      <p:ext uri="{BB962C8B-B14F-4D97-AF65-F5344CB8AC3E}">
        <p14:creationId xmlns:p14="http://schemas.microsoft.com/office/powerpoint/2010/main" val="3724931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479" y="0"/>
            <a:ext cx="11847444" cy="5428089"/>
          </a:xfrm>
          <a:prstGeom prst="rect">
            <a:avLst/>
          </a:prstGeom>
        </p:spPr>
        <p:txBody>
          <a:bodyPr wrap="square">
            <a:spAutoFit/>
          </a:bodyPr>
          <a:lstStyle/>
          <a:p>
            <a:pPr algn="ctr"/>
            <a:r>
              <a:rPr lang="hr-HR" b="1" dirty="0">
                <a:effectLst>
                  <a:outerShdw blurRad="38100" dist="38100" dir="2700000" algn="tl">
                    <a:srgbClr val="000000">
                      <a:alpha val="43137"/>
                    </a:srgbClr>
                  </a:outerShdw>
                </a:effectLst>
              </a:rPr>
              <a:t>Dokumentacija za podnošenje zahtjeva za potporu</a:t>
            </a:r>
          </a:p>
          <a:p>
            <a:pPr marL="285750" indent="-285750">
              <a:buFont typeface="Wingdings" panose="05000000000000000000" pitchFamily="2" charset="2"/>
              <a:buChar char="Ø"/>
            </a:pPr>
            <a:endParaRPr lang="hr-HR" dirty="0"/>
          </a:p>
          <a:p>
            <a:pPr marL="285750" indent="-285750">
              <a:lnSpc>
                <a:spcPct val="114000"/>
              </a:lnSpc>
              <a:spcBef>
                <a:spcPts val="600"/>
              </a:spcBef>
              <a:spcAft>
                <a:spcPts val="600"/>
              </a:spcAft>
              <a:buFont typeface="Wingdings" panose="05000000000000000000" pitchFamily="2" charset="2"/>
              <a:buChar char="Ø"/>
            </a:pPr>
            <a:r>
              <a:rPr lang="pl-PL" dirty="0" smtClean="0"/>
              <a:t>potvrda </a:t>
            </a:r>
            <a:r>
              <a:rPr lang="pl-PL" dirty="0"/>
              <a:t>o podnošenju zahtjeva za potporu** 	</a:t>
            </a:r>
          </a:p>
          <a:p>
            <a:pPr marL="285750" indent="-285750">
              <a:lnSpc>
                <a:spcPct val="114000"/>
              </a:lnSpc>
              <a:spcBef>
                <a:spcPts val="600"/>
              </a:spcBef>
              <a:spcAft>
                <a:spcPts val="600"/>
              </a:spcAft>
              <a:buFont typeface="Wingdings" panose="05000000000000000000" pitchFamily="2" charset="2"/>
              <a:buChar char="Ø"/>
            </a:pPr>
            <a:r>
              <a:rPr lang="hr-HR" dirty="0" smtClean="0"/>
              <a:t>godišnji </a:t>
            </a:r>
            <a:r>
              <a:rPr lang="hr-HR" dirty="0"/>
              <a:t>program osposobljavanja** 	</a:t>
            </a:r>
          </a:p>
          <a:p>
            <a:pPr marL="285750" indent="-285750">
              <a:lnSpc>
                <a:spcPct val="114000"/>
              </a:lnSpc>
              <a:spcBef>
                <a:spcPts val="600"/>
              </a:spcBef>
              <a:spcAft>
                <a:spcPts val="600"/>
              </a:spcAft>
              <a:buFont typeface="Wingdings" panose="05000000000000000000" pitchFamily="2" charset="2"/>
              <a:buChar char="Ø"/>
            </a:pPr>
            <a:r>
              <a:rPr lang="hr-HR" dirty="0" smtClean="0"/>
              <a:t>potvrda </a:t>
            </a:r>
            <a:r>
              <a:rPr lang="hr-HR" dirty="0"/>
              <a:t>Porezne uprave</a:t>
            </a:r>
          </a:p>
          <a:p>
            <a:pPr marL="285750" indent="-285750">
              <a:lnSpc>
                <a:spcPct val="114000"/>
              </a:lnSpc>
              <a:spcBef>
                <a:spcPts val="600"/>
              </a:spcBef>
              <a:spcAft>
                <a:spcPts val="600"/>
              </a:spcAft>
              <a:buFont typeface="Wingdings" panose="05000000000000000000" pitchFamily="2" charset="2"/>
              <a:buChar char="Ø"/>
            </a:pPr>
            <a:r>
              <a:rPr lang="hr-HR" dirty="0" smtClean="0"/>
              <a:t>diploma </a:t>
            </a:r>
            <a:r>
              <a:rPr lang="hr-HR" dirty="0"/>
              <a:t>preddiplomskog/diplomskog sveučilišnog studija odgovarajuće struke, ovisno o području iz kojeg se provodi edukacija **  (</a:t>
            </a:r>
            <a:r>
              <a:rPr lang="hr-HR" i="1" dirty="0"/>
              <a:t>privatni savjetnici</a:t>
            </a:r>
            <a:r>
              <a:rPr lang="hr-HR" dirty="0"/>
              <a:t>)</a:t>
            </a:r>
          </a:p>
          <a:p>
            <a:pPr marL="285750" indent="-285750">
              <a:lnSpc>
                <a:spcPct val="114000"/>
              </a:lnSpc>
              <a:spcBef>
                <a:spcPts val="600"/>
              </a:spcBef>
              <a:spcAft>
                <a:spcPts val="600"/>
              </a:spcAft>
              <a:buFont typeface="Wingdings" panose="05000000000000000000" pitchFamily="2" charset="2"/>
              <a:buChar char="Ø"/>
            </a:pPr>
            <a:r>
              <a:rPr lang="hr-HR" dirty="0" smtClean="0"/>
              <a:t>dokaz </a:t>
            </a:r>
            <a:r>
              <a:rPr lang="hr-HR" dirty="0"/>
              <a:t>da su stručne osobe korisnika - ovlaštene u skladu s nacionalnim zakonodavstvom za obavljanje poslova privatne savjetodavne agronomske službe **  (</a:t>
            </a:r>
            <a:r>
              <a:rPr lang="hr-HR" i="1" dirty="0"/>
              <a:t>privatni savjetnici</a:t>
            </a:r>
            <a:r>
              <a:rPr lang="hr-HR" dirty="0"/>
              <a:t>)</a:t>
            </a:r>
          </a:p>
          <a:p>
            <a:pPr marL="285750" indent="-285750">
              <a:lnSpc>
                <a:spcPct val="114000"/>
              </a:lnSpc>
              <a:spcBef>
                <a:spcPts val="600"/>
              </a:spcBef>
              <a:spcAft>
                <a:spcPts val="600"/>
              </a:spcAft>
              <a:buFont typeface="Wingdings" panose="05000000000000000000" pitchFamily="2" charset="2"/>
              <a:buChar char="Ø"/>
            </a:pPr>
            <a:r>
              <a:rPr lang="hr-HR" dirty="0" smtClean="0"/>
              <a:t>dokaz </a:t>
            </a:r>
            <a:r>
              <a:rPr lang="hr-HR" dirty="0"/>
              <a:t>o radnom iskustvu stručnih osoba privatnih savjetnika ** (</a:t>
            </a:r>
            <a:r>
              <a:rPr lang="hr-HR" i="1" dirty="0"/>
              <a:t>privatni savjetnici</a:t>
            </a:r>
            <a:r>
              <a:rPr lang="hr-HR" dirty="0"/>
              <a:t>)</a:t>
            </a:r>
          </a:p>
          <a:p>
            <a:pPr marL="285750" indent="-285750">
              <a:lnSpc>
                <a:spcPct val="114000"/>
              </a:lnSpc>
              <a:spcBef>
                <a:spcPts val="600"/>
              </a:spcBef>
              <a:spcAft>
                <a:spcPts val="600"/>
              </a:spcAft>
              <a:buFont typeface="Wingdings" panose="05000000000000000000" pitchFamily="2" charset="2"/>
              <a:buChar char="Ø"/>
            </a:pPr>
            <a:r>
              <a:rPr lang="pl-PL" dirty="0" smtClean="0"/>
              <a:t>ugovor </a:t>
            </a:r>
            <a:r>
              <a:rPr lang="pl-PL" dirty="0"/>
              <a:t>o radu na određeno ili neodređeno za svaku stručnu osobu - zaposlenika korisnika</a:t>
            </a:r>
            <a:r>
              <a:rPr lang="hr-HR" dirty="0"/>
              <a:t>** (</a:t>
            </a:r>
            <a:r>
              <a:rPr lang="hr-HR" i="1" dirty="0"/>
              <a:t>privatni savjetnici</a:t>
            </a:r>
            <a:r>
              <a:rPr lang="hr-HR" dirty="0"/>
              <a:t>)</a:t>
            </a:r>
          </a:p>
          <a:p>
            <a:pPr marL="285750" indent="-285750">
              <a:lnSpc>
                <a:spcPct val="114000"/>
              </a:lnSpc>
              <a:spcBef>
                <a:spcPts val="600"/>
              </a:spcBef>
              <a:spcAft>
                <a:spcPts val="600"/>
              </a:spcAft>
              <a:buFont typeface="Wingdings" panose="05000000000000000000" pitchFamily="2" charset="2"/>
              <a:buChar char="Ø"/>
            </a:pPr>
            <a:r>
              <a:rPr lang="pl-PL" dirty="0" smtClean="0"/>
              <a:t>rješenje </a:t>
            </a:r>
            <a:r>
              <a:rPr lang="pl-PL" dirty="0"/>
              <a:t>o rasporedu na radno mjesto**  (HAPIH i MP)	</a:t>
            </a:r>
          </a:p>
          <a:p>
            <a:pPr marL="285750" indent="-285750">
              <a:lnSpc>
                <a:spcPct val="114000"/>
              </a:lnSpc>
              <a:spcBef>
                <a:spcPts val="600"/>
              </a:spcBef>
              <a:spcAft>
                <a:spcPts val="600"/>
              </a:spcAft>
              <a:buFont typeface="Wingdings" panose="05000000000000000000" pitchFamily="2" charset="2"/>
              <a:buChar char="Ø"/>
            </a:pPr>
            <a:r>
              <a:rPr lang="pl-PL" dirty="0" smtClean="0"/>
              <a:t>statut </a:t>
            </a:r>
            <a:r>
              <a:rPr lang="pl-PL" dirty="0"/>
              <a:t>udruge</a:t>
            </a:r>
            <a:endParaRPr lang="hr-HR" dirty="0"/>
          </a:p>
        </p:txBody>
      </p:sp>
    </p:spTree>
    <p:extLst>
      <p:ext uri="{BB962C8B-B14F-4D97-AF65-F5344CB8AC3E}">
        <p14:creationId xmlns:p14="http://schemas.microsoft.com/office/powerpoint/2010/main" val="3898303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3674" y="514344"/>
            <a:ext cx="10916491" cy="6186309"/>
          </a:xfrm>
          <a:prstGeom prst="rect">
            <a:avLst/>
          </a:prstGeom>
        </p:spPr>
        <p:txBody>
          <a:bodyPr wrap="square">
            <a:spAutoFit/>
          </a:bodyPr>
          <a:lstStyle/>
          <a:p>
            <a:pPr lvl="0"/>
            <a:r>
              <a:rPr lang="hr-HR" dirty="0">
                <a:solidFill>
                  <a:srgbClr val="FF0000"/>
                </a:solidFill>
              </a:rPr>
              <a:t>   Važno!</a:t>
            </a:r>
          </a:p>
          <a:p>
            <a:endParaRPr lang="hr-HR" dirty="0">
              <a:solidFill>
                <a:schemeClr val="accent6">
                  <a:lumMod val="75000"/>
                </a:schemeClr>
              </a:solidFill>
            </a:endParaRPr>
          </a:p>
          <a:p>
            <a:pPr marL="285750" indent="-285750" fontAlgn="base">
              <a:buFont typeface="Wingdings" panose="05000000000000000000" pitchFamily="2" charset="2"/>
              <a:buChar char="Ø"/>
            </a:pPr>
            <a:r>
              <a:rPr lang="hr-HR" dirty="0" smtClean="0"/>
              <a:t>aktivnosti </a:t>
            </a:r>
            <a:r>
              <a:rPr lang="hr-HR" dirty="0"/>
              <a:t>korisnika vezane uz prihvatljive troškove ne smiju započeti prije dana podnošenja zahtjeva za </a:t>
            </a:r>
            <a:r>
              <a:rPr lang="hr-HR" dirty="0" smtClean="0"/>
              <a:t>potporu</a:t>
            </a:r>
          </a:p>
          <a:p>
            <a:pPr fontAlgn="base"/>
            <a:endParaRPr lang="hr-HR" dirty="0"/>
          </a:p>
          <a:p>
            <a:pPr marL="285750" indent="-285750">
              <a:buFont typeface="Wingdings" panose="05000000000000000000" pitchFamily="2" charset="2"/>
              <a:buChar char="Ø"/>
            </a:pPr>
            <a:r>
              <a:rPr lang="hr-HR" dirty="0" smtClean="0"/>
              <a:t>izdavanje </a:t>
            </a:r>
            <a:r>
              <a:rPr lang="hr-HR" dirty="0">
                <a:effectLst>
                  <a:outerShdw blurRad="38100" dist="38100" dir="2700000" algn="tl">
                    <a:srgbClr val="000000">
                      <a:alpha val="43137"/>
                    </a:srgbClr>
                  </a:outerShdw>
                </a:effectLst>
              </a:rPr>
              <a:t>Odluke o rezultatu administrativne kontrole </a:t>
            </a:r>
            <a:r>
              <a:rPr lang="hr-HR" b="1" u="sng" dirty="0"/>
              <a:t>ne podrazumijeva </a:t>
            </a:r>
            <a:r>
              <a:rPr lang="hr-HR" dirty="0"/>
              <a:t>da će s tim korisnikom Agencija za plaćanja sklopiti ugovor o financiranju. </a:t>
            </a:r>
          </a:p>
          <a:p>
            <a:endParaRPr lang="hr-HR" dirty="0"/>
          </a:p>
          <a:p>
            <a:pPr marL="285750" indent="-285750">
              <a:buFont typeface="Wingdings" panose="05000000000000000000" pitchFamily="2" charset="2"/>
              <a:buChar char="Ø"/>
            </a:pPr>
            <a:r>
              <a:rPr lang="hr-HR" dirty="0" smtClean="0">
                <a:effectLst>
                  <a:outerShdw blurRad="38100" dist="38100" dir="2700000" algn="tl">
                    <a:srgbClr val="000000">
                      <a:alpha val="43137"/>
                    </a:srgbClr>
                  </a:outerShdw>
                </a:effectLst>
              </a:rPr>
              <a:t>ugovor </a:t>
            </a:r>
            <a:r>
              <a:rPr lang="hr-HR" dirty="0">
                <a:effectLst>
                  <a:outerShdw blurRad="38100" dist="38100" dir="2700000" algn="tl">
                    <a:srgbClr val="000000">
                      <a:alpha val="43137"/>
                    </a:srgbClr>
                  </a:outerShdw>
                </a:effectLst>
              </a:rPr>
              <a:t>o financiranju </a:t>
            </a:r>
            <a:r>
              <a:rPr lang="hr-HR" dirty="0"/>
              <a:t>-&gt; isključivo s korisnicima koji se na rang-listi, nakon provedene administrativne kontrole zahtjeva za potporu i dalje nalaze iznad praga raspoloživih sredstava </a:t>
            </a:r>
          </a:p>
          <a:p>
            <a:pPr lvl="0"/>
            <a:endParaRPr lang="hr-HR" dirty="0"/>
          </a:p>
          <a:p>
            <a:pPr marL="285750" lvl="0" indent="-285750">
              <a:buFont typeface="Wingdings" panose="05000000000000000000" pitchFamily="2" charset="2"/>
              <a:buChar char="Ø"/>
            </a:pPr>
            <a:r>
              <a:rPr lang="hr-HR" b="1" dirty="0" smtClean="0"/>
              <a:t>isključenje </a:t>
            </a:r>
            <a:r>
              <a:rPr lang="hr-HR" b="1" dirty="0"/>
              <a:t>korisnika </a:t>
            </a:r>
            <a:r>
              <a:rPr lang="hr-HR" dirty="0"/>
              <a:t>(u godini utvrđivanja razloga za isključenje i u sljedećoj kalendarskoj godini) ako se utvrdi</a:t>
            </a:r>
            <a:r>
              <a:rPr lang="hr-HR" dirty="0" smtClean="0"/>
              <a:t>:</a:t>
            </a:r>
          </a:p>
          <a:p>
            <a:pPr lvl="0"/>
            <a:endParaRPr lang="hr-HR" dirty="0"/>
          </a:p>
          <a:p>
            <a:pPr lvl="0"/>
            <a:endParaRPr lang="hr-HR" dirty="0"/>
          </a:p>
          <a:p>
            <a:pPr lvl="0"/>
            <a:r>
              <a:rPr lang="hr-HR" dirty="0"/>
              <a:t>            </a:t>
            </a:r>
          </a:p>
          <a:p>
            <a:pPr lvl="0"/>
            <a:endParaRPr lang="hr-HR" dirty="0">
              <a:solidFill>
                <a:prstClr val="black"/>
              </a:solidFill>
            </a:endParaRPr>
          </a:p>
          <a:p>
            <a:pPr lvl="0"/>
            <a:endParaRPr lang="hr-HR" dirty="0">
              <a:solidFill>
                <a:prstClr val="black"/>
              </a:solidFill>
            </a:endParaRPr>
          </a:p>
          <a:p>
            <a:pPr lvl="3"/>
            <a:endParaRPr lang="hr-HR" dirty="0">
              <a:solidFill>
                <a:prstClr val="black"/>
              </a:solidFill>
            </a:endParaRPr>
          </a:p>
          <a:p>
            <a:pPr lvl="1"/>
            <a:endParaRPr lang="hr-HR" dirty="0">
              <a:solidFill>
                <a:prstClr val="black"/>
              </a:solidFill>
            </a:endParaRPr>
          </a:p>
          <a:p>
            <a:pPr lvl="1"/>
            <a:endParaRPr lang="hr-HR" dirty="0">
              <a:solidFill>
                <a:prstClr val="black"/>
              </a:solidFill>
            </a:endParaRPr>
          </a:p>
          <a:p>
            <a:pPr lvl="1"/>
            <a:endParaRPr lang="hr-HR" dirty="0">
              <a:solidFill>
                <a:prstClr val="black"/>
              </a:solidFill>
            </a:endParaRPr>
          </a:p>
          <a:p>
            <a:pPr lvl="1"/>
            <a:endParaRPr lang="hr-HR" dirty="0">
              <a:solidFill>
                <a:prstClr val="black"/>
              </a:solidFill>
            </a:endParaRPr>
          </a:p>
          <a:p>
            <a:pPr lvl="1"/>
            <a:endParaRPr lang="hr-HR" dirty="0">
              <a:solidFill>
                <a:prstClr val="black"/>
              </a:solidFill>
            </a:endParaRPr>
          </a:p>
        </p:txBody>
      </p:sp>
      <p:sp>
        <p:nvSpPr>
          <p:cNvPr id="3" name="Rectangle 2"/>
          <p:cNvSpPr/>
          <p:nvPr/>
        </p:nvSpPr>
        <p:spPr>
          <a:xfrm>
            <a:off x="1165608" y="3822498"/>
            <a:ext cx="5104563" cy="484386"/>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3"/>
            <a:r>
              <a:rPr lang="hr-HR" dirty="0">
                <a:ln w="0"/>
                <a:solidFill>
                  <a:schemeClr val="tx1"/>
                </a:solidFill>
                <a:effectLst>
                  <a:outerShdw blurRad="38100" dist="19050" dir="2700000" algn="tl" rotWithShape="0">
                    <a:schemeClr val="dk1">
                      <a:alpha val="40000"/>
                    </a:schemeClr>
                  </a:outerShdw>
                </a:effectLst>
              </a:rPr>
              <a:t>dostava lažnih podataka</a:t>
            </a:r>
          </a:p>
        </p:txBody>
      </p:sp>
      <p:sp>
        <p:nvSpPr>
          <p:cNvPr id="6" name="Rectangle 5"/>
          <p:cNvSpPr/>
          <p:nvPr/>
        </p:nvSpPr>
        <p:spPr>
          <a:xfrm>
            <a:off x="3717890" y="4414630"/>
            <a:ext cx="5104563" cy="445777"/>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a:ln w="0"/>
                <a:solidFill>
                  <a:schemeClr val="tx1"/>
                </a:solidFill>
                <a:effectLst>
                  <a:outerShdw blurRad="38100" dist="19050" dir="2700000" algn="tl" rotWithShape="0">
                    <a:schemeClr val="dk1">
                      <a:alpha val="40000"/>
                    </a:schemeClr>
                  </a:outerShdw>
                </a:effectLst>
              </a:rPr>
              <a:t>umjetno stvaranje uvjeta</a:t>
            </a:r>
          </a:p>
        </p:txBody>
      </p:sp>
      <p:sp>
        <p:nvSpPr>
          <p:cNvPr id="7" name="Rectangle 6"/>
          <p:cNvSpPr/>
          <p:nvPr/>
        </p:nvSpPr>
        <p:spPr>
          <a:xfrm>
            <a:off x="6018963" y="5075900"/>
            <a:ext cx="5104563" cy="46336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lIns="0" rtlCol="0" anchor="ctr" anchorCtr="0">
            <a:normAutofit/>
          </a:bodyPr>
          <a:lstStyle/>
          <a:p>
            <a:pPr lvl="3" indent="-1371600"/>
            <a:r>
              <a:rPr lang="hr-HR" dirty="0">
                <a:solidFill>
                  <a:schemeClr val="bg1"/>
                </a:solidFill>
              </a:rPr>
              <a:t>   </a:t>
            </a:r>
            <a:r>
              <a:rPr lang="hr-HR" dirty="0">
                <a:ln w="0"/>
                <a:solidFill>
                  <a:schemeClr val="tx1"/>
                </a:solidFill>
                <a:effectLst>
                  <a:outerShdw blurRad="38100" dist="19050" dir="2700000" algn="tl" rotWithShape="0">
                    <a:schemeClr val="dk1">
                      <a:alpha val="40000"/>
                    </a:schemeClr>
                  </a:outerShdw>
                </a:effectLst>
              </a:rPr>
              <a:t>sumnja na prijevaru koju je potvrdilo nadležno tijelo</a:t>
            </a:r>
            <a:endParaRPr lang="hr-HR" dirty="0">
              <a:solidFill>
                <a:schemeClr val="tx1"/>
              </a:solidFill>
            </a:endParaRPr>
          </a:p>
        </p:txBody>
      </p:sp>
    </p:spTree>
    <p:extLst>
      <p:ext uri="{BB962C8B-B14F-4D97-AF65-F5344CB8AC3E}">
        <p14:creationId xmlns:p14="http://schemas.microsoft.com/office/powerpoint/2010/main" val="754805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5020" y="0"/>
            <a:ext cx="10400044" cy="5539978"/>
          </a:xfrm>
          <a:prstGeom prst="rect">
            <a:avLst/>
          </a:prstGeom>
        </p:spPr>
        <p:txBody>
          <a:bodyPr wrap="square">
            <a:spAutoFit/>
          </a:bodyPr>
          <a:lstStyle/>
          <a:p>
            <a:endParaRPr lang="hr-HR" dirty="0"/>
          </a:p>
          <a:p>
            <a:pPr algn="ctr"/>
            <a:r>
              <a:rPr lang="pl-PL" dirty="0"/>
              <a:t> </a:t>
            </a:r>
            <a:r>
              <a:rPr lang="hr-HR" b="1" dirty="0">
                <a:effectLst>
                  <a:outerShdw blurRad="38100" dist="38100" dir="2700000" algn="tl">
                    <a:srgbClr val="000000">
                      <a:alpha val="43137"/>
                    </a:srgbClr>
                  </a:outerShdw>
                </a:effectLst>
              </a:rPr>
              <a:t>Dokumentacija za podnošenje zahtjeva za promjenu</a:t>
            </a:r>
          </a:p>
          <a:p>
            <a:endParaRPr lang="hr-HR" dirty="0"/>
          </a:p>
          <a:p>
            <a:pPr marL="285750" indent="-285750">
              <a:buFont typeface="Wingdings" panose="05000000000000000000" pitchFamily="2" charset="2"/>
              <a:buChar char="Ø"/>
            </a:pPr>
            <a:r>
              <a:rPr lang="hr-HR" sz="2000" dirty="0" smtClean="0"/>
              <a:t>promjena </a:t>
            </a:r>
            <a:r>
              <a:rPr lang="hr-HR" sz="2000" dirty="0"/>
              <a:t>Godišnjeg programa osposobljavanja  - 2 puta u vremenskom razdoblju provedbe projekta</a:t>
            </a:r>
          </a:p>
          <a:p>
            <a:pPr marL="285750" indent="-285750">
              <a:buFont typeface="Wingdings" panose="05000000000000000000" pitchFamily="2" charset="2"/>
              <a:buChar char="Ø"/>
            </a:pPr>
            <a:endParaRPr lang="hr-HR" sz="2000" dirty="0"/>
          </a:p>
          <a:p>
            <a:pPr marL="285750" indent="-285750">
              <a:buFont typeface="Wingdings" panose="05000000000000000000" pitchFamily="2" charset="2"/>
              <a:buChar char="Ø"/>
            </a:pPr>
            <a:r>
              <a:rPr lang="pl-PL" sz="2000" dirty="0" smtClean="0"/>
              <a:t>promjene </a:t>
            </a:r>
            <a:r>
              <a:rPr lang="pl-PL" sz="2000" dirty="0"/>
              <a:t>ne smiju utjecati na prihvatljivost korisnika i/ili projekta i/ili dodjelu bodova po kriterjima te narušavati cilj i svrhu projekta</a:t>
            </a:r>
          </a:p>
          <a:p>
            <a:pPr marL="285750" indent="-285750">
              <a:buFont typeface="Wingdings" panose="05000000000000000000" pitchFamily="2" charset="2"/>
              <a:buChar char="Ø"/>
            </a:pPr>
            <a:endParaRPr lang="pl-PL" sz="2000" dirty="0"/>
          </a:p>
          <a:p>
            <a:pPr marL="285750" indent="-285750">
              <a:buFont typeface="Wingdings" panose="05000000000000000000" pitchFamily="2" charset="2"/>
              <a:buChar char="Ø"/>
            </a:pPr>
            <a:r>
              <a:rPr lang="pl-PL" sz="2000" dirty="0" smtClean="0"/>
              <a:t>promjene </a:t>
            </a:r>
            <a:r>
              <a:rPr lang="pl-PL" sz="2000" dirty="0"/>
              <a:t>su moguće nakon sklapanja ugovora o financiranju, a najkasnije do početka IV. kvartala provedbe projekta</a:t>
            </a:r>
          </a:p>
          <a:p>
            <a:pPr marL="285750" indent="-285750">
              <a:buFont typeface="Wingdings" panose="05000000000000000000" pitchFamily="2" charset="2"/>
              <a:buChar char="Ø"/>
            </a:pPr>
            <a:endParaRPr lang="pl-PL" sz="2000" dirty="0"/>
          </a:p>
          <a:p>
            <a:pPr marL="285750" indent="-285750">
              <a:buFont typeface="Wingdings" panose="05000000000000000000" pitchFamily="2" charset="2"/>
              <a:buChar char="Ø"/>
            </a:pPr>
            <a:r>
              <a:rPr lang="hr-HR" sz="2000" dirty="0" smtClean="0"/>
              <a:t>izmjene </a:t>
            </a:r>
            <a:r>
              <a:rPr lang="hr-HR" sz="2000" dirty="0"/>
              <a:t>u terminu i lokaciji održavanja tečajeva iz odobrenog Godišnjeg programa osposobljavanja koje ne utječu na propisane uvjete i dodjelu bodova  - dostaviti samo obavijest Agenciji za plaćanja</a:t>
            </a:r>
          </a:p>
          <a:p>
            <a:pPr marL="285750" indent="-285750">
              <a:buFont typeface="Wingdings" panose="05000000000000000000" pitchFamily="2" charset="2"/>
              <a:buChar char="Ø"/>
            </a:pPr>
            <a:endParaRPr lang="hr-HR" sz="2000" dirty="0"/>
          </a:p>
          <a:p>
            <a:pPr marL="285750" indent="-285750">
              <a:buFont typeface="Wingdings" panose="05000000000000000000" pitchFamily="2" charset="2"/>
              <a:buChar char="Ø"/>
            </a:pPr>
            <a:r>
              <a:rPr lang="hr-HR" sz="2000" dirty="0" smtClean="0"/>
              <a:t>ostale </a:t>
            </a:r>
            <a:r>
              <a:rPr lang="hr-HR" sz="2000" dirty="0"/>
              <a:t>promjene potrebno prijaviti  putem Zahtjeva za promjenu, a Godišnji program osposobljavanja se ponovo odobrava od strane Upravljačkog tijela</a:t>
            </a:r>
            <a:endParaRPr lang="hr-HR" dirty="0"/>
          </a:p>
        </p:txBody>
      </p:sp>
    </p:spTree>
    <p:extLst>
      <p:ext uri="{BB962C8B-B14F-4D97-AF65-F5344CB8AC3E}">
        <p14:creationId xmlns:p14="http://schemas.microsoft.com/office/powerpoint/2010/main" val="2048391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7767" y="379563"/>
            <a:ext cx="10400044" cy="923330"/>
          </a:xfrm>
          <a:prstGeom prst="rect">
            <a:avLst/>
          </a:prstGeom>
        </p:spPr>
        <p:txBody>
          <a:bodyPr wrap="square">
            <a:spAutoFit/>
          </a:bodyPr>
          <a:lstStyle/>
          <a:p>
            <a:endParaRPr lang="hr-HR" dirty="0"/>
          </a:p>
          <a:p>
            <a:pPr algn="ctr"/>
            <a:r>
              <a:rPr lang="pl-PL" dirty="0"/>
              <a:t> </a:t>
            </a:r>
            <a:r>
              <a:rPr lang="hr-HR" b="1" dirty="0">
                <a:effectLst>
                  <a:outerShdw blurRad="38100" dist="38100" dir="2700000" algn="tl">
                    <a:srgbClr val="000000">
                      <a:alpha val="43137"/>
                    </a:srgbClr>
                  </a:outerShdw>
                </a:effectLst>
              </a:rPr>
              <a:t>Provedba projekta</a:t>
            </a:r>
          </a:p>
          <a:p>
            <a:endParaRPr lang="hr-HR" dirty="0"/>
          </a:p>
        </p:txBody>
      </p:sp>
      <p:sp>
        <p:nvSpPr>
          <p:cNvPr id="3" name="Rectangle 2">
            <a:extLst>
              <a:ext uri="{FF2B5EF4-FFF2-40B4-BE49-F238E27FC236}">
                <a16:creationId xmlns:a16="http://schemas.microsoft.com/office/drawing/2014/main" id="{84FA3D64-87DD-48F4-868D-A0D25CAF8BB8}"/>
              </a:ext>
            </a:extLst>
          </p:cNvPr>
          <p:cNvSpPr/>
          <p:nvPr/>
        </p:nvSpPr>
        <p:spPr>
          <a:xfrm>
            <a:off x="1107347" y="1107346"/>
            <a:ext cx="10040464" cy="1631216"/>
          </a:xfrm>
          <a:prstGeom prst="rect">
            <a:avLst/>
          </a:prstGeom>
        </p:spPr>
        <p:txBody>
          <a:bodyPr wrap="square">
            <a:spAutoFit/>
          </a:bodyPr>
          <a:lstStyle/>
          <a:p>
            <a:pPr marL="285750" indent="-285750" algn="just">
              <a:buFont typeface="Wingdings" panose="05000000000000000000" pitchFamily="2" charset="2"/>
              <a:buChar char="Ø"/>
            </a:pPr>
            <a:r>
              <a:rPr lang="hr-HR" sz="2000" dirty="0"/>
              <a:t>Rok za provedbu prihvatljivih aktivnosti je 12 mjeseci od podnošenja zahtjeva za potporu ili sklapanja ugovora o financiranju.</a:t>
            </a:r>
          </a:p>
          <a:p>
            <a:pPr algn="just"/>
            <a:endParaRPr lang="hr-HR" sz="2000" dirty="0"/>
          </a:p>
          <a:p>
            <a:pPr marL="285750" indent="-285750" algn="just">
              <a:buFont typeface="Wingdings" panose="05000000000000000000" pitchFamily="2" charset="2"/>
              <a:buChar char="Ø"/>
            </a:pPr>
            <a:r>
              <a:rPr lang="hr-HR" sz="2000" dirty="0"/>
              <a:t>Prilikom podnošenja zahtjeva za potporu korisnik navodi rok od kojeg mu počinje teći vremensko razdoblje za provedbu projekta.</a:t>
            </a:r>
          </a:p>
        </p:txBody>
      </p:sp>
    </p:spTree>
    <p:extLst>
      <p:ext uri="{BB962C8B-B14F-4D97-AF65-F5344CB8AC3E}">
        <p14:creationId xmlns:p14="http://schemas.microsoft.com/office/powerpoint/2010/main" val="3367721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7767" y="379563"/>
            <a:ext cx="10400044" cy="923330"/>
          </a:xfrm>
          <a:prstGeom prst="rect">
            <a:avLst/>
          </a:prstGeom>
        </p:spPr>
        <p:txBody>
          <a:bodyPr wrap="square">
            <a:spAutoFit/>
          </a:bodyPr>
          <a:lstStyle/>
          <a:p>
            <a:endParaRPr lang="hr-HR" dirty="0"/>
          </a:p>
          <a:p>
            <a:pPr algn="ctr"/>
            <a:r>
              <a:rPr lang="pl-PL" dirty="0"/>
              <a:t> </a:t>
            </a:r>
            <a:r>
              <a:rPr lang="hr-HR" b="1" dirty="0">
                <a:effectLst>
                  <a:outerShdw blurRad="38100" dist="38100" dir="2700000" algn="tl">
                    <a:srgbClr val="000000">
                      <a:alpha val="43137"/>
                    </a:srgbClr>
                  </a:outerShdw>
                </a:effectLst>
              </a:rPr>
              <a:t>Zahtjev za isplatu predujma</a:t>
            </a:r>
          </a:p>
          <a:p>
            <a:endParaRPr lang="hr-HR" dirty="0"/>
          </a:p>
        </p:txBody>
      </p:sp>
      <p:sp>
        <p:nvSpPr>
          <p:cNvPr id="3" name="Rectangle 2">
            <a:extLst>
              <a:ext uri="{FF2B5EF4-FFF2-40B4-BE49-F238E27FC236}">
                <a16:creationId xmlns:a16="http://schemas.microsoft.com/office/drawing/2014/main" id="{84FA3D64-87DD-48F4-868D-A0D25CAF8BB8}"/>
              </a:ext>
            </a:extLst>
          </p:cNvPr>
          <p:cNvSpPr/>
          <p:nvPr/>
        </p:nvSpPr>
        <p:spPr>
          <a:xfrm>
            <a:off x="1044189" y="1115735"/>
            <a:ext cx="10040464" cy="3724096"/>
          </a:xfrm>
          <a:prstGeom prst="rect">
            <a:avLst/>
          </a:prstGeom>
        </p:spPr>
        <p:txBody>
          <a:bodyPr wrap="square">
            <a:spAutoFit/>
          </a:bodyPr>
          <a:lstStyle/>
          <a:p>
            <a:pPr marL="285750" indent="-285750" algn="just">
              <a:buFont typeface="Wingdings" panose="05000000000000000000" pitchFamily="2" charset="2"/>
              <a:buChar char="Ø"/>
            </a:pPr>
            <a:r>
              <a:rPr lang="hr-HR" dirty="0"/>
              <a:t>Korisnik može putem zahtjeva za isplatu predujma tražiti predujam koji može iznositi najviše 50 % odobrenih sredstava javne potpore.</a:t>
            </a:r>
          </a:p>
          <a:p>
            <a:pPr marL="285750" indent="-285750" algn="just">
              <a:buFont typeface="Wingdings" panose="05000000000000000000" pitchFamily="2" charset="2"/>
              <a:buChar char="Ø"/>
            </a:pPr>
            <a:endParaRPr lang="hr-HR" dirty="0"/>
          </a:p>
          <a:p>
            <a:pPr marL="285750" indent="-285750" algn="just">
              <a:buFont typeface="Wingdings" panose="05000000000000000000" pitchFamily="2" charset="2"/>
              <a:buChar char="Ø"/>
            </a:pPr>
            <a:r>
              <a:rPr lang="hr-HR" dirty="0"/>
              <a:t>Uvjet za isplatu predujma jest dostava bankarske garancije plative »na prvi poziv« i »bez prigovora« u stopostotnoj vrijednosti iznosa predujma. Plaćanje predujma ne isključuje plaćanje u ratama.</a:t>
            </a:r>
          </a:p>
          <a:p>
            <a:pPr marL="285750" indent="-285750" algn="just">
              <a:buFont typeface="Wingdings" panose="05000000000000000000" pitchFamily="2" charset="2"/>
              <a:buChar char="Ø"/>
            </a:pPr>
            <a:endParaRPr lang="hr-HR" dirty="0"/>
          </a:p>
          <a:p>
            <a:pPr marL="285750" indent="-285750" algn="just">
              <a:buFont typeface="Wingdings" panose="05000000000000000000" pitchFamily="2" charset="2"/>
              <a:buChar char="Ø"/>
            </a:pPr>
            <a:r>
              <a:rPr lang="hr-HR" dirty="0"/>
              <a:t>Bankarska garancija mora vrijediti od trenutka podnošenja zahtjeva za isplatu predujma do isteka šest mjeseci nakon krajnjeg roka za podnošenje zahtjeva za isplatu navedenog u ugovoru o financiranju.</a:t>
            </a:r>
          </a:p>
          <a:p>
            <a:pPr marL="285750" indent="-285750" algn="just">
              <a:buFont typeface="Wingdings" panose="05000000000000000000" pitchFamily="2" charset="2"/>
              <a:buChar char="Ø"/>
            </a:pPr>
            <a:endParaRPr lang="hr-HR" dirty="0"/>
          </a:p>
          <a:p>
            <a:pPr marL="285750" indent="-285750" algn="just">
              <a:buFont typeface="Wingdings" panose="05000000000000000000" pitchFamily="2" charset="2"/>
              <a:buChar char="Ø"/>
            </a:pPr>
            <a:r>
              <a:rPr lang="hr-HR" dirty="0"/>
              <a:t>Isplaćeni predujam opravdava se pri podnošenju zahtjeva za isplatu na način da se prihvatljivi iznos za isplatu svake rate umanjuje za dio kojim se pravda predujam. Iznos kojim se pravda predujam u svakoj pojedinoj rati mora biti najmanje 25 % prihvatljivih troškova zahtjeva za isplatu.</a:t>
            </a:r>
          </a:p>
          <a:p>
            <a:pPr marL="285750" indent="-285750" algn="just">
              <a:buFont typeface="Wingdings" panose="05000000000000000000" pitchFamily="2" charset="2"/>
              <a:buChar char="Ø"/>
            </a:pPr>
            <a:endParaRPr lang="hr-HR" sz="2000" dirty="0"/>
          </a:p>
        </p:txBody>
      </p:sp>
    </p:spTree>
    <p:extLst>
      <p:ext uri="{BB962C8B-B14F-4D97-AF65-F5344CB8AC3E}">
        <p14:creationId xmlns:p14="http://schemas.microsoft.com/office/powerpoint/2010/main" val="4093870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47767" y="379563"/>
            <a:ext cx="10400044" cy="923330"/>
          </a:xfrm>
          <a:prstGeom prst="rect">
            <a:avLst/>
          </a:prstGeom>
        </p:spPr>
        <p:txBody>
          <a:bodyPr wrap="square">
            <a:spAutoFit/>
          </a:bodyPr>
          <a:lstStyle/>
          <a:p>
            <a:endParaRPr lang="hr-HR" dirty="0"/>
          </a:p>
          <a:p>
            <a:pPr algn="ctr"/>
            <a:r>
              <a:rPr lang="pl-PL" dirty="0"/>
              <a:t> </a:t>
            </a:r>
            <a:r>
              <a:rPr lang="hr-HR" b="1" dirty="0">
                <a:effectLst>
                  <a:outerShdw blurRad="38100" dist="38100" dir="2700000" algn="tl">
                    <a:srgbClr val="000000">
                      <a:alpha val="43137"/>
                    </a:srgbClr>
                  </a:outerShdw>
                </a:effectLst>
              </a:rPr>
              <a:t>Zahtjev za isplatu predujma</a:t>
            </a:r>
          </a:p>
          <a:p>
            <a:endParaRPr lang="hr-HR" dirty="0"/>
          </a:p>
        </p:txBody>
      </p:sp>
      <p:sp>
        <p:nvSpPr>
          <p:cNvPr id="3" name="Rectangle 2">
            <a:extLst>
              <a:ext uri="{FF2B5EF4-FFF2-40B4-BE49-F238E27FC236}">
                <a16:creationId xmlns:a16="http://schemas.microsoft.com/office/drawing/2014/main" id="{84FA3D64-87DD-48F4-868D-A0D25CAF8BB8}"/>
              </a:ext>
            </a:extLst>
          </p:cNvPr>
          <p:cNvSpPr/>
          <p:nvPr/>
        </p:nvSpPr>
        <p:spPr>
          <a:xfrm>
            <a:off x="1075768" y="1182847"/>
            <a:ext cx="10040464" cy="4093428"/>
          </a:xfrm>
          <a:prstGeom prst="rect">
            <a:avLst/>
          </a:prstGeom>
        </p:spPr>
        <p:txBody>
          <a:bodyPr wrap="square">
            <a:spAutoFit/>
          </a:bodyPr>
          <a:lstStyle/>
          <a:p>
            <a:pPr algn="just"/>
            <a:endParaRPr lang="hr-HR" sz="2000" dirty="0"/>
          </a:p>
          <a:p>
            <a:pPr marL="285750" indent="-285750" algn="just">
              <a:buFont typeface="Wingdings" panose="05000000000000000000" pitchFamily="2" charset="2"/>
              <a:buChar char="Ø"/>
            </a:pPr>
            <a:r>
              <a:rPr lang="hr-HR" sz="2000" dirty="0"/>
              <a:t>Korisnik je u obvezi iskoristiti predujam u skladu s ugovorom o financiranju.</a:t>
            </a:r>
          </a:p>
          <a:p>
            <a:pPr marL="285750" indent="-285750" algn="just">
              <a:buFont typeface="Wingdings" panose="05000000000000000000" pitchFamily="2" charset="2"/>
              <a:buChar char="Ø"/>
            </a:pPr>
            <a:endParaRPr lang="hr-HR" sz="2000" dirty="0"/>
          </a:p>
          <a:p>
            <a:pPr marL="285750" indent="-285750" algn="just">
              <a:buFont typeface="Wingdings" panose="05000000000000000000" pitchFamily="2" charset="2"/>
              <a:buChar char="Ø"/>
            </a:pPr>
            <a:r>
              <a:rPr lang="hr-HR" sz="2000" dirty="0"/>
              <a:t>Bankarska garancija će biti vraćena korisniku na temelju odluke o jamstvu ako korisnik dokaže realizaciju troškova odobrenih u ugovoru o financiranju.</a:t>
            </a:r>
          </a:p>
          <a:p>
            <a:pPr marL="285750" indent="-285750" algn="just">
              <a:buFont typeface="Wingdings" panose="05000000000000000000" pitchFamily="2" charset="2"/>
              <a:buChar char="Ø"/>
            </a:pPr>
            <a:endParaRPr lang="hr-HR" sz="2000" dirty="0"/>
          </a:p>
          <a:p>
            <a:pPr marL="285750" indent="-285750" algn="just">
              <a:buFont typeface="Wingdings" panose="05000000000000000000" pitchFamily="2" charset="2"/>
              <a:buChar char="Ø"/>
            </a:pPr>
            <a:r>
              <a:rPr lang="hr-HR" sz="2000" dirty="0"/>
              <a:t>Ako korisnik ne opravda isplaćeni predujam, u obvezi je na temelju Odluke o jamstvu izvršiti plaćanje traženog iznosa u roku od 30 dana od dana zaprimanja navedene odluke.</a:t>
            </a:r>
          </a:p>
          <a:p>
            <a:pPr marL="285750" indent="-285750" algn="just">
              <a:buFont typeface="Wingdings" panose="05000000000000000000" pitchFamily="2" charset="2"/>
              <a:buChar char="Ø"/>
            </a:pPr>
            <a:endParaRPr lang="hr-HR" sz="2000" dirty="0"/>
          </a:p>
          <a:p>
            <a:pPr marL="285750" indent="-285750" algn="just">
              <a:buFont typeface="Wingdings" panose="05000000000000000000" pitchFamily="2" charset="2"/>
              <a:buChar char="Ø"/>
            </a:pPr>
            <a:r>
              <a:rPr lang="hr-HR" sz="2000" dirty="0"/>
              <a:t>Ako korisnik ne opravda predujam aktivira se jamstvo.</a:t>
            </a:r>
          </a:p>
          <a:p>
            <a:pPr algn="just"/>
            <a:endParaRPr lang="hr-HR" sz="2000" dirty="0"/>
          </a:p>
          <a:p>
            <a:pPr marL="285750" indent="-285750" algn="just">
              <a:buFont typeface="Wingdings" panose="05000000000000000000" pitchFamily="2" charset="2"/>
              <a:buChar char="Ø"/>
            </a:pPr>
            <a:r>
              <a:rPr lang="hr-HR" sz="2000" dirty="0"/>
              <a:t>Ako korisnik dostavlja zahtjev za isplatu predujma obvezan ga je dostaviti u roku od 2 mjeseca od dana sklapanja ugovora o financiranju.</a:t>
            </a:r>
          </a:p>
        </p:txBody>
      </p:sp>
    </p:spTree>
    <p:extLst>
      <p:ext uri="{BB962C8B-B14F-4D97-AF65-F5344CB8AC3E}">
        <p14:creationId xmlns:p14="http://schemas.microsoft.com/office/powerpoint/2010/main" val="23106098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8762</TotalTime>
  <Words>3020</Words>
  <Application>Microsoft Office PowerPoint</Application>
  <PresentationFormat>Widescreen</PresentationFormat>
  <Paragraphs>273</Paragraphs>
  <Slides>14</Slides>
  <Notes>13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Arial</vt:lpstr>
      <vt:lpstr>Calibri</vt:lpstr>
      <vt:lpstr>Calibri Light</vt:lpstr>
      <vt:lpstr>Times New Roman</vt:lpstr>
      <vt:lpstr>Wingdings</vt:lpstr>
      <vt:lpstr>Office Theme</vt:lpstr>
      <vt:lpstr>Acrobat Document</vt:lpstr>
      <vt:lpstr>PRIJAVA NA NATJEČAJ</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Igor Lončarić</dc:creator>
  <cp:lastModifiedBy>APPRRR</cp:lastModifiedBy>
  <cp:revision>199</cp:revision>
  <cp:lastPrinted>2018-08-08T14:20:16Z</cp:lastPrinted>
  <dcterms:created xsi:type="dcterms:W3CDTF">2018-05-18T12:30:34Z</dcterms:created>
  <dcterms:modified xsi:type="dcterms:W3CDTF">2023-07-17T05:14:52Z</dcterms:modified>
</cp:coreProperties>
</file>