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23"/>
  </p:notesMasterIdLst>
  <p:sldIdLst>
    <p:sldId id="256" r:id="rId6"/>
    <p:sldId id="288" r:id="rId7"/>
    <p:sldId id="271" r:id="rId8"/>
    <p:sldId id="284" r:id="rId9"/>
    <p:sldId id="268" r:id="rId10"/>
    <p:sldId id="277" r:id="rId11"/>
    <p:sldId id="283" r:id="rId12"/>
    <p:sldId id="286" r:id="rId13"/>
    <p:sldId id="269" r:id="rId14"/>
    <p:sldId id="287" r:id="rId15"/>
    <p:sldId id="274" r:id="rId16"/>
    <p:sldId id="272" r:id="rId17"/>
    <p:sldId id="285" r:id="rId18"/>
    <p:sldId id="275" r:id="rId19"/>
    <p:sldId id="276" r:id="rId20"/>
    <p:sldId id="289" r:id="rId21"/>
    <p:sldId id="266" r:id="rId22"/>
  </p:sldIdLst>
  <p:sldSz cx="12192000" cy="6858000"/>
  <p:notesSz cx="6797675" cy="9872663"/>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33" autoAdjust="0"/>
    <p:restoredTop sz="94660"/>
  </p:normalViewPr>
  <p:slideViewPr>
    <p:cSldViewPr snapToGrid="0">
      <p:cViewPr varScale="1">
        <p:scale>
          <a:sx n="105" d="100"/>
          <a:sy n="105" d="100"/>
        </p:scale>
        <p:origin x="75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5300"/>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49688" y="0"/>
            <a:ext cx="2946400" cy="495300"/>
          </a:xfrm>
          <a:prstGeom prst="rect">
            <a:avLst/>
          </a:prstGeom>
        </p:spPr>
        <p:txBody>
          <a:bodyPr vert="horz" lIns="91440" tIns="45720" rIns="91440" bIns="45720" rtlCol="0"/>
          <a:lstStyle>
            <a:lvl1pPr algn="r">
              <a:defRPr sz="1200"/>
            </a:lvl1pPr>
          </a:lstStyle>
          <a:p>
            <a:fld id="{E0BCF4B7-EFFA-4B10-B114-DC2C2B50DE72}" type="datetimeFigureOut">
              <a:rPr lang="hr-HR" smtClean="0"/>
              <a:t>23.8.2023.</a:t>
            </a:fld>
            <a:endParaRPr lang="hr-HR"/>
          </a:p>
        </p:txBody>
      </p:sp>
      <p:sp>
        <p:nvSpPr>
          <p:cNvPr id="4" name="Slide Image Placeholder 3"/>
          <p:cNvSpPr>
            <a:spLocks noGrp="1" noRot="1" noChangeAspect="1"/>
          </p:cNvSpPr>
          <p:nvPr>
            <p:ph type="sldImg" idx="2"/>
          </p:nvPr>
        </p:nvSpPr>
        <p:spPr>
          <a:xfrm>
            <a:off x="438150" y="1233488"/>
            <a:ext cx="5921375" cy="3332162"/>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79450" y="4751388"/>
            <a:ext cx="5438775" cy="38877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6" name="Footer Placeholder 5"/>
          <p:cNvSpPr>
            <a:spLocks noGrp="1"/>
          </p:cNvSpPr>
          <p:nvPr>
            <p:ph type="ftr" sz="quarter" idx="4"/>
          </p:nvPr>
        </p:nvSpPr>
        <p:spPr>
          <a:xfrm>
            <a:off x="0" y="9377363"/>
            <a:ext cx="2946400" cy="495300"/>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49688" y="9377363"/>
            <a:ext cx="2946400" cy="495300"/>
          </a:xfrm>
          <a:prstGeom prst="rect">
            <a:avLst/>
          </a:prstGeom>
        </p:spPr>
        <p:txBody>
          <a:bodyPr vert="horz" lIns="91440" tIns="45720" rIns="91440" bIns="45720" rtlCol="0" anchor="b"/>
          <a:lstStyle>
            <a:lvl1pPr algn="r">
              <a:defRPr sz="1200"/>
            </a:lvl1pPr>
          </a:lstStyle>
          <a:p>
            <a:fld id="{6AF55DCE-9A35-4995-AE45-1680EB7C4185}" type="slidenum">
              <a:rPr lang="hr-HR" smtClean="0"/>
              <a:t>‹#›</a:t>
            </a:fld>
            <a:endParaRPr lang="hr-HR"/>
          </a:p>
        </p:txBody>
      </p:sp>
    </p:spTree>
    <p:extLst>
      <p:ext uri="{BB962C8B-B14F-4D97-AF65-F5344CB8AC3E}">
        <p14:creationId xmlns:p14="http://schemas.microsoft.com/office/powerpoint/2010/main" val="2071257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mailto:skolskovoce@apprrr.hr"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3</a:t>
            </a:fld>
            <a:endParaRPr lang="hr-HR"/>
          </a:p>
        </p:txBody>
      </p:sp>
    </p:spTree>
    <p:extLst>
      <p:ext uri="{BB962C8B-B14F-4D97-AF65-F5344CB8AC3E}">
        <p14:creationId xmlns:p14="http://schemas.microsoft.com/office/powerpoint/2010/main" val="2924357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*molimo</a:t>
            </a:r>
            <a:r>
              <a:rPr lang="hr-HR" baseline="0" dirty="0"/>
              <a:t> i u el. obliku na </a:t>
            </a:r>
            <a:r>
              <a:rPr lang="hr-HR" dirty="0"/>
              <a:t>e-adresu: </a:t>
            </a:r>
            <a:r>
              <a:rPr lang="hr-HR" dirty="0">
                <a:hlinkClick r:id="rId3"/>
              </a:rPr>
              <a:t>skolskovoce@apprrr.hr</a:t>
            </a:r>
            <a:endParaRPr lang="hr-H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5</a:t>
            </a:fld>
            <a:endParaRPr lang="hr-HR"/>
          </a:p>
        </p:txBody>
      </p:sp>
    </p:spTree>
    <p:extLst>
      <p:ext uri="{BB962C8B-B14F-4D97-AF65-F5344CB8AC3E}">
        <p14:creationId xmlns:p14="http://schemas.microsoft.com/office/powerpoint/2010/main" val="2677581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6AF55DCE-9A35-4995-AE45-1680EB7C4185}" type="slidenum">
              <a:rPr lang="hr-HR" smtClean="0"/>
              <a:t>10</a:t>
            </a:fld>
            <a:endParaRPr lang="hr-HR"/>
          </a:p>
        </p:txBody>
      </p:sp>
    </p:spTree>
    <p:extLst>
      <p:ext uri="{BB962C8B-B14F-4D97-AF65-F5344CB8AC3E}">
        <p14:creationId xmlns:p14="http://schemas.microsoft.com/office/powerpoint/2010/main" val="1392675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12</a:t>
            </a:fld>
            <a:endParaRPr lang="hr-HR"/>
          </a:p>
        </p:txBody>
      </p:sp>
    </p:spTree>
    <p:extLst>
      <p:ext uri="{BB962C8B-B14F-4D97-AF65-F5344CB8AC3E}">
        <p14:creationId xmlns:p14="http://schemas.microsoft.com/office/powerpoint/2010/main" val="4121166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hr-H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23.8.2023.</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884950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23.8.2023.</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192821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hr-H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23.8.2023.</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943618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23.8.2023.</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948789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hr-H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4C43814-44B3-477A-AB51-0B30922713B5}" type="datetimeFigureOut">
              <a:rPr lang="hr-HR" smtClean="0"/>
              <a:t>23.8.2023.</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247802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5" name="Date Placeholder 4"/>
          <p:cNvSpPr>
            <a:spLocks noGrp="1"/>
          </p:cNvSpPr>
          <p:nvPr>
            <p:ph type="dt" sz="half" idx="10"/>
          </p:nvPr>
        </p:nvSpPr>
        <p:spPr/>
        <p:txBody>
          <a:bodyPr/>
          <a:lstStyle/>
          <a:p>
            <a:fld id="{64C43814-44B3-477A-AB51-0B30922713B5}" type="datetimeFigureOut">
              <a:rPr lang="hr-HR" smtClean="0"/>
              <a:t>23.8.2023.</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639743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hr-H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7" name="Date Placeholder 6"/>
          <p:cNvSpPr>
            <a:spLocks noGrp="1"/>
          </p:cNvSpPr>
          <p:nvPr>
            <p:ph type="dt" sz="half" idx="10"/>
          </p:nvPr>
        </p:nvSpPr>
        <p:spPr/>
        <p:txBody>
          <a:bodyPr/>
          <a:lstStyle/>
          <a:p>
            <a:fld id="{64C43814-44B3-477A-AB51-0B30922713B5}" type="datetimeFigureOut">
              <a:rPr lang="hr-HR" smtClean="0"/>
              <a:t>23.8.2023.</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336551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Date Placeholder 2"/>
          <p:cNvSpPr>
            <a:spLocks noGrp="1"/>
          </p:cNvSpPr>
          <p:nvPr>
            <p:ph type="dt" sz="half" idx="10"/>
          </p:nvPr>
        </p:nvSpPr>
        <p:spPr/>
        <p:txBody>
          <a:bodyPr/>
          <a:lstStyle/>
          <a:p>
            <a:fld id="{64C43814-44B3-477A-AB51-0B30922713B5}" type="datetimeFigureOut">
              <a:rPr lang="hr-HR" smtClean="0"/>
              <a:t>23.8.2023.</a:t>
            </a:fld>
            <a:endParaRPr lang="hr-HR"/>
          </a:p>
        </p:txBody>
      </p:sp>
      <p:sp>
        <p:nvSpPr>
          <p:cNvPr id="4" name="Footer Placeholder 3"/>
          <p:cNvSpPr>
            <a:spLocks noGrp="1"/>
          </p:cNvSpPr>
          <p:nvPr>
            <p:ph type="ftr" sz="quarter" idx="11"/>
          </p:nvPr>
        </p:nvSpPr>
        <p:spPr/>
        <p:txBody>
          <a:bodyPr/>
          <a:lstStyle/>
          <a:p>
            <a:endParaRPr lang="hr-HR"/>
          </a:p>
        </p:txBody>
      </p:sp>
      <p:sp>
        <p:nvSpPr>
          <p:cNvPr id="5" name="Slide Number Placeholder 4"/>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10928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C43814-44B3-477A-AB51-0B30922713B5}" type="datetimeFigureOut">
              <a:rPr lang="hr-HR" smtClean="0"/>
              <a:t>23.8.2023.</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256235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r-H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4C43814-44B3-477A-AB51-0B30922713B5}" type="datetimeFigureOut">
              <a:rPr lang="hr-HR" smtClean="0"/>
              <a:t>23.8.2023.</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1154202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r-H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4C43814-44B3-477A-AB51-0B30922713B5}" type="datetimeFigureOut">
              <a:rPr lang="hr-HR" smtClean="0"/>
              <a:t>23.8.2023.</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338478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hr-H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C43814-44B3-477A-AB51-0B30922713B5}" type="datetimeFigureOut">
              <a:rPr lang="hr-HR" smtClean="0"/>
              <a:t>23.8.2023.</a:t>
            </a:fld>
            <a:endParaRPr lang="hr-H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517877-04E2-49E9-BCF4-107B6DAA5604}" type="slidenum">
              <a:rPr lang="hr-HR" smtClean="0"/>
              <a:t>‹#›</a:t>
            </a:fld>
            <a:endParaRPr lang="hr-HR"/>
          </a:p>
        </p:txBody>
      </p:sp>
    </p:spTree>
    <p:extLst>
      <p:ext uri="{BB962C8B-B14F-4D97-AF65-F5344CB8AC3E}">
        <p14:creationId xmlns:p14="http://schemas.microsoft.com/office/powerpoint/2010/main" val="1028315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skolsko.voce@apprrr.hr"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apprrr.hr/" TargetMode="External"/><Relationship Id="rId2" Type="http://schemas.openxmlformats.org/officeDocument/2006/relationships/hyperlink" Target="mailto:skolskovoce@apprrr.hr"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664380"/>
          </a:xfrm>
        </p:spPr>
        <p:txBody>
          <a:bodyPr>
            <a:normAutofit fontScale="90000"/>
          </a:bodyPr>
          <a:lstStyle/>
          <a:p>
            <a:r>
              <a:rPr lang="hr-HR" b="1" dirty="0"/>
              <a:t>ŠKOLSKA SHEMA 2023./2024.</a:t>
            </a:r>
            <a:br>
              <a:rPr lang="hr-HR" b="1" dirty="0"/>
            </a:br>
            <a:r>
              <a:rPr lang="hr-HR" b="1" dirty="0"/>
              <a:t>DISTRIBUCIJA</a:t>
            </a:r>
            <a:endParaRPr lang="hr-HR" dirty="0"/>
          </a:p>
        </p:txBody>
      </p:sp>
      <p:sp>
        <p:nvSpPr>
          <p:cNvPr id="4" name="Subtitle 2"/>
          <p:cNvSpPr>
            <a:spLocks noGrp="1"/>
          </p:cNvSpPr>
          <p:nvPr>
            <p:ph type="subTitle" idx="1"/>
          </p:nvPr>
        </p:nvSpPr>
        <p:spPr>
          <a:xfrm>
            <a:off x="1524000" y="3009757"/>
            <a:ext cx="9144000" cy="1156998"/>
          </a:xfrm>
        </p:spPr>
        <p:txBody>
          <a:bodyPr>
            <a:normAutofit/>
          </a:bodyPr>
          <a:lstStyle/>
          <a:p>
            <a:endParaRPr lang="hr-HR" sz="3200" dirty="0"/>
          </a:p>
          <a:p>
            <a:r>
              <a:rPr lang="hr-HR" sz="3200" dirty="0"/>
              <a:t>Kolovoz 2023.</a:t>
            </a:r>
          </a:p>
        </p:txBody>
      </p:sp>
    </p:spTree>
    <p:extLst>
      <p:ext uri="{BB962C8B-B14F-4D97-AF65-F5344CB8AC3E}">
        <p14:creationId xmlns:p14="http://schemas.microsoft.com/office/powerpoint/2010/main" val="2819067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UGOVORI ODGOJNO-OBRAZOVNIH USTANOVA S DOBAVLJAČIMA</a:t>
            </a:r>
          </a:p>
        </p:txBody>
      </p:sp>
      <p:sp>
        <p:nvSpPr>
          <p:cNvPr id="3" name="Content Placeholder 2"/>
          <p:cNvSpPr>
            <a:spLocks noGrp="1"/>
          </p:cNvSpPr>
          <p:nvPr>
            <p:ph idx="1"/>
          </p:nvPr>
        </p:nvSpPr>
        <p:spPr>
          <a:xfrm>
            <a:off x="902208" y="1753744"/>
            <a:ext cx="10515600" cy="3631120"/>
          </a:xfrm>
        </p:spPr>
        <p:txBody>
          <a:bodyPr>
            <a:normAutofit/>
          </a:bodyPr>
          <a:lstStyle/>
          <a:p>
            <a:r>
              <a:rPr lang="hr-HR" sz="2600" dirty="0"/>
              <a:t>sklapaju se </a:t>
            </a:r>
            <a:r>
              <a:rPr lang="hr-HR" sz="2600" u="sng" dirty="0"/>
              <a:t>prije početka provedbe, a nakon što je odgojno-obrazovna ustanova provela odabir </a:t>
            </a:r>
            <a:r>
              <a:rPr lang="hr-HR" sz="2600" dirty="0"/>
              <a:t>odobrenog i vrednovanog dobavljača za svaki željeni proizvod </a:t>
            </a:r>
          </a:p>
          <a:p>
            <a:r>
              <a:rPr lang="hr-HR" sz="2600" dirty="0"/>
              <a:t>najmanje na 1 mjesec, najviše na 3 mjeseca po dobavljaču</a:t>
            </a:r>
          </a:p>
          <a:p>
            <a:r>
              <a:rPr lang="hr-HR" sz="2600" dirty="0"/>
              <a:t>čuvaju se 5 godina od sklapanja</a:t>
            </a:r>
          </a:p>
          <a:p>
            <a:r>
              <a:rPr lang="hr-HR" sz="2600" dirty="0"/>
              <a:t>obrazac za odabir dobavljača i obrazac Ugovora na mrežnoj stranici APPRRR</a:t>
            </a:r>
          </a:p>
          <a:p>
            <a:pPr marL="0" indent="0" algn="r">
              <a:buNone/>
            </a:pPr>
            <a:endParaRPr lang="hr-HR" sz="2000" i="1" dirty="0"/>
          </a:p>
          <a:p>
            <a:pPr marL="0" indent="0" algn="r">
              <a:buNone/>
            </a:pPr>
            <a:r>
              <a:rPr lang="hr-HR" sz="2000" i="1" dirty="0"/>
              <a:t>Napomena: mjesec = obračunsko razdoblje</a:t>
            </a:r>
          </a:p>
        </p:txBody>
      </p:sp>
    </p:spTree>
    <p:extLst>
      <p:ext uri="{BB962C8B-B14F-4D97-AF65-F5344CB8AC3E}">
        <p14:creationId xmlns:p14="http://schemas.microsoft.com/office/powerpoint/2010/main" val="41498566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OBVEZE APPRRR</a:t>
            </a:r>
          </a:p>
        </p:txBody>
      </p:sp>
      <p:sp>
        <p:nvSpPr>
          <p:cNvPr id="3" name="Content Placeholder 2"/>
          <p:cNvSpPr>
            <a:spLocks noGrp="1"/>
          </p:cNvSpPr>
          <p:nvPr>
            <p:ph idx="1"/>
          </p:nvPr>
        </p:nvSpPr>
        <p:spPr>
          <a:xfrm>
            <a:off x="838200" y="1392374"/>
            <a:ext cx="10515600" cy="4351338"/>
          </a:xfrm>
        </p:spPr>
        <p:txBody>
          <a:bodyPr>
            <a:normAutofit fontScale="92500" lnSpcReduction="10000"/>
          </a:bodyPr>
          <a:lstStyle/>
          <a:p>
            <a:r>
              <a:rPr lang="hr-HR" u="sng" dirty="0"/>
              <a:t>Predujam</a:t>
            </a:r>
          </a:p>
          <a:p>
            <a:pPr>
              <a:buFontTx/>
              <a:buChar char="-"/>
            </a:pPr>
            <a:r>
              <a:rPr lang="hr-HR" dirty="0"/>
              <a:t>APPRRR će svim proračunskim i neproračunskim Osnivačima isplatiti zatraženi predujam za svaku odgojno-obrazovnu ustanovu u iznosu 10% od iznosa prava na potporu </a:t>
            </a:r>
            <a:r>
              <a:rPr lang="pl-PL" dirty="0"/>
              <a:t>navedenog u Odluci o odobrenju Osnivača</a:t>
            </a:r>
            <a:endParaRPr lang="hr-HR" dirty="0"/>
          </a:p>
          <a:p>
            <a:pPr>
              <a:buFontTx/>
              <a:buChar char="-"/>
            </a:pPr>
            <a:r>
              <a:rPr lang="hr-HR" dirty="0"/>
              <a:t>APPRRR će proračunskim Osnivačima isplatiti predujam za svaku odgojno-obrazovnu ustanovu razmjeran procijenjenom iznosu PDV-a u okviru iznosa prava na potporu navedenog u Odluci o odobrenju Osnivača</a:t>
            </a:r>
          </a:p>
          <a:p>
            <a:pPr marL="0" indent="0">
              <a:buNone/>
            </a:pPr>
            <a:endParaRPr lang="hr-HR" dirty="0"/>
          </a:p>
          <a:p>
            <a:r>
              <a:rPr lang="hr-HR" u="sng" dirty="0"/>
              <a:t>Zahtjev za potporu</a:t>
            </a:r>
          </a:p>
          <a:p>
            <a:pPr>
              <a:buFontTx/>
              <a:buChar char="-"/>
            </a:pPr>
            <a:r>
              <a:rPr lang="hr-HR" dirty="0"/>
              <a:t>APPRRR će isplatiti potporu u roku od tri mjeseca od datuma podnošenja ispravnog i potpunog Zahtjeva za potporu</a:t>
            </a:r>
          </a:p>
          <a:p>
            <a:endParaRPr lang="hr-HR" dirty="0"/>
          </a:p>
        </p:txBody>
      </p:sp>
    </p:spTree>
    <p:extLst>
      <p:ext uri="{BB962C8B-B14F-4D97-AF65-F5344CB8AC3E}">
        <p14:creationId xmlns:p14="http://schemas.microsoft.com/office/powerpoint/2010/main" val="734607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ZAHTJEV ZA POTPORU</a:t>
            </a:r>
          </a:p>
        </p:txBody>
      </p:sp>
      <p:sp>
        <p:nvSpPr>
          <p:cNvPr id="3" name="Content Placeholder 2"/>
          <p:cNvSpPr>
            <a:spLocks noGrp="1"/>
          </p:cNvSpPr>
          <p:nvPr>
            <p:ph idx="1"/>
          </p:nvPr>
        </p:nvSpPr>
        <p:spPr>
          <a:xfrm>
            <a:off x="838200" y="1259567"/>
            <a:ext cx="10515600" cy="4803775"/>
          </a:xfrm>
        </p:spPr>
        <p:txBody>
          <a:bodyPr>
            <a:noAutofit/>
          </a:bodyPr>
          <a:lstStyle/>
          <a:p>
            <a:r>
              <a:rPr lang="hr-HR" sz="1400" u="sng" dirty="0"/>
              <a:t>Obrasci </a:t>
            </a:r>
            <a:r>
              <a:rPr lang="hr-HR" sz="1400" dirty="0"/>
              <a:t>- na mrežnoj stranici APPRRR (datoteka „Zahtjev za potporu”)</a:t>
            </a:r>
          </a:p>
          <a:p>
            <a:r>
              <a:rPr lang="hr-HR" sz="1400" u="sng" dirty="0"/>
              <a:t>Obračunsko razdoblje</a:t>
            </a:r>
          </a:p>
          <a:p>
            <a:pPr>
              <a:buFontTx/>
              <a:buChar char="-"/>
            </a:pPr>
            <a:r>
              <a:rPr lang="hr-HR" sz="1400" b="1" dirty="0"/>
              <a:t>razdoblje od mjesec dana koje započinje svakog prvog, a traje do posljednjeg dana u mjesecu</a:t>
            </a:r>
          </a:p>
          <a:p>
            <a:pPr>
              <a:buFontTx/>
              <a:buChar char="-"/>
            </a:pPr>
            <a:r>
              <a:rPr lang="hr-HR" sz="1400" dirty="0"/>
              <a:t>iznimno za mjesece listopad i lipanj, obračunsko razdoblje traje od 15. do 31. listopada odnosno od 01. lipnja do posljednjeg dana nastavne godine</a:t>
            </a:r>
          </a:p>
          <a:p>
            <a:r>
              <a:rPr lang="hr-HR" sz="1400" u="sng" dirty="0"/>
              <a:t>Rokovi</a:t>
            </a:r>
          </a:p>
          <a:p>
            <a:pPr marL="0" indent="0">
              <a:buNone/>
            </a:pPr>
            <a:r>
              <a:rPr lang="hr-HR" sz="1400" dirty="0"/>
              <a:t>- nakon svakog obračunskog razdoblja – najranije prvog dana nakon isteka obračunskog razdoblja za koje se podnosi Zahtjev za potporu, a najkasnije 3 mjeseca nakon isteka obračunskog razdoblja na koje se odnosi</a:t>
            </a:r>
          </a:p>
          <a:p>
            <a:pPr marL="0" indent="0">
              <a:buNone/>
            </a:pPr>
            <a:r>
              <a:rPr lang="hr-HR" sz="1400" dirty="0"/>
              <a:t>- ako se rok prekorači potpora će se isplatiti, ali će se smanjiti u skladu s člankom 4. Provedbene uredbe Komisije (EU) 2017/39 (1-30 dana -5%, 31-60 dana -10%, 61 i više -1%  za svaki dodatni dan)</a:t>
            </a:r>
          </a:p>
          <a:p>
            <a:r>
              <a:rPr lang="hr-HR" sz="1400" u="sng" dirty="0"/>
              <a:t>Način slanja</a:t>
            </a:r>
          </a:p>
          <a:p>
            <a:pPr marL="0" indent="0">
              <a:buNone/>
            </a:pPr>
            <a:r>
              <a:rPr lang="hr-HR" sz="1400" dirty="0"/>
              <a:t>- u papirnatom obliku preporučenom pošiljkom s povratnicom poštanskim putem na adresu ili osobno u pisarnicu APPRRR</a:t>
            </a:r>
          </a:p>
          <a:p>
            <a:pPr>
              <a:buFontTx/>
              <a:buChar char="-"/>
            </a:pPr>
            <a:r>
              <a:rPr lang="hr-HR" sz="1400" dirty="0"/>
              <a:t>dodatno tablični prikaz evidencije isporuka po svakoj školi na e-adresu: </a:t>
            </a:r>
            <a:r>
              <a:rPr lang="hr-HR" sz="1400" dirty="0">
                <a:hlinkClick r:id="rId3"/>
              </a:rPr>
              <a:t>skolsko.voce@apprrr.hr</a:t>
            </a:r>
            <a:endParaRPr lang="hr-HR" sz="1400" dirty="0"/>
          </a:p>
          <a:p>
            <a:r>
              <a:rPr lang="hr-HR" sz="1400" u="sng" dirty="0"/>
              <a:t>Napomena</a:t>
            </a:r>
            <a:r>
              <a:rPr lang="hr-HR" sz="1400" dirty="0"/>
              <a:t>  - neispravno popunjeni ili nepotpuni neće se obrađivati, a APPRRR će obavijestiti Osnivača o potrebi njegove izmjene ili dopune. Rok za dostavu izmjene ili dopune je 10 dana od dana zaprimanja Obavijesti o nepotpunosti.</a:t>
            </a:r>
          </a:p>
        </p:txBody>
      </p:sp>
    </p:spTree>
    <p:extLst>
      <p:ext uri="{BB962C8B-B14F-4D97-AF65-F5344CB8AC3E}">
        <p14:creationId xmlns:p14="http://schemas.microsoft.com/office/powerpoint/2010/main" val="1264754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2726"/>
            <a:ext cx="10515600" cy="972318"/>
          </a:xfrm>
        </p:spPr>
        <p:txBody>
          <a:bodyPr/>
          <a:lstStyle/>
          <a:p>
            <a:r>
              <a:rPr lang="hr-HR" dirty="0"/>
              <a:t>ZAHTJEV ZA POTPORU</a:t>
            </a:r>
          </a:p>
        </p:txBody>
      </p:sp>
      <p:sp>
        <p:nvSpPr>
          <p:cNvPr id="3" name="Content Placeholder 2"/>
          <p:cNvSpPr>
            <a:spLocks noGrp="1"/>
          </p:cNvSpPr>
          <p:nvPr>
            <p:ph idx="1"/>
          </p:nvPr>
        </p:nvSpPr>
        <p:spPr>
          <a:xfrm>
            <a:off x="838200" y="942944"/>
            <a:ext cx="10515600" cy="4881784"/>
          </a:xfrm>
        </p:spPr>
        <p:txBody>
          <a:bodyPr>
            <a:noAutofit/>
          </a:bodyPr>
          <a:lstStyle/>
          <a:p>
            <a:r>
              <a:rPr lang="hr-HR" sz="1500" u="sng" dirty="0"/>
              <a:t>Prateća dokumentacija</a:t>
            </a:r>
          </a:p>
          <a:p>
            <a:pPr marL="0" indent="0">
              <a:buNone/>
            </a:pPr>
            <a:r>
              <a:rPr lang="hr-HR" sz="1500" dirty="0"/>
              <a:t>a) tablične evidencije u skladu s obrascem koji se nalazi na mrežnoj stranici APPRRR s podacima o:</a:t>
            </a:r>
          </a:p>
          <a:p>
            <a:pPr marL="0" indent="0">
              <a:buNone/>
            </a:pPr>
            <a:r>
              <a:rPr lang="hr-HR" sz="1500" dirty="0"/>
              <a:t>- datumu, vrsti, količini i cijeni (s PDV-om) kupljenog voća i povrća i/ili mlijeka i mliječnih proizvoda, nazivu i adresi dobavljača koji isporučuje voće i povrće i/ili mlijeko i mliječne proizvode po svakoj odgojno-obrazovnoj ustanovi u okviru Školske sheme</a:t>
            </a:r>
          </a:p>
          <a:p>
            <a:pPr marL="0" indent="0">
              <a:buNone/>
            </a:pPr>
            <a:r>
              <a:rPr lang="hr-HR" sz="1500" dirty="0"/>
              <a:t>- broju učenika po svakoj odgojno-obrazovnoj ustanovi koje sudjeluju u Školskoj shemi</a:t>
            </a:r>
          </a:p>
          <a:p>
            <a:pPr marL="0" indent="0">
              <a:buNone/>
            </a:pPr>
            <a:r>
              <a:rPr lang="hr-HR" sz="1500" dirty="0"/>
              <a:t>b) dokazi o isporuci voća i povrća i/ili mlijeka i mliječnih proizvoda u kojima je izražena cijena isporučenih proizvoda</a:t>
            </a:r>
          </a:p>
          <a:p>
            <a:pPr marL="0" indent="0">
              <a:buNone/>
            </a:pPr>
            <a:r>
              <a:rPr lang="hr-HR" sz="1500" dirty="0"/>
              <a:t>- izvornik ili preslika otpremnice za kupljeno voće i povrće i/ili mlijeko i mliječne proizvode potpisane od odgojno-obrazovne ustanove i dobavljača u kojima je izražena vrsta i količina isporučenog voća i povrća i/ili mlijeka i mliječnih proizvoda, naziv i adresa dobavljača, broj djece u odgojno-obrazovnoj ustanovi i datum isporuke i navod »Školska shema – tekuća školska godina«</a:t>
            </a:r>
          </a:p>
          <a:p>
            <a:pPr marL="0" indent="0">
              <a:buNone/>
            </a:pPr>
            <a:r>
              <a:rPr lang="hr-HR" sz="1500" dirty="0"/>
              <a:t>- izvornik ili preslika računa potpisanog od dobavljača i odgojno-obrazovne ustanove u kojemu je izražena vrsta i količina isporučenog voća i povrća i/ili mlijeka i mliječnih proizvoda, broj djece u odgojno-obrazovnoj ustanovi ili broj obroka po datumu/ima zaprimanja i cijena kupljenog voća ili povrća/mlijeka i mliječnih proizvoda i navod »Školska shema – tekuća školska godina«. Računi dobavljača bez potpisa prihvatljivi su isključivo ako su izdani i poslani u elektroničkom obliku i ako su ovjereni potpisom odgojno-obrazovne ustanove  i/ili Osnivača ili dodatnim dokumentom koji sadrži elektronski pečat odgojno-obrazovne ustanove kao potvrdu da je račun valjan i prihvaćen</a:t>
            </a:r>
          </a:p>
          <a:p>
            <a:pPr>
              <a:buFontTx/>
              <a:buChar char="-"/>
            </a:pPr>
            <a:r>
              <a:rPr lang="hr-HR" sz="1500" dirty="0"/>
              <a:t>dokazi o plaćenim računima (bankovni izvodi)</a:t>
            </a:r>
          </a:p>
          <a:p>
            <a:pPr marL="0" indent="0">
              <a:buNone/>
            </a:pPr>
            <a:r>
              <a:rPr lang="hr-HR" sz="1500" dirty="0"/>
              <a:t> c) izjava o dvostrukom financiranju iz proračuna Europske unije ili proračuna nacionalnih, regionalnih ili lokalnih tijela javne vlasti Republike Hrvatske za provedbu Školske sheme</a:t>
            </a:r>
          </a:p>
        </p:txBody>
      </p:sp>
    </p:spTree>
    <p:extLst>
      <p:ext uri="{BB962C8B-B14F-4D97-AF65-F5344CB8AC3E}">
        <p14:creationId xmlns:p14="http://schemas.microsoft.com/office/powerpoint/2010/main" val="3419945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POVRAT </a:t>
            </a:r>
          </a:p>
        </p:txBody>
      </p:sp>
      <p:sp>
        <p:nvSpPr>
          <p:cNvPr id="3" name="Content Placeholder 2"/>
          <p:cNvSpPr>
            <a:spLocks noGrp="1"/>
          </p:cNvSpPr>
          <p:nvPr>
            <p:ph idx="1"/>
          </p:nvPr>
        </p:nvSpPr>
        <p:spPr>
          <a:xfrm>
            <a:off x="838200" y="1253331"/>
            <a:ext cx="10515600" cy="4351338"/>
          </a:xfrm>
        </p:spPr>
        <p:txBody>
          <a:bodyPr>
            <a:normAutofit/>
          </a:bodyPr>
          <a:lstStyle/>
          <a:p>
            <a:r>
              <a:rPr lang="hr-HR" dirty="0"/>
              <a:t>u slučaju neopravdano primljene potpore primjenjuje se članak 144. Zakona </a:t>
            </a:r>
            <a:r>
              <a:rPr lang="hr-HR"/>
              <a:t>o poljoprivredi</a:t>
            </a:r>
            <a:endParaRPr lang="hr-HR" dirty="0"/>
          </a:p>
          <a:p>
            <a:r>
              <a:rPr lang="hr-HR" dirty="0"/>
              <a:t>korisnik potpore će vratiti iznos koji mu je APPRRR odredila Odlukom o povratu sredstava iz članka 144. Zakona o poljoprivredi</a:t>
            </a:r>
          </a:p>
          <a:p>
            <a:r>
              <a:rPr lang="hr-HR" dirty="0"/>
              <a:t>povrat sredstava i poravnanje povrata sredstava izvršit će se u skladu s člancima 144., 145. i 146. Zakona o poljoprivredi</a:t>
            </a:r>
          </a:p>
          <a:p>
            <a:r>
              <a:rPr lang="hr-HR" dirty="0"/>
              <a:t>u slučaju nepoštivanja obaveza utvrđenih u okviru Školske sheme Osnivač  uz povrat neopravdano primljene potpore plaća administrativnu kaznu u iznosu razlike između iznosa koji je prvotno tražio i iznosa na koji je imao pravo</a:t>
            </a:r>
          </a:p>
          <a:p>
            <a:endParaRPr lang="hr-HR" dirty="0"/>
          </a:p>
        </p:txBody>
      </p:sp>
    </p:spTree>
    <p:extLst>
      <p:ext uri="{BB962C8B-B14F-4D97-AF65-F5344CB8AC3E}">
        <p14:creationId xmlns:p14="http://schemas.microsoft.com/office/powerpoint/2010/main" val="4155319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5785" y="259617"/>
            <a:ext cx="10515600" cy="1325563"/>
          </a:xfrm>
        </p:spPr>
        <p:txBody>
          <a:bodyPr/>
          <a:lstStyle/>
          <a:p>
            <a:r>
              <a:rPr lang="hr-HR" dirty="0"/>
              <a:t>KONTROLA NA TERENU</a:t>
            </a:r>
          </a:p>
        </p:txBody>
      </p:sp>
      <p:sp>
        <p:nvSpPr>
          <p:cNvPr id="3" name="Content Placeholder 2"/>
          <p:cNvSpPr>
            <a:spLocks noGrp="1"/>
          </p:cNvSpPr>
          <p:nvPr>
            <p:ph idx="1"/>
          </p:nvPr>
        </p:nvSpPr>
        <p:spPr>
          <a:xfrm>
            <a:off x="762000" y="1444625"/>
            <a:ext cx="10515600" cy="4351338"/>
          </a:xfrm>
        </p:spPr>
        <p:txBody>
          <a:bodyPr>
            <a:normAutofit fontScale="55000" lnSpcReduction="20000"/>
          </a:bodyPr>
          <a:lstStyle/>
          <a:p>
            <a:r>
              <a:rPr lang="hr-HR" dirty="0"/>
              <a:t>Razdoblje provedbe</a:t>
            </a:r>
          </a:p>
          <a:p>
            <a:pPr>
              <a:buFontTx/>
              <a:buChar char="-"/>
            </a:pPr>
            <a:r>
              <a:rPr lang="hr-HR" dirty="0"/>
              <a:t>tijekom školske godine na koju se odnose i/ili tijekom 9 mjeseci iduće  školske godine</a:t>
            </a:r>
          </a:p>
          <a:p>
            <a:pPr marL="0" indent="0">
              <a:buNone/>
            </a:pPr>
            <a:endParaRPr lang="hr-HR" dirty="0"/>
          </a:p>
          <a:p>
            <a:r>
              <a:rPr lang="hr-HR" dirty="0"/>
              <a:t>Obim</a:t>
            </a:r>
          </a:p>
          <a:p>
            <a:pPr>
              <a:buFontTx/>
              <a:buChar char="-"/>
            </a:pPr>
            <a:r>
              <a:rPr lang="hr-HR" dirty="0"/>
              <a:t>najmanje 5% zatražene potpore</a:t>
            </a:r>
          </a:p>
          <a:p>
            <a:pPr>
              <a:buFontTx/>
              <a:buChar char="-"/>
            </a:pPr>
            <a:r>
              <a:rPr lang="hr-HR" dirty="0"/>
              <a:t>najmanje 5% podnositelja zahtjeva - osnivača škola</a:t>
            </a:r>
          </a:p>
          <a:p>
            <a:pPr>
              <a:buFontTx/>
              <a:buChar char="-"/>
            </a:pPr>
            <a:r>
              <a:rPr lang="hr-HR" dirty="0"/>
              <a:t>najmanje 1% škola izabranog osnivača (ili 2 škole - ovisno koji je broj veći)</a:t>
            </a:r>
          </a:p>
          <a:p>
            <a:pPr marL="0" indent="0">
              <a:buNone/>
            </a:pPr>
            <a:endParaRPr lang="hr-HR" dirty="0"/>
          </a:p>
          <a:p>
            <a:r>
              <a:rPr lang="hr-HR" dirty="0"/>
              <a:t>Predmet</a:t>
            </a:r>
          </a:p>
          <a:p>
            <a:pPr>
              <a:buFontTx/>
              <a:buChar char="-"/>
            </a:pPr>
            <a:r>
              <a:rPr lang="hr-HR" dirty="0"/>
              <a:t>sve evidencije, ulazni i izlazni računi, otpremnice, dokazi plaćanja i ostala prateća dokumentacija te njihov unos u računovodstvenu evidenciju</a:t>
            </a:r>
          </a:p>
          <a:p>
            <a:pPr>
              <a:buFontTx/>
              <a:buChar char="-"/>
            </a:pPr>
            <a:r>
              <a:rPr lang="hr-HR" dirty="0"/>
              <a:t>ugovori između osnivača i škole te škole i dobavljača, kao i procedura odabira dobavljača od strane škole</a:t>
            </a:r>
          </a:p>
          <a:p>
            <a:pPr>
              <a:buFontTx/>
              <a:buChar char="-"/>
            </a:pPr>
            <a:r>
              <a:rPr lang="hr-HR" dirty="0"/>
              <a:t>izvori financiranja s ciljem sprječavanja dvostrukog financiranja</a:t>
            </a:r>
          </a:p>
          <a:p>
            <a:pPr>
              <a:buFontTx/>
              <a:buChar char="-"/>
            </a:pPr>
            <a:r>
              <a:rPr lang="hr-HR" dirty="0"/>
              <a:t>upotreba proizvoda (podjela svim učenicima unutar 24 sata od isporuke, najmanje jednom tjedno)</a:t>
            </a:r>
          </a:p>
          <a:p>
            <a:pPr>
              <a:buFontTx/>
              <a:buChar char="-"/>
            </a:pPr>
            <a:r>
              <a:rPr lang="hr-HR" dirty="0"/>
              <a:t>broj djece uključene u Školsku shemu za koje se traži potpora</a:t>
            </a:r>
          </a:p>
          <a:p>
            <a:pPr>
              <a:buFontTx/>
              <a:buChar char="-"/>
            </a:pPr>
            <a:endParaRPr lang="hr-HR" dirty="0"/>
          </a:p>
        </p:txBody>
      </p:sp>
    </p:spTree>
    <p:extLst>
      <p:ext uri="{BB962C8B-B14F-4D97-AF65-F5344CB8AC3E}">
        <p14:creationId xmlns:p14="http://schemas.microsoft.com/office/powerpoint/2010/main" val="2570404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KORISNI DOKUMENTI</a:t>
            </a:r>
          </a:p>
        </p:txBody>
      </p:sp>
      <p:sp>
        <p:nvSpPr>
          <p:cNvPr id="3" name="Content Placeholder 2"/>
          <p:cNvSpPr>
            <a:spLocks noGrp="1"/>
          </p:cNvSpPr>
          <p:nvPr>
            <p:ph idx="1"/>
          </p:nvPr>
        </p:nvSpPr>
        <p:spPr>
          <a:xfrm>
            <a:off x="838200" y="1536810"/>
            <a:ext cx="10515600" cy="3218085"/>
          </a:xfrm>
        </p:spPr>
        <p:txBody>
          <a:bodyPr>
            <a:normAutofit/>
          </a:bodyPr>
          <a:lstStyle/>
          <a:p>
            <a:r>
              <a:rPr lang="hr-HR" dirty="0"/>
              <a:t>Dijagram procesa provedbe</a:t>
            </a:r>
          </a:p>
          <a:p>
            <a:r>
              <a:rPr lang="hr-HR" dirty="0"/>
              <a:t>Koraci u provedbi – škole</a:t>
            </a:r>
          </a:p>
          <a:p>
            <a:r>
              <a:rPr lang="hr-HR" dirty="0"/>
              <a:t>Odabir dobavljača – projekt s učenicima</a:t>
            </a:r>
          </a:p>
          <a:p>
            <a:r>
              <a:rPr lang="hr-HR" dirty="0"/>
              <a:t>Primjer bodovanja dobavljača</a:t>
            </a:r>
          </a:p>
          <a:p>
            <a:endParaRPr lang="hr-HR" dirty="0"/>
          </a:p>
        </p:txBody>
      </p:sp>
    </p:spTree>
    <p:extLst>
      <p:ext uri="{BB962C8B-B14F-4D97-AF65-F5344CB8AC3E}">
        <p14:creationId xmlns:p14="http://schemas.microsoft.com/office/powerpoint/2010/main" val="3372606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hr-HR" dirty="0"/>
              <a:t>HVALA NA PAŽNJI</a:t>
            </a:r>
          </a:p>
        </p:txBody>
      </p:sp>
      <p:sp>
        <p:nvSpPr>
          <p:cNvPr id="3" name="Content Placeholder 2"/>
          <p:cNvSpPr>
            <a:spLocks noGrp="1"/>
          </p:cNvSpPr>
          <p:nvPr>
            <p:ph idx="1"/>
          </p:nvPr>
        </p:nvSpPr>
        <p:spPr>
          <a:xfrm>
            <a:off x="838200" y="1825625"/>
            <a:ext cx="10515600" cy="3390611"/>
          </a:xfrm>
        </p:spPr>
        <p:txBody>
          <a:bodyPr>
            <a:normAutofit/>
          </a:bodyPr>
          <a:lstStyle/>
          <a:p>
            <a:pPr marL="0" indent="0" algn="ctr">
              <a:buNone/>
            </a:pPr>
            <a:r>
              <a:rPr lang="hr-HR" sz="3200" dirty="0"/>
              <a:t>Sektor za provedbu mjera zajedničke organizacije tržišta</a:t>
            </a:r>
            <a:br>
              <a:rPr lang="hr-HR" sz="3200" dirty="0"/>
            </a:br>
            <a:r>
              <a:rPr lang="hr-HR" sz="3200" dirty="0"/>
              <a:t>Služba za školsku shemu i šećer</a:t>
            </a:r>
          </a:p>
          <a:p>
            <a:pPr marL="0" indent="0" algn="ctr">
              <a:buNone/>
            </a:pPr>
            <a:endParaRPr lang="hr-HR" sz="3200" dirty="0"/>
          </a:p>
          <a:p>
            <a:pPr marL="0" indent="0" algn="ctr">
              <a:buNone/>
            </a:pPr>
            <a:r>
              <a:rPr lang="hr-HR" sz="3200" dirty="0"/>
              <a:t>Telefoni: 01/6002 810, 6002 811, 6446 037</a:t>
            </a:r>
          </a:p>
          <a:p>
            <a:pPr marL="0" indent="0" algn="ctr">
              <a:buNone/>
            </a:pPr>
            <a:r>
              <a:rPr lang="hr-HR" sz="3200" dirty="0"/>
              <a:t>E-mail: </a:t>
            </a:r>
            <a:r>
              <a:rPr lang="hr-HR" sz="3200" dirty="0">
                <a:hlinkClick r:id="rId2"/>
              </a:rPr>
              <a:t>skolsko.voce@apprrr.hr</a:t>
            </a:r>
            <a:endParaRPr lang="hr-HR" sz="3200" dirty="0"/>
          </a:p>
          <a:p>
            <a:pPr marL="0" indent="0" algn="ctr">
              <a:buNone/>
            </a:pPr>
            <a:r>
              <a:rPr lang="hr-HR" sz="3200" dirty="0"/>
              <a:t>Web: </a:t>
            </a:r>
            <a:r>
              <a:rPr lang="hr-HR" sz="3200" dirty="0">
                <a:hlinkClick r:id="rId3"/>
              </a:rPr>
              <a:t>www.apprrr.hr</a:t>
            </a:r>
            <a:endParaRPr lang="hr-HR" sz="3200" dirty="0"/>
          </a:p>
          <a:p>
            <a:pPr marL="0" indent="0" algn="ctr">
              <a:buNone/>
            </a:pPr>
            <a:endParaRPr lang="hr-HR" sz="4800" dirty="0"/>
          </a:p>
        </p:txBody>
      </p:sp>
    </p:spTree>
    <p:extLst>
      <p:ext uri="{BB962C8B-B14F-4D97-AF65-F5344CB8AC3E}">
        <p14:creationId xmlns:p14="http://schemas.microsoft.com/office/powerpoint/2010/main" val="4250028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EA06C-6D72-4FB7-96F3-44614A9C2A1B}"/>
              </a:ext>
            </a:extLst>
          </p:cNvPr>
          <p:cNvSpPr>
            <a:spLocks noGrp="1"/>
          </p:cNvSpPr>
          <p:nvPr>
            <p:ph type="title"/>
          </p:nvPr>
        </p:nvSpPr>
        <p:spPr/>
        <p:txBody>
          <a:bodyPr/>
          <a:lstStyle/>
          <a:p>
            <a:r>
              <a:rPr lang="hr-HR" dirty="0"/>
              <a:t>ZAKONSKA OSNOVA</a:t>
            </a:r>
          </a:p>
        </p:txBody>
      </p:sp>
      <p:sp>
        <p:nvSpPr>
          <p:cNvPr id="3" name="Content Placeholder 2">
            <a:extLst>
              <a:ext uri="{FF2B5EF4-FFF2-40B4-BE49-F238E27FC236}">
                <a16:creationId xmlns:a16="http://schemas.microsoft.com/office/drawing/2014/main" id="{3102FC51-E6F9-44A7-B8E4-D0EA01C62993}"/>
              </a:ext>
            </a:extLst>
          </p:cNvPr>
          <p:cNvSpPr>
            <a:spLocks noGrp="1"/>
          </p:cNvSpPr>
          <p:nvPr>
            <p:ph idx="1"/>
          </p:nvPr>
        </p:nvSpPr>
        <p:spPr>
          <a:xfrm>
            <a:off x="838200" y="1493116"/>
            <a:ext cx="10515600" cy="4351338"/>
          </a:xfrm>
        </p:spPr>
        <p:txBody>
          <a:bodyPr/>
          <a:lstStyle/>
          <a:p>
            <a:r>
              <a:rPr lang="hr-HR" dirty="0"/>
              <a:t>Provedbena uredba Komisije (EU) 2017/39 </a:t>
            </a:r>
          </a:p>
          <a:p>
            <a:r>
              <a:rPr lang="nn-NO" dirty="0"/>
              <a:t>Delegiran</a:t>
            </a:r>
            <a:r>
              <a:rPr lang="hr-HR" dirty="0"/>
              <a:t>a</a:t>
            </a:r>
            <a:r>
              <a:rPr lang="nn-NO" dirty="0"/>
              <a:t> uredb</a:t>
            </a:r>
            <a:r>
              <a:rPr lang="hr-HR" dirty="0"/>
              <a:t>a</a:t>
            </a:r>
            <a:r>
              <a:rPr lang="nn-NO" dirty="0"/>
              <a:t> Komisije (EU) br. 2017/40 </a:t>
            </a:r>
            <a:endParaRPr lang="hr-HR" dirty="0"/>
          </a:p>
          <a:p>
            <a:r>
              <a:rPr lang="hr-HR" dirty="0"/>
              <a:t>Nacionalna strategija za provedbu Školske sheme voća i povrća te mlijeka i mliječnih proizvoda za razdoblje od školske godine 2023./2024. do školske godine 2028./2029. </a:t>
            </a:r>
          </a:p>
          <a:p>
            <a:r>
              <a:rPr lang="hr-HR" dirty="0"/>
              <a:t>Pravilnik o provedbi Nacionalne strategije za provedbu Školske sheme voća i povrća te mlijeka i mliječnih proizvoda od školske godine 2023./2024. do školske godine 2028./2029. (Narodne novine br. 81/23)</a:t>
            </a:r>
          </a:p>
          <a:p>
            <a:endParaRPr lang="hr-HR" dirty="0"/>
          </a:p>
        </p:txBody>
      </p:sp>
    </p:spTree>
    <p:extLst>
      <p:ext uri="{BB962C8B-B14F-4D97-AF65-F5344CB8AC3E}">
        <p14:creationId xmlns:p14="http://schemas.microsoft.com/office/powerpoint/2010/main" val="2401100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2468"/>
            <a:ext cx="10515600" cy="1325563"/>
          </a:xfrm>
        </p:spPr>
        <p:txBody>
          <a:bodyPr/>
          <a:lstStyle/>
          <a:p>
            <a:r>
              <a:rPr lang="hr-HR" dirty="0"/>
              <a:t>JAVNI POZIV - DOBAVLJAČI</a:t>
            </a:r>
          </a:p>
        </p:txBody>
      </p:sp>
      <p:sp>
        <p:nvSpPr>
          <p:cNvPr id="3" name="Content Placeholder 2"/>
          <p:cNvSpPr>
            <a:spLocks noGrp="1"/>
          </p:cNvSpPr>
          <p:nvPr>
            <p:ph idx="1"/>
          </p:nvPr>
        </p:nvSpPr>
        <p:spPr>
          <a:xfrm>
            <a:off x="838200" y="1450721"/>
            <a:ext cx="10591800" cy="4351338"/>
          </a:xfrm>
        </p:spPr>
        <p:txBody>
          <a:bodyPr>
            <a:normAutofit fontScale="92500" lnSpcReduction="10000"/>
          </a:bodyPr>
          <a:lstStyle/>
          <a:p>
            <a:r>
              <a:rPr lang="hr-HR" dirty="0"/>
              <a:t>otvoren od 25.08.2023. do kraja školske godine</a:t>
            </a:r>
          </a:p>
          <a:p>
            <a:r>
              <a:rPr lang="hr-HR" dirty="0"/>
              <a:t>prihvatljivi proizvodi sukladno Tablici 2. Nacionalne strategije</a:t>
            </a:r>
          </a:p>
          <a:p>
            <a:r>
              <a:rPr lang="hr-HR" dirty="0"/>
              <a:t>obrazac na mrežnoj stranici APPRRR (datoteka „Javni poziv”): </a:t>
            </a:r>
          </a:p>
          <a:p>
            <a:pPr marL="0" indent="0">
              <a:buNone/>
            </a:pPr>
            <a:r>
              <a:rPr lang="hr-HR" dirty="0"/>
              <a:t>„Iskaz interesa za sudjelovanje u Školskoj shemi - dobavljači”</a:t>
            </a:r>
          </a:p>
          <a:p>
            <a:r>
              <a:rPr lang="hr-HR" dirty="0"/>
              <a:t>APPRRR najkasnije 15.10.2022.* godine objavljuje:</a:t>
            </a:r>
          </a:p>
          <a:p>
            <a:pPr>
              <a:buFontTx/>
              <a:buChar char="-"/>
            </a:pPr>
            <a:r>
              <a:rPr lang="hr-HR" dirty="0"/>
              <a:t>prvi Popis dobavljača odobrenih i vrednovanih za distribuciju/isporuku, </a:t>
            </a:r>
            <a:r>
              <a:rPr lang="hr-HR" u="sng" dirty="0"/>
              <a:t>koji će se ažurirati za svako obračunsko razdoblje</a:t>
            </a:r>
          </a:p>
          <a:p>
            <a:pPr>
              <a:buFontTx/>
              <a:buChar char="-"/>
            </a:pPr>
            <a:r>
              <a:rPr lang="hr-HR" dirty="0"/>
              <a:t>najviše prihvatljive nabavne cijene</a:t>
            </a:r>
            <a:r>
              <a:rPr lang="hr-HR" u="sng" dirty="0"/>
              <a:t>, koje će se za određene proizvode ažurirati za svako obračunsko razdoblje </a:t>
            </a:r>
            <a:endParaRPr lang="hr-HR" sz="2400" i="1" dirty="0"/>
          </a:p>
          <a:p>
            <a:pPr marL="0" indent="0" algn="r">
              <a:buNone/>
            </a:pPr>
            <a:r>
              <a:rPr lang="hr-HR" sz="2400" i="1" dirty="0"/>
              <a:t>*za prijave zaprimljene do 25.09.2023.</a:t>
            </a:r>
          </a:p>
        </p:txBody>
      </p:sp>
    </p:spTree>
    <p:extLst>
      <p:ext uri="{BB962C8B-B14F-4D97-AF65-F5344CB8AC3E}">
        <p14:creationId xmlns:p14="http://schemas.microsoft.com/office/powerpoint/2010/main" val="3153324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OBVEZE DOBAVLJAČA</a:t>
            </a:r>
          </a:p>
        </p:txBody>
      </p:sp>
      <p:sp>
        <p:nvSpPr>
          <p:cNvPr id="3" name="Content Placeholder 2"/>
          <p:cNvSpPr>
            <a:spLocks noGrp="1"/>
          </p:cNvSpPr>
          <p:nvPr>
            <p:ph idx="1"/>
          </p:nvPr>
        </p:nvSpPr>
        <p:spPr>
          <a:xfrm>
            <a:off x="838200" y="1344771"/>
            <a:ext cx="10719816" cy="4351338"/>
          </a:xfrm>
        </p:spPr>
        <p:txBody>
          <a:bodyPr>
            <a:noAutofit/>
          </a:bodyPr>
          <a:lstStyle/>
          <a:p>
            <a:r>
              <a:rPr lang="hr-HR" sz="2050" dirty="0"/>
              <a:t>sklopiti ugovore s odgojno-obrazovnim ustanovama</a:t>
            </a:r>
          </a:p>
          <a:p>
            <a:r>
              <a:rPr lang="hr-HR" sz="2050" dirty="0"/>
              <a:t>isporučivati svjež/e proizvod/e u skladu s odgovarajućim tržišnim standardom za pojedini proizvod</a:t>
            </a:r>
          </a:p>
          <a:p>
            <a:r>
              <a:rPr lang="hr-HR" sz="2050" dirty="0"/>
              <a:t>jamčiti i osigurati održivost i kontinuitet isporuke proizvoda prihvatljivog za distribuciju u razdoblju na koje je sklopljen Ugovor o opskrbi odgojno-obrazovne ustanove prihvatljivim proizvodima u okviru Školske sheme</a:t>
            </a:r>
          </a:p>
          <a:p>
            <a:r>
              <a:rPr lang="hr-HR" sz="2050" dirty="0"/>
              <a:t>uvažavati načelo </a:t>
            </a:r>
            <a:r>
              <a:rPr lang="hr-HR" sz="2050" dirty="0" err="1"/>
              <a:t>sljedivosti</a:t>
            </a:r>
            <a:r>
              <a:rPr lang="hr-HR" sz="2050" dirty="0"/>
              <a:t> prihvatljivog proizvoda koji distribuira, osobito u pogledu lokalnog i regionalnog podrijetla proizvoda s obzirom na mjesto proizvodnje i potjecanja proizvoda iz kratkog lanca opskrbe (kroz sustav kvalitete i označavanja proizvoda ili čuvanjem i evidentiranjem računa i/ili otkupnih blokova od primarnih proizvođača od kojih je proizvod kupio)</a:t>
            </a:r>
          </a:p>
          <a:p>
            <a:r>
              <a:rPr lang="hr-HR" sz="2050" dirty="0"/>
              <a:t>voditi evidenciju o nazivima i adresama odgojno-obrazovnih ustanova i količinama proizvoda koje su isporučene</a:t>
            </a:r>
          </a:p>
          <a:p>
            <a:r>
              <a:rPr lang="hr-HR" sz="2050" dirty="0"/>
              <a:t>potpisati račun (ukoliko nije izdan u elektroničkom obliku) i otpremnicu</a:t>
            </a:r>
          </a:p>
        </p:txBody>
      </p:sp>
    </p:spTree>
    <p:extLst>
      <p:ext uri="{BB962C8B-B14F-4D97-AF65-F5344CB8AC3E}">
        <p14:creationId xmlns:p14="http://schemas.microsoft.com/office/powerpoint/2010/main" val="1204336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072" y="288925"/>
            <a:ext cx="10777728" cy="1325563"/>
          </a:xfrm>
        </p:spPr>
        <p:txBody>
          <a:bodyPr>
            <a:normAutofit/>
          </a:bodyPr>
          <a:lstStyle/>
          <a:p>
            <a:r>
              <a:rPr lang="hr-HR" dirty="0"/>
              <a:t>JAVNI POZIV - OSNIVAČI </a:t>
            </a:r>
            <a:br>
              <a:rPr lang="hr-HR" dirty="0"/>
            </a:br>
            <a:r>
              <a:rPr lang="hr-HR" dirty="0"/>
              <a:t>odgojno obrazovnih ustanova </a:t>
            </a:r>
          </a:p>
        </p:txBody>
      </p:sp>
      <p:sp>
        <p:nvSpPr>
          <p:cNvPr id="3" name="Content Placeholder 2"/>
          <p:cNvSpPr>
            <a:spLocks noGrp="1"/>
          </p:cNvSpPr>
          <p:nvPr>
            <p:ph idx="1"/>
          </p:nvPr>
        </p:nvSpPr>
        <p:spPr>
          <a:xfrm>
            <a:off x="838200" y="1258578"/>
            <a:ext cx="10515600" cy="4351338"/>
          </a:xfrm>
        </p:spPr>
        <p:txBody>
          <a:bodyPr>
            <a:normAutofit lnSpcReduction="10000"/>
          </a:bodyPr>
          <a:lstStyle/>
          <a:p>
            <a:endParaRPr lang="hr-HR" dirty="0"/>
          </a:p>
          <a:p>
            <a:r>
              <a:rPr lang="hr-HR" dirty="0"/>
              <a:t>otvoren od 25.08. do 25.09.2023. godine</a:t>
            </a:r>
          </a:p>
          <a:p>
            <a:r>
              <a:rPr lang="hr-HR" dirty="0"/>
              <a:t>dokumentacija (obrasci na mrežnoj stranici APPRRR, datoteka „Javni poziv): </a:t>
            </a:r>
          </a:p>
          <a:p>
            <a:pPr marL="514350" indent="-514350">
              <a:buAutoNum type="alphaLcParenR"/>
            </a:pPr>
            <a:r>
              <a:rPr lang="hr-HR" dirty="0"/>
              <a:t>„Zahtjev za odobravanje podnositelja zahtjeva i isplatu predujma za mjeru Distribucija i/ili isporuka voća i povrća i/ili mlijeka i mliječnih proizvoda”</a:t>
            </a:r>
          </a:p>
          <a:p>
            <a:pPr marL="514350" indent="-514350">
              <a:buAutoNum type="alphaLcParenR"/>
            </a:pPr>
            <a:r>
              <a:rPr lang="hr-HR" dirty="0"/>
              <a:t>„Popis odgojno-obrazovnih ustanova s iskazom interesa za sudjelovanje u mjerama Distribucija i/ili isporuka voća i povrća i/ili mlijeka i mliječnih proizvoda i Prateće obrazovne mjere”</a:t>
            </a:r>
          </a:p>
        </p:txBody>
      </p:sp>
    </p:spTree>
    <p:extLst>
      <p:ext uri="{BB962C8B-B14F-4D97-AF65-F5344CB8AC3E}">
        <p14:creationId xmlns:p14="http://schemas.microsoft.com/office/powerpoint/2010/main" val="2563567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JAVNI POZIV - OSNIVAČI </a:t>
            </a:r>
            <a:br>
              <a:rPr lang="hr-HR" dirty="0"/>
            </a:br>
            <a:r>
              <a:rPr lang="hr-HR" dirty="0"/>
              <a:t>odgojno-obrazovnih ustanova</a:t>
            </a:r>
          </a:p>
        </p:txBody>
      </p:sp>
      <p:sp>
        <p:nvSpPr>
          <p:cNvPr id="3" name="Content Placeholder 2"/>
          <p:cNvSpPr>
            <a:spLocks noGrp="1"/>
          </p:cNvSpPr>
          <p:nvPr>
            <p:ph idx="1"/>
          </p:nvPr>
        </p:nvSpPr>
        <p:spPr>
          <a:xfrm>
            <a:off x="838200" y="1401082"/>
            <a:ext cx="10515600" cy="4094110"/>
          </a:xfrm>
        </p:spPr>
        <p:txBody>
          <a:bodyPr>
            <a:normAutofit lnSpcReduction="10000"/>
          </a:bodyPr>
          <a:lstStyle/>
          <a:p>
            <a:pPr marL="0" indent="0">
              <a:buNone/>
            </a:pPr>
            <a:endParaRPr lang="hr-HR" sz="1600" dirty="0"/>
          </a:p>
          <a:p>
            <a:r>
              <a:rPr lang="hr-HR" dirty="0"/>
              <a:t>APPRRR najkasnije 05.10.2023. godine objavljuje Popis osnivača odgojno-obrazovnih ustanova s odgojno-obrazovnim ustanovama koje su iskazale interes za sudjelovanje u Školskoj shemi (osnovne i srednje škole za voće i povrće te osnovne škole za mlijeko i mliječne proizvode) </a:t>
            </a:r>
          </a:p>
          <a:p>
            <a:r>
              <a:rPr lang="hr-HR" dirty="0"/>
              <a:t>APPRRR najkasnije do 15.10.2023. godine Odlukom odobrava Osnivača za raspodjelu voća i povrća i/ili mlijeka i mliječnih proizvoda i određuje iznos prava na potporu i predujam po svakoj odgojno-obrazovnoj ustanovi sukladno </a:t>
            </a:r>
            <a:r>
              <a:rPr lang="pl-PL" dirty="0"/>
              <a:t>raspoloživim sredstvima potpore (omotnica) i </a:t>
            </a:r>
            <a:r>
              <a:rPr lang="hr-HR" dirty="0"/>
              <a:t>broju učenika iz e-Matice na 30. rujna 2023. godine</a:t>
            </a:r>
          </a:p>
          <a:p>
            <a:endParaRPr lang="hr-HR" dirty="0"/>
          </a:p>
        </p:txBody>
      </p:sp>
    </p:spTree>
    <p:extLst>
      <p:ext uri="{BB962C8B-B14F-4D97-AF65-F5344CB8AC3E}">
        <p14:creationId xmlns:p14="http://schemas.microsoft.com/office/powerpoint/2010/main" val="3051941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OBVEZE OSNIVAČA odgojno-obrazovnih ustanova</a:t>
            </a:r>
          </a:p>
        </p:txBody>
      </p:sp>
      <p:sp>
        <p:nvSpPr>
          <p:cNvPr id="3" name="Content Placeholder 2"/>
          <p:cNvSpPr>
            <a:spLocks noGrp="1"/>
          </p:cNvSpPr>
          <p:nvPr>
            <p:ph idx="1"/>
          </p:nvPr>
        </p:nvSpPr>
        <p:spPr>
          <a:xfrm>
            <a:off x="838200" y="1475083"/>
            <a:ext cx="10515600" cy="4351338"/>
          </a:xfrm>
        </p:spPr>
        <p:txBody>
          <a:bodyPr>
            <a:normAutofit fontScale="85000" lnSpcReduction="20000"/>
          </a:bodyPr>
          <a:lstStyle/>
          <a:p>
            <a:r>
              <a:rPr lang="hr-HR" sz="2700" dirty="0"/>
              <a:t>koristiti potporu za raspodjelu voća i povrća i/ili mlijeka i mliječnih proizvoda djeci u osnovnim i srednjim školama u okviru Školske sheme u skladu s Pravilnikom </a:t>
            </a:r>
          </a:p>
          <a:p>
            <a:r>
              <a:rPr lang="hr-HR" sz="2700" dirty="0"/>
              <a:t>osigurati da proizvodi koje financira Europska unija u okviru Školske sheme za koje se prijavljuju za potporu budu na raspolaganju za konzumaciju učenicima </a:t>
            </a:r>
          </a:p>
          <a:p>
            <a:r>
              <a:rPr lang="hr-HR" sz="2700" dirty="0"/>
              <a:t>vratiti svu neopravdano primljenu potporu zajedno sa zakonskim kamatama za količine za koje je utvrđeno da proizvodi nisu raspodijeljeni djeci ili nisu prihvatljivi za potporu Europske unije ili je potpora primljena za proizvode koji ne ispunjavaju uvjete propisane Pravilnikom </a:t>
            </a:r>
          </a:p>
          <a:p>
            <a:r>
              <a:rPr lang="hr-HR" sz="2700" dirty="0"/>
              <a:t>na zahtjev APPRRR omogućiti uvid u prateću dokumentaciju </a:t>
            </a:r>
          </a:p>
          <a:p>
            <a:r>
              <a:rPr lang="hr-HR" sz="2700" dirty="0"/>
              <a:t>dopustiti APPRRR provedbu administrativnih kontrola i kontrola na terenu, posebno kontrole evidencije, a Državnom inspektoratu Republike Hrvatske provedbu inspekcijskog nadzora i </a:t>
            </a:r>
          </a:p>
          <a:p>
            <a:r>
              <a:rPr lang="hr-HR" sz="2700" dirty="0"/>
              <a:t>voditi evidenciju o nazivima i adresama dobavljača proizvoda i količinama proizvoda koje su se isporučili odgojno-obrazovnim ustanovama </a:t>
            </a:r>
          </a:p>
          <a:p>
            <a:endParaRPr lang="hr-HR" dirty="0"/>
          </a:p>
        </p:txBody>
      </p:sp>
    </p:spTree>
    <p:extLst>
      <p:ext uri="{BB962C8B-B14F-4D97-AF65-F5344CB8AC3E}">
        <p14:creationId xmlns:p14="http://schemas.microsoft.com/office/powerpoint/2010/main" val="52826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8526"/>
            <a:ext cx="10515600" cy="736846"/>
          </a:xfrm>
        </p:spPr>
        <p:txBody>
          <a:bodyPr/>
          <a:lstStyle/>
          <a:p>
            <a:r>
              <a:rPr lang="hr-HR" dirty="0"/>
              <a:t>OBVEZE ODGOJNO-OBRAZOVNE USTANOVE</a:t>
            </a:r>
          </a:p>
        </p:txBody>
      </p:sp>
      <p:sp>
        <p:nvSpPr>
          <p:cNvPr id="3" name="Content Placeholder 2"/>
          <p:cNvSpPr>
            <a:spLocks noGrp="1"/>
          </p:cNvSpPr>
          <p:nvPr>
            <p:ph idx="1"/>
          </p:nvPr>
        </p:nvSpPr>
        <p:spPr>
          <a:xfrm>
            <a:off x="838200" y="951489"/>
            <a:ext cx="10515600" cy="4676953"/>
          </a:xfrm>
        </p:spPr>
        <p:txBody>
          <a:bodyPr>
            <a:noAutofit/>
          </a:bodyPr>
          <a:lstStyle/>
          <a:p>
            <a:r>
              <a:rPr lang="hr-HR" sz="1500" dirty="0"/>
              <a:t>sklopiti ugovor s Osnivačem</a:t>
            </a:r>
          </a:p>
          <a:p>
            <a:r>
              <a:rPr lang="hr-HR" sz="1500" dirty="0"/>
              <a:t>provesti odabir dobavljača i sklopiti s njima ugovore o opskrbi odgojno-obrazovne ustanove prihvatljivim proizvodima </a:t>
            </a:r>
          </a:p>
          <a:p>
            <a:r>
              <a:rPr lang="hr-HR" sz="1500" dirty="0"/>
              <a:t>raspodijeliti voće i povrće i/ili mlijeko i mliječne proizvode:</a:t>
            </a:r>
          </a:p>
          <a:p>
            <a:pPr>
              <a:buFontTx/>
              <a:buChar char="-"/>
            </a:pPr>
            <a:r>
              <a:rPr lang="hr-HR" sz="1500" dirty="0"/>
              <a:t>najranije od 15. listopada 2023. godine</a:t>
            </a:r>
          </a:p>
          <a:p>
            <a:pPr>
              <a:buFontTx/>
              <a:buChar char="-"/>
            </a:pPr>
            <a:r>
              <a:rPr lang="hr-HR" sz="1500" dirty="0"/>
              <a:t>najmanje 12 do najviše 24 tjedana tijekom nastavne godine (odnosno najmanje 6</a:t>
            </a:r>
            <a:r>
              <a:rPr lang="pl-PL" sz="1500" dirty="0"/>
              <a:t> tjedana za škole prijavljene na drugi Javni poziv)</a:t>
            </a:r>
            <a:endParaRPr lang="hr-HR" sz="1500" dirty="0"/>
          </a:p>
          <a:p>
            <a:pPr>
              <a:buFontTx/>
              <a:buChar char="-"/>
            </a:pPr>
            <a:r>
              <a:rPr lang="hr-HR" sz="1500" dirty="0"/>
              <a:t>najmanje jednom tjedno, istog dana kada je isporučeno ili najkasnije u roku od 24 sata od isporuke</a:t>
            </a:r>
          </a:p>
          <a:p>
            <a:pPr>
              <a:buFontTx/>
              <a:buChar char="-"/>
            </a:pPr>
            <a:r>
              <a:rPr lang="hr-HR" sz="1500" dirty="0"/>
              <a:t>100 do 200 g voća ili povrća, 200 ml voćnog/povrtnog soka (iznos - 60% voće, 40%  sokovi)</a:t>
            </a:r>
          </a:p>
          <a:p>
            <a:pPr>
              <a:buFontTx/>
              <a:buChar char="-"/>
            </a:pPr>
            <a:r>
              <a:rPr lang="hr-HR" sz="1500" dirty="0"/>
              <a:t>200 ml mlijeka, 150 do 200 g mliječnog proizvoda (iznos - 60% mlijeko, 40% mliječni proizvodi)</a:t>
            </a:r>
          </a:p>
          <a:p>
            <a:r>
              <a:rPr lang="hr-HR" sz="1500" dirty="0"/>
              <a:t>smjestiti plakat Europska unija „Školska shema” na jasno vidljivom mjestu na glavnom ulazu u obrazovnu ustanovu</a:t>
            </a:r>
          </a:p>
          <a:p>
            <a:r>
              <a:rPr lang="hr-HR" sz="1500" dirty="0"/>
              <a:t>potpisati otpremnice (uzeti 2 primjerka) i račune</a:t>
            </a:r>
          </a:p>
          <a:p>
            <a:r>
              <a:rPr lang="hr-HR" sz="1500" dirty="0"/>
              <a:t>voditi posebnu evidenciju preuzetih količina</a:t>
            </a:r>
          </a:p>
          <a:p>
            <a:r>
              <a:rPr lang="hr-HR" sz="1500" dirty="0"/>
              <a:t>platiti račune (ukoliko nije drugačije ugovoreno s Osnivačem)</a:t>
            </a:r>
          </a:p>
          <a:p>
            <a:r>
              <a:rPr lang="hr-HR" sz="1500" dirty="0"/>
              <a:t>dostaviti dokaznu dokumentaciju Osnivaču (račune i dokaze o plaćanju – ukoliko nije drugačije ugovoreno s Osnivačem, tablični prikaz i otpremnice)</a:t>
            </a:r>
          </a:p>
        </p:txBody>
      </p:sp>
    </p:spTree>
    <p:extLst>
      <p:ext uri="{BB962C8B-B14F-4D97-AF65-F5344CB8AC3E}">
        <p14:creationId xmlns:p14="http://schemas.microsoft.com/office/powerpoint/2010/main" val="41564687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UGOVOR OSNIVAČA S ODGOJNO-OBRAZOVNIM USTANOVAMA</a:t>
            </a:r>
          </a:p>
        </p:txBody>
      </p:sp>
      <p:sp>
        <p:nvSpPr>
          <p:cNvPr id="3" name="Content Placeholder 2"/>
          <p:cNvSpPr>
            <a:spLocks noGrp="1"/>
          </p:cNvSpPr>
          <p:nvPr>
            <p:ph idx="1"/>
          </p:nvPr>
        </p:nvSpPr>
        <p:spPr>
          <a:xfrm>
            <a:off x="838200" y="1533968"/>
            <a:ext cx="10515600" cy="4351338"/>
          </a:xfrm>
        </p:spPr>
        <p:txBody>
          <a:bodyPr>
            <a:normAutofit fontScale="70000" lnSpcReduction="20000"/>
          </a:bodyPr>
          <a:lstStyle/>
          <a:p>
            <a:r>
              <a:rPr lang="hr-HR" sz="2700" dirty="0"/>
              <a:t>odgojno-obrazovne ustanove će nakon svakog </a:t>
            </a:r>
            <a:r>
              <a:rPr lang="hr-HR" sz="2700" u="sng" dirty="0"/>
              <a:t>obračunskog razdoblja </a:t>
            </a:r>
            <a:r>
              <a:rPr lang="hr-HR" sz="2700" dirty="0"/>
              <a:t>(od prvog do zadnjeg dana u mjesecu) dostaviti Osnivaču tablične evidencije zajedno s dokazima o isporuci voća i povrća i/ili mlijeka i mliječnih proizvoda (računima, otpremnicama ili dokazima o plaćenim računima) u kojima je izražena cijena isporučenih proizvoda</a:t>
            </a:r>
          </a:p>
          <a:p>
            <a:r>
              <a:rPr lang="hr-HR" sz="2700" dirty="0"/>
              <a:t>odgojno-obrazovne ustanove će Osnivaču dostaviti pisanu izjavu prema kojoj će se obvezati:</a:t>
            </a:r>
          </a:p>
          <a:p>
            <a:pPr marL="0" indent="0">
              <a:buNone/>
            </a:pPr>
            <a:r>
              <a:rPr lang="hr-HR" sz="2700" dirty="0"/>
              <a:t>a) raspodijeliti voće i povrće i/ili mlijeko i mliječne proizvode djeci u osnovnim i srednjim školama u skladu s Pravilnikom</a:t>
            </a:r>
          </a:p>
          <a:p>
            <a:pPr marL="0" indent="0">
              <a:buNone/>
            </a:pPr>
            <a:r>
              <a:rPr lang="hr-HR" sz="2700" dirty="0"/>
              <a:t>b) osigurati da proizvodi koje financira Europska unija u okviru Školske sheme budu na raspolaganju za konzumaciju učenicima</a:t>
            </a:r>
          </a:p>
          <a:p>
            <a:pPr marL="0" indent="0">
              <a:buNone/>
            </a:pPr>
            <a:r>
              <a:rPr lang="hr-HR" sz="2700" dirty="0"/>
              <a:t>c) vratiti sva neopravdano primljena financijska sredstva zajedno sa zakonskim kamatama za količine za koje je utvrđeno da proizvodi nisu raspodijeljeni djeci ili su primljena za proizvode koji ne ispunjavaju uvjete propisane Pravilnikom</a:t>
            </a:r>
          </a:p>
          <a:p>
            <a:pPr marL="0" indent="0">
              <a:buNone/>
            </a:pPr>
            <a:r>
              <a:rPr lang="hr-HR" sz="2700" dirty="0"/>
              <a:t>d) nadležnom tijelu dopustiti provedbu administrativnih kontrola i kontrola na terenu te inspekcijskog nadzora, a posebno kontrole evidencije i</a:t>
            </a:r>
          </a:p>
          <a:p>
            <a:pPr marL="0" indent="0">
              <a:buNone/>
            </a:pPr>
            <a:r>
              <a:rPr lang="hr-HR" sz="2700" dirty="0"/>
              <a:t>e) voditi evidenciju o nazivima i adresama dobavljača proizvoda i količinama proizvoda koje su im isporučene</a:t>
            </a:r>
          </a:p>
        </p:txBody>
      </p:sp>
    </p:spTree>
    <p:extLst>
      <p:ext uri="{BB962C8B-B14F-4D97-AF65-F5344CB8AC3E}">
        <p14:creationId xmlns:p14="http://schemas.microsoft.com/office/powerpoint/2010/main" val="4194399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37744F92C5E5A7419621182A1ABCF9BC" ma:contentTypeVersion="1" ma:contentTypeDescription="Create a new document." ma:contentTypeScope="" ma:versionID="28de4040c1aef97e7def08850aeb9f10">
  <xsd:schema xmlns:xsd="http://www.w3.org/2001/XMLSchema" xmlns:xs="http://www.w3.org/2001/XMLSchema" xmlns:p="http://schemas.microsoft.com/office/2006/metadata/properties" xmlns:ns2="1096e588-875a-4e48-ba85-ea1554ece10c" targetNamespace="http://schemas.microsoft.com/office/2006/metadata/properties" ma:root="true" ma:fieldsID="a806bb8f5efe88043a1d7f9b9d0e8dd7" ns2:_="">
    <xsd:import namespace="1096e588-875a-4e48-ba85-ea1554ece10c"/>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96e588-875a-4e48-ba85-ea1554ece10c"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1096e588-875a-4e48-ba85-ea1554ece10c">6PXVCHXRUD45-1351238733-33437</_dlc_DocId>
    <_dlc_DocIdUrl xmlns="1096e588-875a-4e48-ba85-ea1554ece10c">
      <Url>http://sharepoint/szot/ssss/_layouts/15/DocIdRedir.aspx?ID=6PXVCHXRUD45-1351238733-33437</Url>
      <Description>6PXVCHXRUD45-1351238733-33437</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12905E-4CFC-4F88-8945-BC028B6739CD}">
  <ds:schemaRefs>
    <ds:schemaRef ds:uri="http://schemas.microsoft.com/sharepoint/events"/>
  </ds:schemaRefs>
</ds:datastoreItem>
</file>

<file path=customXml/itemProps2.xml><?xml version="1.0" encoding="utf-8"?>
<ds:datastoreItem xmlns:ds="http://schemas.openxmlformats.org/officeDocument/2006/customXml" ds:itemID="{562E2C36-EB55-44B3-AAEC-4BA192D5E4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96e588-875a-4e48-ba85-ea1554ece1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9570136-0051-4B4C-9C5B-BE5C78CDEF73}">
  <ds:schemaRefs>
    <ds:schemaRef ds:uri="http://schemas.microsoft.com/office/2006/documentManagement/types"/>
    <ds:schemaRef ds:uri="http://purl.org/dc/elements/1.1/"/>
    <ds:schemaRef ds:uri="http://schemas.microsoft.com/office/2006/metadata/properties"/>
    <ds:schemaRef ds:uri="http://purl.org/dc/dcmitype/"/>
    <ds:schemaRef ds:uri="1096e588-875a-4e48-ba85-ea1554ece10c"/>
    <ds:schemaRef ds:uri="http://schemas.microsoft.com/office/infopath/2007/PartnerControls"/>
    <ds:schemaRef ds:uri="http://schemas.openxmlformats.org/package/2006/metadata/core-properties"/>
    <ds:schemaRef ds:uri="http://www.w3.org/XML/1998/namespace"/>
    <ds:schemaRef ds:uri="http://purl.org/dc/terms/"/>
  </ds:schemaRefs>
</ds:datastoreItem>
</file>

<file path=customXml/itemProps4.xml><?xml version="1.0" encoding="utf-8"?>
<ds:datastoreItem xmlns:ds="http://schemas.openxmlformats.org/officeDocument/2006/customXml" ds:itemID="{D609EB7B-97B9-4FEB-B6EC-89913BF6B7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1206</TotalTime>
  <Words>1998</Words>
  <Application>Microsoft Office PowerPoint</Application>
  <PresentationFormat>Widescreen</PresentationFormat>
  <Paragraphs>135</Paragraphs>
  <Slides>17</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ŠKOLSKA SHEMA 2023./2024. DISTRIBUCIJA</vt:lpstr>
      <vt:lpstr>ZAKONSKA OSNOVA</vt:lpstr>
      <vt:lpstr>JAVNI POZIV - DOBAVLJAČI</vt:lpstr>
      <vt:lpstr>OBVEZE DOBAVLJAČA</vt:lpstr>
      <vt:lpstr>JAVNI POZIV - OSNIVAČI  odgojno obrazovnih ustanova </vt:lpstr>
      <vt:lpstr>JAVNI POZIV - OSNIVAČI  odgojno-obrazovnih ustanova</vt:lpstr>
      <vt:lpstr>OBVEZE OSNIVAČA odgojno-obrazovnih ustanova</vt:lpstr>
      <vt:lpstr>OBVEZE ODGOJNO-OBRAZOVNE USTANOVE</vt:lpstr>
      <vt:lpstr>UGOVOR OSNIVAČA S ODGOJNO-OBRAZOVNIM USTANOVAMA</vt:lpstr>
      <vt:lpstr>UGOVORI ODGOJNO-OBRAZOVNIH USTANOVA S DOBAVLJAČIMA</vt:lpstr>
      <vt:lpstr>OBVEZE APPRRR</vt:lpstr>
      <vt:lpstr>ZAHTJEV ZA POTPORU</vt:lpstr>
      <vt:lpstr>ZAHTJEV ZA POTPORU</vt:lpstr>
      <vt:lpstr>POVRAT </vt:lpstr>
      <vt:lpstr>KONTROLA NA TERENU</vt:lpstr>
      <vt:lpstr>KORISNI DOKUMENTI</vt:lpstr>
      <vt:lpstr>HVALA NA PAŽNJI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Igor Lončarić</dc:creator>
  <cp:lastModifiedBy>sandra.freitag</cp:lastModifiedBy>
  <cp:revision>219</cp:revision>
  <cp:lastPrinted>2018-09-06T06:21:55Z</cp:lastPrinted>
  <dcterms:created xsi:type="dcterms:W3CDTF">2018-05-18T12:30:34Z</dcterms:created>
  <dcterms:modified xsi:type="dcterms:W3CDTF">2023-08-23T08:56:33Z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0x01010037744F92C5E5A7419621182A1ABCF9BC</vt:lpwstr>
  </property>
  <property fmtid="{D5CDD505-2E9C-101B-9397-08002B2CF9AE}" pid="3" name="_dlc_DocIdItemGuid">
    <vt:lpwstr>5ae20e3f-6995-42f4-a7f0-3d4103bd0f0d</vt:lpwstr>
  </property>
</Properties>
</file>