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93" r:id="rId4"/>
    <p:sldId id="283" r:id="rId5"/>
    <p:sldId id="282" r:id="rId6"/>
    <p:sldId id="296" r:id="rId7"/>
    <p:sldId id="327" r:id="rId8"/>
    <p:sldId id="284" r:id="rId9"/>
    <p:sldId id="311" r:id="rId10"/>
    <p:sldId id="287" r:id="rId11"/>
    <p:sldId id="302" r:id="rId12"/>
    <p:sldId id="320" r:id="rId13"/>
    <p:sldId id="322" r:id="rId14"/>
    <p:sldId id="323" r:id="rId15"/>
    <p:sldId id="328" r:id="rId16"/>
    <p:sldId id="324" r:id="rId17"/>
    <p:sldId id="330" r:id="rId18"/>
    <p:sldId id="286" r:id="rId19"/>
    <p:sldId id="290" r:id="rId20"/>
    <p:sldId id="332" r:id="rId21"/>
    <p:sldId id="325" r:id="rId22"/>
    <p:sldId id="295" r:id="rId23"/>
    <p:sldId id="316" r:id="rId24"/>
    <p:sldId id="326" r:id="rId25"/>
    <p:sldId id="333" r:id="rId26"/>
    <p:sldId id="258" r:id="rId27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B7B9B4-BC75-4646-BE5B-6A751EC6A009}">
          <p14:sldIdLst>
            <p14:sldId id="256"/>
            <p14:sldId id="259"/>
            <p14:sldId id="293"/>
            <p14:sldId id="283"/>
            <p14:sldId id="282"/>
            <p14:sldId id="296"/>
            <p14:sldId id="327"/>
            <p14:sldId id="284"/>
            <p14:sldId id="311"/>
            <p14:sldId id="287"/>
            <p14:sldId id="302"/>
            <p14:sldId id="320"/>
            <p14:sldId id="322"/>
            <p14:sldId id="323"/>
            <p14:sldId id="328"/>
            <p14:sldId id="324"/>
            <p14:sldId id="330"/>
            <p14:sldId id="286"/>
            <p14:sldId id="290"/>
            <p14:sldId id="332"/>
            <p14:sldId id="325"/>
            <p14:sldId id="295"/>
            <p14:sldId id="316"/>
            <p14:sldId id="326"/>
            <p14:sldId id="33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C33"/>
    <a:srgbClr val="585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518" y="562526"/>
            <a:ext cx="7632442" cy="2387600"/>
          </a:xfrm>
        </p:spPr>
        <p:txBody>
          <a:bodyPr anchor="b"/>
          <a:lstStyle>
            <a:lvl1pPr algn="l">
              <a:defRPr sz="60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516" y="4152122"/>
            <a:ext cx="7632444" cy="110567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2" y="5257800"/>
            <a:ext cx="2350013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31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21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4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rgbClr val="96B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2" y="242596"/>
            <a:ext cx="11523306" cy="8117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963"/>
            <a:ext cx="12192000" cy="4777274"/>
          </a:xfrm>
          <a:noFill/>
        </p:spPr>
        <p:txBody>
          <a:bodyPr/>
          <a:lstStyle>
            <a:lvl1pPr marL="269875" indent="0"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7" y="6195062"/>
            <a:ext cx="4071833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8" y="6105398"/>
            <a:ext cx="478537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rgbClr val="96B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902" y="242596"/>
            <a:ext cx="11523306" cy="8117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dirty="0"/>
              <a:t>Hvala na pažnji!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7" y="6213724"/>
            <a:ext cx="4071833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6124060"/>
            <a:ext cx="478537" cy="7193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7557796" y="1778014"/>
            <a:ext cx="4222666" cy="3905250"/>
          </a:xfrm>
          <a:prstGeom prst="rect">
            <a:avLst/>
          </a:prstGeom>
          <a:solidFill>
            <a:srgbClr val="96BC33"/>
          </a:solidFill>
        </p:spPr>
        <p:txBody>
          <a:bodyPr vert="horz" lIns="360000" tIns="45720" rIns="432000" bIns="45720" rtlCol="0" anchor="ctr">
            <a:normAutofit fontScale="625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r-HR" b="1" cap="all" dirty="0">
                <a:solidFill>
                  <a:schemeClr val="bg1"/>
                </a:solidFill>
              </a:rPr>
              <a:t>Agencija za plaćanja u poljoprivredi, ribarstvu i ruralnom razvoju  </a:t>
            </a:r>
          </a:p>
          <a:p>
            <a:pPr marL="271463">
              <a:lnSpc>
                <a:spcPct val="120000"/>
              </a:lnSpc>
              <a:buFont typeface="Arial" panose="020B0604020202020204" pitchFamily="34" charset="0"/>
              <a:buNone/>
            </a:pPr>
            <a:endParaRPr lang="hr-HR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Ulica grada Vukovara 269d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10 000 Zagreb</a:t>
            </a:r>
          </a:p>
          <a:p>
            <a:endParaRPr lang="hr-HR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+385 1 6002 700 (centrala)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+385 1 6002 742 (informiranje</a:t>
            </a:r>
            <a:r>
              <a:rPr lang="hr-HR" dirty="0">
                <a:solidFill>
                  <a:schemeClr val="bg1"/>
                </a:solidFill>
              </a:rPr>
              <a:t>)</a:t>
            </a:r>
          </a:p>
          <a:p>
            <a:endParaRPr lang="hr-HR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www.apprrr.hr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info@apprrr.hr</a:t>
            </a: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4"/>
          <a:srcRect r="6389"/>
          <a:stretch/>
        </p:blipFill>
        <p:spPr>
          <a:xfrm>
            <a:off x="478537" y="1743886"/>
            <a:ext cx="5929438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05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9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5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3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98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3A0C-3612-4ECC-8C30-362E3DB22A98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66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7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3417" y="3428999"/>
            <a:ext cx="8592851" cy="154249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Elektronički oglasnik nabave Agencije za plaćanja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Pravila za provođenje postupka i osvrt na najčešće pogreške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21C68-D28E-49BD-8965-64404D4A0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14" y="-1311051"/>
            <a:ext cx="5939406" cy="5939406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B67E973-23DF-4FF9-BCFE-825E9C6C3900}"/>
              </a:ext>
            </a:extLst>
          </p:cNvPr>
          <p:cNvSpPr txBox="1">
            <a:spLocks/>
          </p:cNvSpPr>
          <p:nvPr/>
        </p:nvSpPr>
        <p:spPr>
          <a:xfrm>
            <a:off x="9940954" y="6005818"/>
            <a:ext cx="1873685" cy="70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200" b="1" dirty="0"/>
              <a:t>listopad 2025.,</a:t>
            </a:r>
          </a:p>
          <a:p>
            <a:pPr algn="r"/>
            <a:r>
              <a:rPr lang="pl-PL" sz="1200" b="1" dirty="0"/>
              <a:t>Markiš</a:t>
            </a:r>
            <a:endParaRPr lang="hr-HR" sz="1200" b="1" dirty="0"/>
          </a:p>
        </p:txBody>
      </p:sp>
    </p:spTree>
    <p:extLst>
      <p:ext uri="{BB962C8B-B14F-4D97-AF65-F5344CB8AC3E}">
        <p14:creationId xmlns:p14="http://schemas.microsoft.com/office/powerpoint/2010/main" val="362033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7644B-A392-4C8B-BD7B-698FD775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6" y="927142"/>
            <a:ext cx="6096000" cy="533805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hr-HR" sz="1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A4058-0AA1-4162-8254-BE1FE092F6D3}"/>
              </a:ext>
            </a:extLst>
          </p:cNvPr>
          <p:cNvSpPr/>
          <p:nvPr/>
        </p:nvSpPr>
        <p:spPr>
          <a:xfrm>
            <a:off x="6262396" y="2166890"/>
            <a:ext cx="5524165" cy="378565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Radna</a:t>
            </a:r>
            <a:r>
              <a:rPr lang="en-US" sz="1600" b="1" dirty="0"/>
              <a:t> </a:t>
            </a:r>
            <a:r>
              <a:rPr lang="en-US" sz="1600" b="1" dirty="0" err="1"/>
              <a:t>širina</a:t>
            </a:r>
            <a:r>
              <a:rPr lang="en-US" sz="1600" b="1" dirty="0"/>
              <a:t> u </a:t>
            </a:r>
            <a:r>
              <a:rPr lang="en-US" sz="1600" b="1" dirty="0" err="1"/>
              <a:t>rasponu</a:t>
            </a:r>
            <a:r>
              <a:rPr lang="en-US" sz="1600" b="1" dirty="0"/>
              <a:t> 220–2</a:t>
            </a:r>
            <a:r>
              <a:rPr lang="hr-HR" sz="1600" b="1" dirty="0"/>
              <a:t>5</a:t>
            </a:r>
            <a:r>
              <a:rPr lang="en-US" sz="1600" b="1" dirty="0"/>
              <a:t>0 cm</a:t>
            </a:r>
            <a:endParaRPr lang="hr-H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Š</a:t>
            </a:r>
            <a:r>
              <a:rPr lang="en-US" sz="1600" b="1" dirty="0" err="1"/>
              <a:t>irina</a:t>
            </a:r>
            <a:r>
              <a:rPr lang="en-US" sz="1600" b="1" dirty="0"/>
              <a:t> </a:t>
            </a:r>
            <a:r>
              <a:rPr lang="en-US" sz="1600" b="1" dirty="0" err="1"/>
              <a:t>košnje</a:t>
            </a:r>
            <a:r>
              <a:rPr lang="en-US" sz="1600" b="1" dirty="0"/>
              <a:t> </a:t>
            </a:r>
            <a:r>
              <a:rPr lang="hr-HR" sz="1600" b="1" dirty="0"/>
              <a:t>min 28</a:t>
            </a:r>
            <a:r>
              <a:rPr lang="en-US" sz="1600" b="1" dirty="0"/>
              <a:t> cm</a:t>
            </a:r>
            <a:endParaRPr lang="hr-H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B</a:t>
            </a:r>
            <a:r>
              <a:rPr lang="en-US" sz="1600" b="1" dirty="0" err="1"/>
              <a:t>roj</a:t>
            </a:r>
            <a:r>
              <a:rPr lang="en-US" sz="1600" b="1" dirty="0"/>
              <a:t> </a:t>
            </a:r>
            <a:r>
              <a:rPr lang="en-US" sz="1600" b="1" dirty="0" err="1"/>
              <a:t>okretaja</a:t>
            </a:r>
            <a:r>
              <a:rPr lang="en-US" sz="1600" b="1" dirty="0"/>
              <a:t> </a:t>
            </a:r>
            <a:r>
              <a:rPr lang="en-US" sz="1600" b="1" dirty="0" err="1"/>
              <a:t>rotora</a:t>
            </a:r>
            <a:r>
              <a:rPr lang="hr-HR" sz="1600" b="1" dirty="0"/>
              <a:t> min.</a:t>
            </a:r>
            <a:r>
              <a:rPr lang="en-US" sz="1600" b="1" dirty="0"/>
              <a:t> 2240 </a:t>
            </a:r>
            <a:r>
              <a:rPr lang="en-US" sz="1600" b="1" dirty="0" err="1"/>
              <a:t>okr</a:t>
            </a:r>
            <a:r>
              <a:rPr lang="en-US" sz="1600" b="1" dirty="0"/>
              <a:t>/min </a:t>
            </a:r>
            <a:endParaRPr lang="hr-H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P</a:t>
            </a:r>
            <a:r>
              <a:rPr lang="en-US" sz="1600" b="1" dirty="0" err="1"/>
              <a:t>rijenos</a:t>
            </a:r>
            <a:r>
              <a:rPr lang="en-US" sz="1600" b="1" dirty="0"/>
              <a:t> pogona </a:t>
            </a:r>
            <a:r>
              <a:rPr lang="en-US" sz="1600" b="1" dirty="0" err="1"/>
              <a:t>preko</a:t>
            </a:r>
            <a:r>
              <a:rPr lang="en-US" sz="1600" b="1" dirty="0"/>
              <a:t> </a:t>
            </a:r>
            <a:r>
              <a:rPr lang="hr-HR" sz="1600" b="1" dirty="0"/>
              <a:t>(</a:t>
            </a:r>
            <a:r>
              <a:rPr lang="en-US" sz="1600" b="1" dirty="0"/>
              <a:t>4</a:t>
            </a:r>
            <a:r>
              <a:rPr lang="hr-HR" sz="1600" b="1" dirty="0"/>
              <a:t>)</a:t>
            </a:r>
            <a:r>
              <a:rPr lang="en-US" sz="1600" b="1" dirty="0"/>
              <a:t> </a:t>
            </a:r>
            <a:r>
              <a:rPr lang="en-US" sz="1600" b="1" dirty="0" err="1"/>
              <a:t>remena</a:t>
            </a:r>
            <a:endParaRPr lang="hr-H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Radni organi: min. 28 čekića</a:t>
            </a:r>
          </a:p>
          <a:p>
            <a:pPr>
              <a:buNone/>
            </a:pPr>
            <a:endParaRPr lang="hr-HR" sz="1600" b="1" dirty="0"/>
          </a:p>
          <a:p>
            <a:pPr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📌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Zašto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je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ovo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ispravno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Definira</a:t>
            </a:r>
            <a:r>
              <a:rPr lang="en-US" sz="1600" dirty="0"/>
              <a:t> </a:t>
            </a:r>
            <a:r>
              <a:rPr lang="en-US" sz="1600" dirty="0" err="1"/>
              <a:t>funkcionalnost</a:t>
            </a:r>
            <a:r>
              <a:rPr lang="en-US" sz="1600" dirty="0"/>
              <a:t>, a ne </a:t>
            </a:r>
            <a:r>
              <a:rPr lang="en-US" sz="1600" dirty="0" err="1"/>
              <a:t>točne</a:t>
            </a:r>
            <a:r>
              <a:rPr lang="en-US" sz="1600" dirty="0"/>
              <a:t> </a:t>
            </a:r>
            <a:r>
              <a:rPr lang="en-US" sz="1600" dirty="0" err="1"/>
              <a:t>tvorničke</a:t>
            </a:r>
            <a:r>
              <a:rPr lang="en-US" sz="1600" dirty="0"/>
              <a:t> </a:t>
            </a:r>
            <a:r>
              <a:rPr lang="en-US" sz="1600" dirty="0" err="1"/>
              <a:t>specifikacije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Omogućuje</a:t>
            </a:r>
            <a:r>
              <a:rPr lang="en-US" sz="1600" dirty="0"/>
              <a:t> </a:t>
            </a:r>
            <a:r>
              <a:rPr lang="en-US" sz="1600" dirty="0" err="1"/>
              <a:t>sudjelovanje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proizvođača</a:t>
            </a:r>
            <a:r>
              <a:rPr lang="en-US" sz="1600" dirty="0"/>
              <a:t> → </a:t>
            </a:r>
            <a:r>
              <a:rPr lang="en-US" sz="1600" dirty="0" err="1"/>
              <a:t>veća</a:t>
            </a:r>
            <a:r>
              <a:rPr lang="en-US" sz="1600" dirty="0"/>
              <a:t> </a:t>
            </a:r>
            <a:r>
              <a:rPr lang="en-US" sz="1600" dirty="0" err="1"/>
              <a:t>konkurencija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niža</a:t>
            </a:r>
            <a:r>
              <a:rPr lang="en-US" sz="1600" dirty="0"/>
              <a:t> </a:t>
            </a:r>
            <a:r>
              <a:rPr lang="en-US" sz="1600" dirty="0" err="1"/>
              <a:t>cijena</a:t>
            </a:r>
            <a:endParaRPr lang="en-US" sz="1600" dirty="0"/>
          </a:p>
          <a:p>
            <a:endParaRPr lang="hr-H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b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en-US" sz="1600" b="1" dirty="0" err="1"/>
              <a:t>Tehničke</a:t>
            </a:r>
            <a:r>
              <a:rPr lang="en-US" sz="1600" b="1" dirty="0"/>
              <a:t> </a:t>
            </a:r>
            <a:r>
              <a:rPr lang="en-US" sz="1600" b="1" dirty="0" err="1"/>
              <a:t>specifikacije</a:t>
            </a:r>
            <a:r>
              <a:rPr lang="en-US" sz="1600" b="1" dirty="0"/>
              <a:t> </a:t>
            </a:r>
            <a:r>
              <a:rPr lang="en-US" sz="1600" b="1" dirty="0" err="1"/>
              <a:t>moraju</a:t>
            </a:r>
            <a:r>
              <a:rPr lang="en-US" sz="1600" b="1" dirty="0"/>
              <a:t> </a:t>
            </a:r>
            <a:r>
              <a:rPr lang="hr-HR" sz="1600" b="1" dirty="0"/>
              <a:t>biti sastavljene na način </a:t>
            </a:r>
            <a:r>
              <a:rPr lang="en-US" sz="1600" b="1" dirty="0"/>
              <a:t>da </a:t>
            </a:r>
            <a:r>
              <a:rPr lang="en-US" sz="1600" b="1" dirty="0" err="1"/>
              <a:t>opisuju</a:t>
            </a:r>
            <a:r>
              <a:rPr lang="en-US" sz="1600" b="1" dirty="0"/>
              <a:t> </a:t>
            </a:r>
            <a:r>
              <a:rPr lang="en-US" sz="1600" b="1" dirty="0" err="1"/>
              <a:t>što</a:t>
            </a:r>
            <a:r>
              <a:rPr lang="en-US" sz="1600" b="1" dirty="0"/>
              <a:t> </a:t>
            </a:r>
            <a:r>
              <a:rPr lang="en-US" sz="1600" b="1" dirty="0" err="1"/>
              <a:t>oprema</a:t>
            </a:r>
            <a:r>
              <a:rPr lang="en-US" sz="1600" b="1" dirty="0"/>
              <a:t> </a:t>
            </a:r>
            <a:r>
              <a:rPr lang="en-US" sz="1600" b="1" dirty="0" err="1"/>
              <a:t>treba</a:t>
            </a:r>
            <a:r>
              <a:rPr lang="en-US" sz="1600" b="1" dirty="0"/>
              <a:t> </a:t>
            </a:r>
            <a:r>
              <a:rPr lang="en-US" sz="1600" b="1" dirty="0" err="1"/>
              <a:t>raditi</a:t>
            </a:r>
            <a:r>
              <a:rPr lang="en-US" sz="1600" b="1" dirty="0"/>
              <a:t> i u </a:t>
            </a:r>
            <a:r>
              <a:rPr lang="en-US" sz="1600" b="1" dirty="0" err="1"/>
              <a:t>kojem</a:t>
            </a:r>
            <a:r>
              <a:rPr lang="en-US" sz="1600" b="1" dirty="0"/>
              <a:t> </a:t>
            </a:r>
            <a:r>
              <a:rPr lang="en-US" sz="1600" b="1" dirty="0" err="1"/>
              <a:t>rasponu</a:t>
            </a:r>
            <a:r>
              <a:rPr lang="en-US" sz="1600" b="1" dirty="0"/>
              <a:t> </a:t>
            </a:r>
            <a:r>
              <a:rPr lang="en-US" sz="1600" b="1" dirty="0" err="1"/>
              <a:t>vrijednosti</a:t>
            </a:r>
            <a:r>
              <a:rPr lang="en-US" sz="1600" b="1" dirty="0"/>
              <a:t>, a ne </a:t>
            </a:r>
            <a:r>
              <a:rPr lang="en-US" sz="1600" b="1" dirty="0" err="1"/>
              <a:t>kako</a:t>
            </a:r>
            <a:r>
              <a:rPr lang="en-US" sz="1600" b="1" dirty="0"/>
              <a:t> </a:t>
            </a:r>
            <a:r>
              <a:rPr lang="en-US" sz="1600" b="1" dirty="0" err="1"/>
              <a:t>izgleda</a:t>
            </a:r>
            <a:r>
              <a:rPr lang="en-US" sz="1600" b="1" dirty="0"/>
              <a:t> </a:t>
            </a:r>
            <a:r>
              <a:rPr lang="en-US" sz="1600" b="1" dirty="0" err="1"/>
              <a:t>točno</a:t>
            </a:r>
            <a:r>
              <a:rPr lang="en-US" sz="1600" b="1" dirty="0"/>
              <a:t> </a:t>
            </a:r>
            <a:r>
              <a:rPr lang="en-US" sz="1600" b="1" dirty="0" err="1"/>
              <a:t>određeni</a:t>
            </a:r>
            <a:r>
              <a:rPr lang="en-US" sz="1600" b="1" dirty="0"/>
              <a:t> model.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0B5F6-0530-4AA2-8C8F-DAD16F66BA2B}"/>
              </a:ext>
            </a:extLst>
          </p:cNvPr>
          <p:cNvSpPr/>
          <p:nvPr/>
        </p:nvSpPr>
        <p:spPr>
          <a:xfrm>
            <a:off x="646254" y="2162357"/>
            <a:ext cx="4889096" cy="424731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❌</a:t>
            </a:r>
            <a:r>
              <a:rPr lang="en-US" b="1" dirty="0"/>
              <a:t> </a:t>
            </a:r>
            <a:r>
              <a:rPr lang="en-US" b="1" dirty="0" err="1"/>
              <a:t>Radna</a:t>
            </a:r>
            <a:r>
              <a:rPr lang="en-US" b="1" dirty="0"/>
              <a:t> </a:t>
            </a:r>
            <a:r>
              <a:rPr lang="en-US" b="1" dirty="0" err="1"/>
              <a:t>širina</a:t>
            </a:r>
            <a:r>
              <a:rPr lang="en-US" b="1" dirty="0"/>
              <a:t> 227 cm, </a:t>
            </a:r>
            <a:r>
              <a:rPr lang="en-US" b="1" dirty="0" err="1"/>
              <a:t>širina</a:t>
            </a:r>
            <a:r>
              <a:rPr lang="en-US" b="1" dirty="0"/>
              <a:t> </a:t>
            </a:r>
            <a:r>
              <a:rPr lang="en-US" b="1" dirty="0" err="1"/>
              <a:t>košnje</a:t>
            </a:r>
            <a:r>
              <a:rPr lang="en-US" b="1" dirty="0"/>
              <a:t> 28 cm, 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okretaja</a:t>
            </a:r>
            <a:r>
              <a:rPr lang="en-US" b="1" dirty="0"/>
              <a:t> </a:t>
            </a:r>
            <a:r>
              <a:rPr lang="en-US" b="1" dirty="0" err="1"/>
              <a:t>rotora</a:t>
            </a:r>
            <a:r>
              <a:rPr lang="en-US" b="1" dirty="0"/>
              <a:t> 2240 </a:t>
            </a:r>
            <a:r>
              <a:rPr lang="en-US" b="1" dirty="0" err="1"/>
              <a:t>okr</a:t>
            </a:r>
            <a:r>
              <a:rPr lang="en-US" b="1" dirty="0"/>
              <a:t>/min, </a:t>
            </a:r>
            <a:r>
              <a:rPr lang="en-US" b="1" dirty="0" err="1"/>
              <a:t>prijenos</a:t>
            </a:r>
            <a:r>
              <a:rPr lang="en-US" b="1" dirty="0"/>
              <a:t> pogona </a:t>
            </a:r>
            <a:r>
              <a:rPr lang="en-US" b="1" dirty="0" err="1"/>
              <a:t>preko</a:t>
            </a:r>
            <a:r>
              <a:rPr lang="en-US" b="1" dirty="0"/>
              <a:t> 4 </a:t>
            </a:r>
            <a:r>
              <a:rPr lang="en-US" b="1" dirty="0" err="1"/>
              <a:t>remena</a:t>
            </a:r>
            <a:r>
              <a:rPr lang="en-US" b="1" dirty="0"/>
              <a:t>, </a:t>
            </a:r>
            <a:r>
              <a:rPr lang="en-US" b="1" dirty="0" err="1"/>
              <a:t>radni</a:t>
            </a:r>
            <a:r>
              <a:rPr lang="en-US" b="1" dirty="0"/>
              <a:t> </a:t>
            </a:r>
            <a:r>
              <a:rPr lang="en-US" b="1" dirty="0" err="1"/>
              <a:t>organi</a:t>
            </a:r>
            <a:r>
              <a:rPr lang="en-US" b="1" dirty="0"/>
              <a:t>: 28 </a:t>
            </a:r>
            <a:r>
              <a:rPr lang="en-US" b="1" dirty="0" err="1"/>
              <a:t>čekića</a:t>
            </a:r>
            <a:endParaRPr lang="hr-HR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📌 </a:t>
            </a:r>
            <a:r>
              <a:rPr lang="en-US" b="1" dirty="0" err="1">
                <a:solidFill>
                  <a:srgbClr val="C00000"/>
                </a:solidFill>
              </a:rPr>
              <a:t>Zašto</a:t>
            </a:r>
            <a:r>
              <a:rPr lang="en-US" b="1" dirty="0">
                <a:solidFill>
                  <a:srgbClr val="C00000"/>
                </a:solidFill>
              </a:rPr>
              <a:t> je to </a:t>
            </a:r>
            <a:r>
              <a:rPr lang="en-US" b="1" dirty="0" err="1">
                <a:solidFill>
                  <a:srgbClr val="C00000"/>
                </a:solidFill>
              </a:rPr>
              <a:t>nepravilno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Preusko</a:t>
            </a:r>
            <a:r>
              <a:rPr lang="en-US" dirty="0"/>
              <a:t> </a:t>
            </a:r>
            <a:r>
              <a:rPr lang="en-US" dirty="0" err="1"/>
              <a:t>definiran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/>
              <a:t>(potencijalno)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proizvođaču</a:t>
            </a:r>
            <a:r>
              <a:rPr lang="en-US" dirty="0"/>
              <a:t>/</a:t>
            </a:r>
            <a:r>
              <a:rPr lang="en-US" dirty="0" err="1"/>
              <a:t>modelu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(potencijalno) p</a:t>
            </a:r>
            <a:r>
              <a:rPr lang="en-US" dirty="0" err="1"/>
              <a:t>repisan</a:t>
            </a:r>
            <a:r>
              <a:rPr lang="en-US" dirty="0"/>
              <a:t> </a:t>
            </a:r>
            <a:r>
              <a:rPr lang="en-US" dirty="0" err="1"/>
              <a:t>tehnički</a:t>
            </a:r>
            <a:r>
              <a:rPr lang="en-US" dirty="0"/>
              <a:t> list </a:t>
            </a:r>
            <a:r>
              <a:rPr lang="en-US" dirty="0" err="1"/>
              <a:t>dobavljača</a:t>
            </a:r>
            <a:r>
              <a:rPr lang="en-US" dirty="0"/>
              <a:t> → </a:t>
            </a:r>
            <a:r>
              <a:rPr lang="en-US" dirty="0" err="1"/>
              <a:t>pogoduje</a:t>
            </a:r>
            <a:r>
              <a:rPr lang="en-US" dirty="0"/>
              <a:t> </a:t>
            </a:r>
            <a:r>
              <a:rPr lang="en-US" dirty="0" err="1"/>
              <a:t>konkretnom</a:t>
            </a:r>
            <a:r>
              <a:rPr lang="en-US" dirty="0"/>
              <a:t> </a:t>
            </a:r>
            <a:r>
              <a:rPr lang="en-US" dirty="0" err="1"/>
              <a:t>proizvođaču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Onemogućuje</a:t>
            </a:r>
            <a:r>
              <a:rPr lang="en-US" dirty="0"/>
              <a:t> </a:t>
            </a:r>
            <a:r>
              <a:rPr lang="en-US" dirty="0" err="1"/>
              <a:t>konkurenciju</a:t>
            </a:r>
            <a:r>
              <a:rPr lang="en-US" dirty="0"/>
              <a:t> </a:t>
            </a:r>
            <a:r>
              <a:rPr lang="hr-HR" dirty="0"/>
              <a:t>- </a:t>
            </a:r>
            <a:r>
              <a:rPr lang="en-US" dirty="0" err="1"/>
              <a:t>nijedan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model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zadovoljiti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uvjete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en-US" dirty="0">
                <a:solidFill>
                  <a:srgbClr val="C00000"/>
                </a:solidFill>
              </a:rPr>
              <a:t>👉 </a:t>
            </a:r>
            <a:r>
              <a:rPr lang="hr-HR" b="1" dirty="0">
                <a:solidFill>
                  <a:srgbClr val="C00000"/>
                </a:solidFill>
              </a:rPr>
              <a:t>Nepravilnost br.6, </a:t>
            </a:r>
            <a:r>
              <a:rPr lang="hr-HR" dirty="0"/>
              <a:t>Diskriminirajuće i</a:t>
            </a:r>
          </a:p>
          <a:p>
            <a:r>
              <a:rPr lang="hr-HR" dirty="0"/>
              <a:t>Ograničavajuće tehničke specifikacije</a:t>
            </a:r>
            <a:endParaRPr lang="hr-HR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👉 </a:t>
            </a:r>
            <a:r>
              <a:rPr lang="hr-HR" b="1" dirty="0">
                <a:solidFill>
                  <a:srgbClr val="C00000"/>
                </a:solidFill>
              </a:rPr>
              <a:t>Financijska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b="1" dirty="0">
                <a:solidFill>
                  <a:srgbClr val="C00000"/>
                </a:solidFill>
              </a:rPr>
              <a:t>korekcija – 5% /10% / 25%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3926B-86AC-44D0-B75A-431514B5A6B6}"/>
              </a:ext>
            </a:extLst>
          </p:cNvPr>
          <p:cNvSpPr txBox="1">
            <a:spLocks/>
          </p:cNvSpPr>
          <p:nvPr/>
        </p:nvSpPr>
        <p:spPr>
          <a:xfrm>
            <a:off x="238059" y="252383"/>
            <a:ext cx="11523306" cy="81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633D0-E5A4-4C96-ADBA-1008AEA67547}"/>
              </a:ext>
            </a:extLst>
          </p:cNvPr>
          <p:cNvSpPr/>
          <p:nvPr/>
        </p:nvSpPr>
        <p:spPr>
          <a:xfrm>
            <a:off x="166396" y="1709241"/>
            <a:ext cx="128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/>
              <a:t>Pr. MALČER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56AC9-64D7-4ED0-97D2-50229D95A655}"/>
              </a:ext>
            </a:extLst>
          </p:cNvPr>
          <p:cNvSpPr/>
          <p:nvPr/>
        </p:nvSpPr>
        <p:spPr>
          <a:xfrm>
            <a:off x="0" y="1299241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tehničke specifikacije:</a:t>
            </a:r>
          </a:p>
        </p:txBody>
      </p:sp>
    </p:spTree>
    <p:extLst>
      <p:ext uri="{BB962C8B-B14F-4D97-AF65-F5344CB8AC3E}">
        <p14:creationId xmlns:p14="http://schemas.microsoft.com/office/powerpoint/2010/main" val="353279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7647-90B4-D8E3-7FB7-DEBDA4F4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6453-F8B4-9EC6-EBD4-F03A25887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7352"/>
            <a:ext cx="12192000" cy="50329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dirty="0"/>
          </a:p>
          <a:p>
            <a:pPr>
              <a:buNone/>
            </a:pPr>
            <a:endParaRPr lang="hr-H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AABC4-B0F0-DF35-7D41-D767ABC5716B}"/>
              </a:ext>
            </a:extLst>
          </p:cNvPr>
          <p:cNvSpPr txBox="1"/>
          <p:nvPr/>
        </p:nvSpPr>
        <p:spPr>
          <a:xfrm>
            <a:off x="638063" y="2333685"/>
            <a:ext cx="4898672" cy="45243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❌</a:t>
            </a:r>
            <a:r>
              <a:rPr lang="en-US" dirty="0"/>
              <a:t> </a:t>
            </a:r>
            <a:r>
              <a:rPr lang="en-US" b="1" dirty="0"/>
              <a:t>Šumska sjeckalica s rotorskim sustavom promjera 820 mm, 6 noževa, sustav za oštrenje JENZ, propusnost 80–90 m³/h</a:t>
            </a:r>
            <a:endParaRPr lang="hr-HR" b="1" dirty="0"/>
          </a:p>
          <a:p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→ Problem: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Točno definiran </a:t>
            </a:r>
            <a:r>
              <a:rPr lang="en-US" b="1" dirty="0"/>
              <a:t>promjer rotora</a:t>
            </a:r>
            <a:r>
              <a:rPr lang="en-US" dirty="0"/>
              <a:t> (820 mm) → </a:t>
            </a:r>
            <a:r>
              <a:rPr lang="hr-HR" dirty="0"/>
              <a:t>potencijalno </a:t>
            </a:r>
            <a:r>
              <a:rPr lang="en-US" dirty="0" err="1"/>
              <a:t>pogoduje</a:t>
            </a:r>
            <a:r>
              <a:rPr lang="en-US" dirty="0"/>
              <a:t> samo određenom modelu.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Točan broj noževa (</a:t>
            </a:r>
            <a:r>
              <a:rPr lang="en-US" b="1" dirty="0"/>
              <a:t>6</a:t>
            </a:r>
            <a:r>
              <a:rPr lang="en-US" dirty="0"/>
              <a:t>) → </a:t>
            </a:r>
            <a:r>
              <a:rPr lang="hr-HR" dirty="0"/>
              <a:t>onemogućuje npr. veći broj noževa </a:t>
            </a:r>
            <a:r>
              <a:rPr lang="hr-HR" i="1" dirty="0"/>
              <a:t>(potencijalno bolje)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Naveden </a:t>
            </a:r>
            <a:r>
              <a:rPr lang="en-US" b="1" dirty="0"/>
              <a:t>brend (JENZ)</a:t>
            </a:r>
            <a:r>
              <a:rPr lang="en-US" dirty="0"/>
              <a:t> →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pogod</a:t>
            </a:r>
            <a:r>
              <a:rPr lang="hr-HR" dirty="0" err="1"/>
              <a:t>ovanje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proizvođaču</a:t>
            </a:r>
            <a:r>
              <a:rPr lang="hr-HR" b="1" dirty="0">
                <a:solidFill>
                  <a:srgbClr val="C00000"/>
                </a:solidFill>
              </a:rPr>
              <a:t> predmeta nabave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Propusnost izražena uskim rasponom (80–90 m³/h) → zatvara konkurenciju.</a:t>
            </a:r>
            <a:endParaRPr lang="hr-H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6070F-6157-4EDA-AF60-EAA16167B365}"/>
              </a:ext>
            </a:extLst>
          </p:cNvPr>
          <p:cNvSpPr/>
          <p:nvPr/>
        </p:nvSpPr>
        <p:spPr>
          <a:xfrm>
            <a:off x="6096000" y="2333685"/>
            <a:ext cx="4834855" cy="341632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en-US" dirty="0"/>
              <a:t> </a:t>
            </a:r>
            <a:r>
              <a:rPr lang="en-US" b="1" dirty="0" err="1"/>
              <a:t>Šumska</a:t>
            </a:r>
            <a:r>
              <a:rPr lang="en-US" b="1" dirty="0"/>
              <a:t> </a:t>
            </a:r>
            <a:r>
              <a:rPr lang="en-US" b="1" dirty="0" err="1"/>
              <a:t>sje</a:t>
            </a:r>
            <a:r>
              <a:rPr lang="hr-HR" b="1" dirty="0"/>
              <a:t>č</a:t>
            </a:r>
            <a:r>
              <a:rPr lang="en-US" b="1" dirty="0" err="1"/>
              <a:t>kalica</a:t>
            </a:r>
            <a:r>
              <a:rPr lang="en-US" b="1" dirty="0"/>
              <a:t> s</a:t>
            </a:r>
            <a:r>
              <a:rPr lang="hr-HR" b="1" dirty="0"/>
              <a:t> rotorskim</a:t>
            </a:r>
            <a:r>
              <a:rPr lang="en-US" b="1" dirty="0"/>
              <a:t> </a:t>
            </a:r>
            <a:r>
              <a:rPr lang="en-US" b="1" dirty="0" err="1"/>
              <a:t>sustavom</a:t>
            </a:r>
            <a:r>
              <a:rPr lang="en-US" b="1" dirty="0"/>
              <a:t> </a:t>
            </a:r>
            <a:r>
              <a:rPr lang="en-US" b="1" dirty="0" err="1"/>
              <a:t>rezanja</a:t>
            </a:r>
            <a:r>
              <a:rPr lang="en-US" b="1" dirty="0"/>
              <a:t>, </a:t>
            </a:r>
            <a:r>
              <a:rPr lang="en-US" b="1" dirty="0" err="1"/>
              <a:t>promjera</a:t>
            </a:r>
            <a:r>
              <a:rPr lang="en-US" b="1" dirty="0"/>
              <a:t> min. </a:t>
            </a:r>
            <a:r>
              <a:rPr lang="hr-HR" b="1" dirty="0"/>
              <a:t>800</a:t>
            </a:r>
            <a:r>
              <a:rPr lang="en-US" b="1" dirty="0"/>
              <a:t> mm, </a:t>
            </a:r>
            <a:r>
              <a:rPr lang="en-US" b="1" dirty="0" err="1"/>
              <a:t>minimalno</a:t>
            </a:r>
            <a:r>
              <a:rPr lang="en-US" b="1" dirty="0"/>
              <a:t> 6 </a:t>
            </a:r>
            <a:r>
              <a:rPr lang="en-US" b="1" dirty="0" err="1"/>
              <a:t>noževa</a:t>
            </a:r>
            <a:r>
              <a:rPr lang="en-US" b="1" dirty="0"/>
              <a:t> </a:t>
            </a:r>
            <a:r>
              <a:rPr lang="hr-HR" b="1" dirty="0"/>
              <a:t>(</a:t>
            </a:r>
            <a:r>
              <a:rPr lang="en-US" b="1" i="1" dirty="0" err="1">
                <a:solidFill>
                  <a:srgbClr val="C00000"/>
                </a:solidFill>
              </a:rPr>
              <a:t>ili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ekvivalentni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sustav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rezanja</a:t>
            </a:r>
            <a:r>
              <a:rPr lang="hr-HR" b="1" dirty="0"/>
              <a:t>)</a:t>
            </a:r>
            <a:r>
              <a:rPr lang="en-US" b="1" dirty="0"/>
              <a:t>, </a:t>
            </a:r>
            <a:r>
              <a:rPr lang="en-US" b="1" dirty="0" err="1"/>
              <a:t>propusnosti</a:t>
            </a:r>
            <a:r>
              <a:rPr lang="en-US" b="1" dirty="0"/>
              <a:t> min. </a:t>
            </a:r>
            <a:r>
              <a:rPr lang="hr-HR" b="1" dirty="0"/>
              <a:t>80</a:t>
            </a:r>
            <a:r>
              <a:rPr lang="en-US" b="1" dirty="0"/>
              <a:t> m³/h</a:t>
            </a:r>
            <a:endParaRPr lang="hr-HR" b="1" dirty="0"/>
          </a:p>
          <a:p>
            <a:br>
              <a:rPr lang="en-US" dirty="0"/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→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Isprav</a:t>
            </a:r>
            <a:r>
              <a:rPr lang="hr-HR" b="1" dirty="0" err="1">
                <a:solidFill>
                  <a:schemeClr val="accent6">
                    <a:lumMod val="50000"/>
                  </a:schemeClr>
                </a:solidFill>
              </a:rPr>
              <a:t>an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 pristup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Definira</a:t>
            </a:r>
            <a:r>
              <a:rPr lang="hr-HR" dirty="0"/>
              <a:t>ti </a:t>
            </a:r>
            <a:r>
              <a:rPr lang="en-US" b="1" dirty="0" err="1"/>
              <a:t>vrijednosti</a:t>
            </a:r>
            <a:r>
              <a:rPr lang="en-US" dirty="0"/>
              <a:t>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točne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hr-HR" dirty="0"/>
              <a:t> (min., </a:t>
            </a:r>
            <a:r>
              <a:rPr lang="hr-HR" dirty="0" err="1"/>
              <a:t>max</a:t>
            </a:r>
            <a:r>
              <a:rPr lang="hr-HR" dirty="0"/>
              <a:t>., raspon ako je primjenjivo)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T</a:t>
            </a:r>
            <a:r>
              <a:rPr lang="en-US" dirty="0" err="1"/>
              <a:t>raž</a:t>
            </a:r>
            <a:r>
              <a:rPr lang="hr-HR" dirty="0" err="1"/>
              <a:t>iti</a:t>
            </a:r>
            <a:r>
              <a:rPr lang="en-US" dirty="0"/>
              <a:t> 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, a ne </a:t>
            </a:r>
            <a:r>
              <a:rPr lang="en-US" dirty="0" err="1"/>
              <a:t>trgovačko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Otvorenost tržišnog natjecanja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47B791-1FAA-4A2F-8025-CAA51EC55359}"/>
              </a:ext>
            </a:extLst>
          </p:cNvPr>
          <p:cNvSpPr txBox="1">
            <a:spLocks/>
          </p:cNvSpPr>
          <p:nvPr/>
        </p:nvSpPr>
        <p:spPr>
          <a:xfrm>
            <a:off x="141229" y="238463"/>
            <a:ext cx="11522075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CECC6-3397-49AC-8417-C1611FBCF80A}"/>
              </a:ext>
            </a:extLst>
          </p:cNvPr>
          <p:cNvSpPr/>
          <p:nvPr/>
        </p:nvSpPr>
        <p:spPr>
          <a:xfrm>
            <a:off x="166396" y="1719668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/>
              <a:t>Pr.</a:t>
            </a:r>
            <a:r>
              <a:rPr lang="en-US" b="1" u="sng" dirty="0"/>
              <a:t> ŠUMSKA SJEČKALICA</a:t>
            </a:r>
            <a:endParaRPr lang="hr-HR" b="1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CFB7D-114C-4327-8E26-C0F319BCD602}"/>
              </a:ext>
            </a:extLst>
          </p:cNvPr>
          <p:cNvSpPr/>
          <p:nvPr/>
        </p:nvSpPr>
        <p:spPr>
          <a:xfrm>
            <a:off x="0" y="1299241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tehničke specifikacije:</a:t>
            </a:r>
          </a:p>
        </p:txBody>
      </p:sp>
    </p:spTree>
    <p:extLst>
      <p:ext uri="{BB962C8B-B14F-4D97-AF65-F5344CB8AC3E}">
        <p14:creationId xmlns:p14="http://schemas.microsoft.com/office/powerpoint/2010/main" val="406770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D57E5-DCBF-BF4D-4BEE-1CF3ABE2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5CD8C-B91F-FDAC-B855-7CE06578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7352"/>
            <a:ext cx="12192000" cy="50329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dirty="0"/>
          </a:p>
          <a:p>
            <a:pPr>
              <a:buNone/>
            </a:pPr>
            <a:endParaRPr lang="hr-H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ABAD3-9A04-1559-D908-734A4C505CFA}"/>
              </a:ext>
            </a:extLst>
          </p:cNvPr>
          <p:cNvSpPr txBox="1"/>
          <p:nvPr/>
        </p:nvSpPr>
        <p:spPr>
          <a:xfrm>
            <a:off x="318783" y="2278819"/>
            <a:ext cx="3229760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❌</a:t>
            </a:r>
            <a:r>
              <a:rPr lang="en-US" b="1" dirty="0"/>
              <a:t> </a:t>
            </a:r>
            <a:endParaRPr lang="hr-HR" b="1" dirty="0"/>
          </a:p>
          <a:p>
            <a:endParaRPr lang="hr-HR" b="1" dirty="0"/>
          </a:p>
          <a:p>
            <a:r>
              <a:rPr lang="hr-HR" b="1" u="sng" dirty="0">
                <a:solidFill>
                  <a:srgbClr val="C00000"/>
                </a:solidFill>
              </a:rPr>
              <a:t>FPT</a:t>
            </a:r>
            <a:r>
              <a:rPr lang="hr-HR" b="1" dirty="0"/>
              <a:t> </a:t>
            </a:r>
            <a:r>
              <a:rPr lang="en-US" b="1" dirty="0"/>
              <a:t>Motor </a:t>
            </a:r>
            <a:r>
              <a:rPr lang="en-US" b="1" dirty="0" err="1"/>
              <a:t>minimalno</a:t>
            </a:r>
            <a:r>
              <a:rPr lang="en-US" b="1" dirty="0"/>
              <a:t> 4 </a:t>
            </a:r>
            <a:r>
              <a:rPr lang="en-US" b="1" dirty="0" err="1"/>
              <a:t>cilindra</a:t>
            </a:r>
            <a:br>
              <a:rPr lang="en-US" b="1" dirty="0"/>
            </a:br>
            <a:endParaRPr lang="hr-HR" b="1" dirty="0"/>
          </a:p>
          <a:p>
            <a:r>
              <a:rPr lang="hr-HR" b="1" dirty="0">
                <a:solidFill>
                  <a:srgbClr val="C00000"/>
                </a:solidFill>
              </a:rPr>
              <a:t>!!!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en-US" dirty="0"/>
              <a:t>“FPT” označava </a:t>
            </a:r>
            <a:r>
              <a:rPr lang="en-US" dirty="0" err="1"/>
              <a:t>konkretnog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mjenjača</a:t>
            </a:r>
            <a:r>
              <a:rPr lang="en-US" dirty="0"/>
              <a:t>, </a:t>
            </a:r>
            <a:r>
              <a:rPr lang="en-US" dirty="0" err="1"/>
              <a:t>osovina</a:t>
            </a:r>
            <a:r>
              <a:rPr lang="en-US" dirty="0"/>
              <a:t>, </a:t>
            </a:r>
            <a:r>
              <a:rPr lang="en-US" dirty="0" err="1"/>
              <a:t>dizelskih</a:t>
            </a:r>
            <a:r>
              <a:rPr lang="en-US" dirty="0"/>
              <a:t> i </a:t>
            </a:r>
            <a:r>
              <a:rPr lang="en-US" dirty="0" err="1"/>
              <a:t>benzinskih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hr-HR" dirty="0"/>
              <a:t>…</a:t>
            </a:r>
            <a:r>
              <a:rPr lang="en-US" dirty="0"/>
              <a:t> (Fiat Powertrain)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824A-2C6D-47E0-93D5-52D5BA9304BB}"/>
              </a:ext>
            </a:extLst>
          </p:cNvPr>
          <p:cNvSpPr txBox="1"/>
          <p:nvPr/>
        </p:nvSpPr>
        <p:spPr>
          <a:xfrm>
            <a:off x="2088165" y="4848539"/>
            <a:ext cx="7067142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en-US" dirty="0" err="1"/>
              <a:t>Definira</a:t>
            </a:r>
            <a:r>
              <a:rPr lang="hr-HR" dirty="0"/>
              <a:t>ti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zahtjeve</a:t>
            </a:r>
            <a:r>
              <a:rPr lang="hr-HR" i="1" dirty="0"/>
              <a:t> (</a:t>
            </a:r>
            <a:r>
              <a:rPr lang="hr-HR" sz="1400" i="1" dirty="0"/>
              <a:t>što želim da mi stroj radi?</a:t>
            </a:r>
            <a:r>
              <a:rPr lang="hr-HR" i="1" dirty="0"/>
              <a:t>)</a:t>
            </a:r>
            <a:r>
              <a:rPr lang="en-US" b="1" i="1" dirty="0"/>
              <a:t> </a:t>
            </a:r>
            <a:endParaRPr lang="hr-HR" b="1" i="1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dirty="0"/>
              <a:t>Odrediti </a:t>
            </a:r>
            <a:r>
              <a:rPr lang="en-US" dirty="0" err="1"/>
              <a:t>raspon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hr-HR" dirty="0"/>
              <a:t> (</a:t>
            </a:r>
            <a:r>
              <a:rPr lang="hr-HR" sz="1400" i="1" dirty="0"/>
              <a:t>bez navođenja imena</a:t>
            </a:r>
            <a:r>
              <a:rPr lang="hr-HR" dirty="0"/>
              <a:t>)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hr-HR" dirty="0"/>
              <a:t> O</a:t>
            </a:r>
            <a:r>
              <a:rPr lang="en-US" dirty="0" err="1"/>
              <a:t>pisati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hr-HR" sz="1400" i="1" dirty="0"/>
              <a:t>a n</a:t>
            </a:r>
            <a:r>
              <a:rPr lang="en-US" sz="1400" i="1" dirty="0"/>
              <a:t>e </a:t>
            </a:r>
            <a:r>
              <a:rPr lang="en-US" sz="1400" i="1" dirty="0" err="1"/>
              <a:t>kako</a:t>
            </a:r>
            <a:r>
              <a:rPr lang="en-US" sz="1400" i="1" dirty="0"/>
              <a:t> se </a:t>
            </a:r>
            <a:r>
              <a:rPr lang="en-US" sz="1400" i="1" dirty="0" err="1"/>
              <a:t>marketinški</a:t>
            </a:r>
            <a:r>
              <a:rPr lang="en-US" sz="1400" i="1" dirty="0"/>
              <a:t> </a:t>
            </a:r>
            <a:r>
              <a:rPr lang="en-US" sz="1400" i="1" dirty="0" err="1"/>
              <a:t>zove</a:t>
            </a:r>
            <a:r>
              <a:rPr lang="hr-HR" dirty="0"/>
              <a:t>)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en-US" dirty="0" err="1"/>
              <a:t>Brendove</a:t>
            </a:r>
            <a:r>
              <a:rPr lang="en-US" dirty="0"/>
              <a:t> i </a:t>
            </a:r>
            <a:r>
              <a:rPr lang="en-US" dirty="0" err="1"/>
              <a:t>trgovačka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zamijeniti</a:t>
            </a:r>
            <a:r>
              <a:rPr lang="en-US" dirty="0"/>
              <a:t> </a:t>
            </a:r>
            <a:r>
              <a:rPr lang="en-US" dirty="0" err="1"/>
              <a:t>opisom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 i </a:t>
            </a:r>
            <a:r>
              <a:rPr lang="en-US" dirty="0" err="1"/>
              <a:t>standardom</a:t>
            </a:r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62C892-ED24-4A85-846E-22C62FE17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396" y="179366"/>
            <a:ext cx="11522075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744AD-DF05-485C-9343-D520FD864DF4}"/>
              </a:ext>
            </a:extLst>
          </p:cNvPr>
          <p:cNvSpPr/>
          <p:nvPr/>
        </p:nvSpPr>
        <p:spPr>
          <a:xfrm>
            <a:off x="225119" y="1820238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 err="1"/>
              <a:t>Pr.TRAKTOR</a:t>
            </a:r>
            <a:endParaRPr lang="hr-HR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EB944-0197-4EB3-89C8-2F05D86C00BD}"/>
              </a:ext>
            </a:extLst>
          </p:cNvPr>
          <p:cNvSpPr txBox="1"/>
          <p:nvPr/>
        </p:nvSpPr>
        <p:spPr>
          <a:xfrm>
            <a:off x="3968007" y="2298202"/>
            <a:ext cx="2927743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❌</a:t>
            </a:r>
            <a:r>
              <a:rPr lang="en-US" b="1" dirty="0"/>
              <a:t> </a:t>
            </a:r>
            <a:endParaRPr lang="hr-HR" b="1" dirty="0"/>
          </a:p>
          <a:p>
            <a:endParaRPr lang="hr-HR" b="1" dirty="0"/>
          </a:p>
          <a:p>
            <a:r>
              <a:rPr lang="en-US" b="1" dirty="0"/>
              <a:t>IQ. LIGHT LED matrix </a:t>
            </a:r>
            <a:r>
              <a:rPr lang="en-US" b="1" dirty="0" err="1"/>
              <a:t>prednja</a:t>
            </a:r>
            <a:r>
              <a:rPr lang="en-US" b="1" dirty="0"/>
              <a:t> </a:t>
            </a:r>
            <a:r>
              <a:rPr lang="en-US" b="1" dirty="0" err="1"/>
              <a:t>svjetla</a:t>
            </a:r>
            <a:endParaRPr lang="hr-HR" b="1" dirty="0"/>
          </a:p>
          <a:p>
            <a:br>
              <a:rPr lang="en-US" b="1" dirty="0"/>
            </a:br>
            <a:r>
              <a:rPr lang="hr-HR" b="1" dirty="0">
                <a:solidFill>
                  <a:srgbClr val="C00000"/>
                </a:solidFill>
              </a:rPr>
              <a:t>!!!</a:t>
            </a:r>
            <a:r>
              <a:rPr lang="en-US" dirty="0"/>
              <a:t> Tržišno dostupna isključivo kod Volkswagena.</a:t>
            </a:r>
            <a:endParaRPr lang="hr-HR" dirty="0"/>
          </a:p>
          <a:p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E5F25C-271C-48A3-8E03-F338FDE4BE1E}"/>
              </a:ext>
            </a:extLst>
          </p:cNvPr>
          <p:cNvSpPr/>
          <p:nvPr/>
        </p:nvSpPr>
        <p:spPr>
          <a:xfrm>
            <a:off x="3968007" y="1870361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 err="1"/>
              <a:t>Pr.GOSPODARSKO</a:t>
            </a:r>
            <a:r>
              <a:rPr lang="hr-HR" b="1" u="sng" dirty="0"/>
              <a:t> VOZILO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DB75A-0775-4374-95F1-4D00ECD9792E}"/>
              </a:ext>
            </a:extLst>
          </p:cNvPr>
          <p:cNvSpPr/>
          <p:nvPr/>
        </p:nvSpPr>
        <p:spPr>
          <a:xfrm>
            <a:off x="7501170" y="1820238"/>
            <a:ext cx="305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 err="1"/>
              <a:t>Pr.MATERIJALI</a:t>
            </a:r>
            <a:r>
              <a:rPr lang="hr-HR" b="1" u="sng" dirty="0"/>
              <a:t>/KONSTRUKCIJE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1C334-F294-4884-872A-2415151BBCBF}"/>
              </a:ext>
            </a:extLst>
          </p:cNvPr>
          <p:cNvSpPr txBox="1"/>
          <p:nvPr/>
        </p:nvSpPr>
        <p:spPr>
          <a:xfrm>
            <a:off x="7620153" y="2298202"/>
            <a:ext cx="3243604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❌</a:t>
            </a:r>
            <a:r>
              <a:rPr lang="en-US" b="1" dirty="0"/>
              <a:t> </a:t>
            </a:r>
            <a:endParaRPr lang="hr-HR" b="1" dirty="0"/>
          </a:p>
          <a:p>
            <a:endParaRPr lang="hr-HR" b="1" dirty="0"/>
          </a:p>
          <a:p>
            <a:r>
              <a:rPr lang="en-US" b="1" dirty="0"/>
              <a:t>HARDOX čelik, RESITOL premaz, FILAR žica, ALFORM </a:t>
            </a:r>
            <a:r>
              <a:rPr lang="en-US" b="1" dirty="0" err="1"/>
              <a:t>čelik</a:t>
            </a:r>
            <a:endParaRPr lang="hr-HR" b="1" dirty="0"/>
          </a:p>
          <a:p>
            <a:br>
              <a:rPr lang="en-US" b="1" dirty="0"/>
            </a:br>
            <a:r>
              <a:rPr lang="hr-HR" b="1" dirty="0">
                <a:solidFill>
                  <a:srgbClr val="C00000"/>
                </a:solidFill>
              </a:rPr>
              <a:t>!!!</a:t>
            </a:r>
            <a:r>
              <a:rPr lang="en-US" dirty="0"/>
              <a:t> Imena proizvođača → pogoduje točno određenim </a:t>
            </a:r>
            <a:r>
              <a:rPr lang="en-US" dirty="0" err="1"/>
              <a:t>brendovima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327BA-5FE5-4BAD-96CC-74FEE3710E39}"/>
              </a:ext>
            </a:extLst>
          </p:cNvPr>
          <p:cNvSpPr/>
          <p:nvPr/>
        </p:nvSpPr>
        <p:spPr>
          <a:xfrm>
            <a:off x="0" y="1299241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tehničke specifikacije:</a:t>
            </a:r>
          </a:p>
        </p:txBody>
      </p:sp>
    </p:spTree>
    <p:extLst>
      <p:ext uri="{BB962C8B-B14F-4D97-AF65-F5344CB8AC3E}">
        <p14:creationId xmlns:p14="http://schemas.microsoft.com/office/powerpoint/2010/main" val="302504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D57E5-DCBF-BF4D-4BEE-1CF3ABE2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5CD8C-B91F-FDAC-B855-7CE06578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7352"/>
            <a:ext cx="12192000" cy="50329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dirty="0"/>
          </a:p>
          <a:p>
            <a:pPr>
              <a:buNone/>
            </a:pPr>
            <a:endParaRPr lang="hr-H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824A-2C6D-47E0-93D5-52D5BA9304BB}"/>
              </a:ext>
            </a:extLst>
          </p:cNvPr>
          <p:cNvSpPr txBox="1"/>
          <p:nvPr/>
        </p:nvSpPr>
        <p:spPr>
          <a:xfrm>
            <a:off x="1418004" y="4312727"/>
            <a:ext cx="645087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en-US" dirty="0" err="1"/>
              <a:t>Tehnička</a:t>
            </a:r>
            <a:r>
              <a:rPr lang="en-US" dirty="0"/>
              <a:t> </a:t>
            </a:r>
            <a:r>
              <a:rPr lang="en-US" dirty="0" err="1"/>
              <a:t>speci</a:t>
            </a:r>
            <a:r>
              <a:rPr lang="hr-HR" dirty="0"/>
              <a:t>fi</a:t>
            </a:r>
            <a:r>
              <a:rPr lang="en-US" dirty="0" err="1"/>
              <a:t>kacija</a:t>
            </a:r>
            <a:r>
              <a:rPr lang="en-US" dirty="0"/>
              <a:t> je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stavaka</a:t>
            </a:r>
            <a:r>
              <a:rPr lang="en-US" dirty="0"/>
              <a:t> i </a:t>
            </a:r>
            <a:r>
              <a:rPr lang="en-US" dirty="0" err="1"/>
              <a:t>uvjeta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funkcionalnosti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nabave</a:t>
            </a:r>
            <a:r>
              <a:rPr lang="hr-HR" dirty="0"/>
              <a:t>; </a:t>
            </a:r>
          </a:p>
          <a:p>
            <a:pPr marL="742950" lvl="1" indent="-285750">
              <a:buFontTx/>
              <a:buChar char="-"/>
            </a:pPr>
            <a:r>
              <a:rPr lang="hr-HR" dirty="0"/>
              <a:t>potrebe cjelokupnog projekta </a:t>
            </a:r>
          </a:p>
          <a:p>
            <a:pPr marL="742950" lvl="1" indent="-285750">
              <a:buFontTx/>
              <a:buChar char="-"/>
            </a:pPr>
            <a:r>
              <a:rPr lang="hr-HR" dirty="0"/>
              <a:t>utjecaj na uspješnost projekta </a:t>
            </a:r>
          </a:p>
          <a:p>
            <a:pPr marL="742950" lvl="1" indent="-285750">
              <a:buFontTx/>
              <a:buChar char="-"/>
            </a:pPr>
            <a:r>
              <a:rPr lang="hr-HR" dirty="0"/>
              <a:t>razumna i racionalna s obzirom na svrhu ulaganja</a:t>
            </a:r>
            <a:endParaRPr lang="hr-HR" b="1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62C892-ED24-4A85-846E-22C62FE17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396" y="179366"/>
            <a:ext cx="11522075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744AD-DF05-485C-9343-D520FD864DF4}"/>
              </a:ext>
            </a:extLst>
          </p:cNvPr>
          <p:cNvSpPr/>
          <p:nvPr/>
        </p:nvSpPr>
        <p:spPr>
          <a:xfrm>
            <a:off x="225119" y="1820238"/>
            <a:ext cx="556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/>
              <a:t>Pr.</a:t>
            </a:r>
            <a:r>
              <a:rPr lang="en-US" b="1" dirty="0"/>
              <a:t> </a:t>
            </a:r>
            <a:r>
              <a:rPr lang="hr-HR" b="1" dirty="0"/>
              <a:t>TEHNIČKE SPECIFIKACIJE KOJE (NI)SU FUNKCIONALNE</a:t>
            </a:r>
            <a:endParaRPr lang="hr-HR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9A3B5-BFB6-402D-8AAE-C99778028E7F}"/>
              </a:ext>
            </a:extLst>
          </p:cNvPr>
          <p:cNvSpPr txBox="1"/>
          <p:nvPr/>
        </p:nvSpPr>
        <p:spPr>
          <a:xfrm>
            <a:off x="225119" y="2346115"/>
            <a:ext cx="3849108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❌</a:t>
            </a:r>
            <a:r>
              <a:rPr lang="en-US" b="1" dirty="0"/>
              <a:t> Alu felge, premium paket opreme, sportska sjedala, </a:t>
            </a:r>
            <a:r>
              <a:rPr lang="en-US" b="1" dirty="0" err="1"/>
              <a:t>multimedija</a:t>
            </a:r>
            <a:r>
              <a:rPr lang="en-US" b="1" dirty="0"/>
              <a:t> XYZ</a:t>
            </a:r>
            <a:endParaRPr lang="hr-HR" b="1" dirty="0"/>
          </a:p>
          <a:p>
            <a:pPr algn="just"/>
            <a:endParaRPr lang="hr-H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Zahtjevi </a:t>
            </a:r>
            <a:r>
              <a:rPr lang="en-US" dirty="0"/>
              <a:t>ne utječu na funkcionalnost predmeta nabave (vozila ili </a:t>
            </a:r>
            <a:r>
              <a:rPr lang="en-US" dirty="0" err="1"/>
              <a:t>stroja</a:t>
            </a:r>
            <a:r>
              <a:rPr lang="en-US" dirty="0"/>
              <a:t>)</a:t>
            </a:r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F83AC-D21A-4AE3-8428-4814103F4A52}"/>
              </a:ext>
            </a:extLst>
          </p:cNvPr>
          <p:cNvSpPr txBox="1"/>
          <p:nvPr/>
        </p:nvSpPr>
        <p:spPr>
          <a:xfrm>
            <a:off x="5549929" y="2346115"/>
            <a:ext cx="592621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en-US" b="1" dirty="0"/>
              <a:t> Sigurnosna i radna funkcionalnost: </a:t>
            </a:r>
            <a:r>
              <a:rPr lang="en-US" dirty="0" err="1"/>
              <a:t>klima-uređaj</a:t>
            </a:r>
            <a:r>
              <a:rPr lang="en-US" dirty="0"/>
              <a:t>, ABS, sustav zračnih jastuka,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svjetla</a:t>
            </a:r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Funkcionalni</a:t>
            </a:r>
            <a:r>
              <a:rPr lang="en-US" dirty="0"/>
              <a:t> zahtjevi koji se odnose na sigurnost i osnovnu </a:t>
            </a:r>
            <a:r>
              <a:rPr lang="en-US" dirty="0" err="1"/>
              <a:t>namjenu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hr-HR" dirty="0"/>
              <a:t> nabave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7CF96-85B1-408A-B19B-69B302FB8B92}"/>
              </a:ext>
            </a:extLst>
          </p:cNvPr>
          <p:cNvSpPr/>
          <p:nvPr/>
        </p:nvSpPr>
        <p:spPr>
          <a:xfrm>
            <a:off x="0" y="1299241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tehničke specifikacije:</a:t>
            </a:r>
          </a:p>
        </p:txBody>
      </p:sp>
    </p:spTree>
    <p:extLst>
      <p:ext uri="{BB962C8B-B14F-4D97-AF65-F5344CB8AC3E}">
        <p14:creationId xmlns:p14="http://schemas.microsoft.com/office/powerpoint/2010/main" val="42311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3566DF-D9C2-4BA7-B0FD-1169EB929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396" y="179366"/>
            <a:ext cx="11522075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77D3A-33EB-48B5-9F22-7BAF588B637A}"/>
              </a:ext>
            </a:extLst>
          </p:cNvPr>
          <p:cNvSpPr txBox="1"/>
          <p:nvPr/>
        </p:nvSpPr>
        <p:spPr>
          <a:xfrm>
            <a:off x="675323" y="1804271"/>
            <a:ext cx="4601352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❌ </a:t>
            </a:r>
            <a:r>
              <a:rPr lang="hr-HR" sz="1400" b="1" dirty="0">
                <a:solidFill>
                  <a:srgbClr val="C00000"/>
                </a:solidFill>
              </a:rPr>
              <a:t>PREDMET NABAVE: </a:t>
            </a:r>
            <a:r>
              <a:rPr lang="hr-HR" sz="1400" b="1" dirty="0"/>
              <a:t>TRAKTOR S ROTACIONOM KOSOM </a:t>
            </a:r>
            <a:endParaRPr lang="en-US" sz="1400" b="1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Predmet</a:t>
            </a:r>
            <a:r>
              <a:rPr lang="en-US" sz="1400" dirty="0"/>
              <a:t> nabave definiran tako da onemogućava ponuditelje koji nemaju u ponudi </a:t>
            </a:r>
            <a:r>
              <a:rPr lang="en-US" sz="1400" dirty="0" err="1"/>
              <a:t>oba</a:t>
            </a:r>
            <a:r>
              <a:rPr lang="en-US" sz="1400" dirty="0"/>
              <a:t> </a:t>
            </a:r>
            <a:r>
              <a:rPr lang="en-US" sz="1400" dirty="0" err="1"/>
              <a:t>proizvoda</a:t>
            </a:r>
            <a:r>
              <a:rPr lang="hr-HR" sz="1400" dirty="0"/>
              <a:t>, bez opravdanog razloga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/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Nepravilnost br. </a:t>
            </a:r>
            <a:r>
              <a:rPr lang="hr-HR" sz="1400" b="1" dirty="0">
                <a:solidFill>
                  <a:srgbClr val="C00000"/>
                </a:solidFill>
              </a:rPr>
              <a:t>2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/>
              <a:t>Korisnik nije proveo zaseban postupak nabave za svaki pojedini </a:t>
            </a:r>
            <a:r>
              <a:rPr lang="en-US" sz="1400" b="1" dirty="0" err="1"/>
              <a:t>trošak</a:t>
            </a:r>
            <a:r>
              <a:rPr lang="en-US" sz="1400" b="1" dirty="0"/>
              <a:t> </a:t>
            </a:r>
            <a:r>
              <a:rPr lang="en-US" sz="1400" b="1" dirty="0" err="1"/>
              <a:t>nabave</a:t>
            </a:r>
            <a:endParaRPr lang="hr-HR" sz="1400" b="1" dirty="0"/>
          </a:p>
          <a:p>
            <a:pPr algn="just"/>
            <a:br>
              <a:rPr lang="en-US" sz="1400" dirty="0"/>
            </a:br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Financijska korekcija: 5 %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11E80-613A-47EF-A18A-00F53AC7FE36}"/>
              </a:ext>
            </a:extLst>
          </p:cNvPr>
          <p:cNvSpPr txBox="1"/>
          <p:nvPr/>
        </p:nvSpPr>
        <p:spPr>
          <a:xfrm>
            <a:off x="5813702" y="1797455"/>
            <a:ext cx="4689315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❌ </a:t>
            </a:r>
            <a:r>
              <a:rPr lang="hr-HR" sz="1400" b="1" dirty="0">
                <a:solidFill>
                  <a:srgbClr val="C00000"/>
                </a:solidFill>
              </a:rPr>
              <a:t>PREDMET NABAVE: </a:t>
            </a:r>
            <a:r>
              <a:rPr lang="hr-HR" sz="1400" b="1" dirty="0"/>
              <a:t>PRIKOLICA</a:t>
            </a:r>
            <a:endParaRPr lang="en-US" sz="1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nosivost</a:t>
            </a:r>
            <a:r>
              <a:rPr lang="hr-HR" sz="1400" dirty="0"/>
              <a:t> </a:t>
            </a:r>
            <a:r>
              <a:rPr lang="hr-HR" sz="1400" dirty="0">
                <a:highlight>
                  <a:srgbClr val="FF0000"/>
                </a:highlight>
              </a:rPr>
              <a:t>????</a:t>
            </a:r>
            <a:r>
              <a:rPr lang="hr-HR" sz="1400" dirty="0"/>
              <a:t>, </a:t>
            </a:r>
            <a:r>
              <a:rPr lang="en-US" sz="1400" dirty="0" err="1"/>
              <a:t>Visina</a:t>
            </a:r>
            <a:r>
              <a:rPr lang="en-US" sz="1400" dirty="0"/>
              <a:t> </a:t>
            </a:r>
            <a:r>
              <a:rPr lang="en-US" sz="1400" dirty="0" err="1"/>
              <a:t>stranica</a:t>
            </a:r>
            <a:r>
              <a:rPr lang="en-US" sz="1400" dirty="0"/>
              <a:t>: min 500 + 500 mm</a:t>
            </a:r>
            <a:r>
              <a:rPr lang="hr-HR" sz="1400" dirty="0"/>
              <a:t>, </a:t>
            </a:r>
            <a:r>
              <a:rPr lang="en-US" sz="1400" dirty="0" err="1"/>
              <a:t>dvoosovinska</a:t>
            </a:r>
            <a:r>
              <a:rPr lang="hr-HR" sz="1400" dirty="0"/>
              <a:t>, </a:t>
            </a:r>
            <a:r>
              <a:rPr lang="en-US" sz="1400" dirty="0" err="1"/>
              <a:t>trostrano</a:t>
            </a:r>
            <a:r>
              <a:rPr lang="en-US" sz="1400" dirty="0"/>
              <a:t> </a:t>
            </a:r>
            <a:r>
              <a:rPr lang="en-US" sz="1400" dirty="0" err="1"/>
              <a:t>kipanje</a:t>
            </a:r>
            <a:r>
              <a:rPr lang="hr-HR" sz="1400" dirty="0"/>
              <a:t>, </a:t>
            </a:r>
            <a:r>
              <a:rPr lang="en-US" sz="1400" dirty="0" err="1"/>
              <a:t>Zračne</a:t>
            </a:r>
            <a:r>
              <a:rPr lang="en-US" sz="1400" dirty="0"/>
              <a:t> </a:t>
            </a:r>
            <a:r>
              <a:rPr lang="en-US" sz="1400" dirty="0" err="1"/>
              <a:t>kočnice</a:t>
            </a:r>
            <a:endParaRPr lang="en-US" sz="1400" dirty="0"/>
          </a:p>
          <a:p>
            <a:pPr algn="just"/>
            <a:endParaRPr lang="hr-HR" sz="1400" dirty="0"/>
          </a:p>
          <a:p>
            <a:pPr algn="just"/>
            <a:endParaRPr lang="en-US" sz="1400" dirty="0"/>
          </a:p>
          <a:p>
            <a:pPr algn="just"/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Nepravilnost br. </a:t>
            </a:r>
            <a:r>
              <a:rPr lang="hr-HR" sz="1400" b="1" dirty="0">
                <a:solidFill>
                  <a:srgbClr val="C00000"/>
                </a:solidFill>
              </a:rPr>
              <a:t>7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/>
              <a:t>Nedostatna</a:t>
            </a:r>
            <a:r>
              <a:rPr lang="en-US" sz="1400" b="1" dirty="0"/>
              <a:t> </a:t>
            </a:r>
            <a:r>
              <a:rPr lang="en-US" sz="1400" b="1" dirty="0" err="1"/>
              <a:t>definicija</a:t>
            </a:r>
            <a:r>
              <a:rPr lang="en-US" sz="1400" b="1" dirty="0"/>
              <a:t> </a:t>
            </a:r>
            <a:r>
              <a:rPr lang="en-US" sz="1400" b="1" dirty="0" err="1"/>
              <a:t>predmeta</a:t>
            </a:r>
            <a:r>
              <a:rPr lang="en-US" sz="1400" b="1" dirty="0"/>
              <a:t> </a:t>
            </a:r>
            <a:r>
              <a:rPr lang="en-US" sz="1400" b="1" dirty="0" err="1"/>
              <a:t>nabave</a:t>
            </a:r>
            <a:endParaRPr lang="hr-HR" sz="1400" b="1" dirty="0"/>
          </a:p>
          <a:p>
            <a:pPr algn="just"/>
            <a:br>
              <a:rPr lang="en-US" sz="1400" dirty="0"/>
            </a:br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Financijska korekcija: </a:t>
            </a:r>
            <a:r>
              <a:rPr lang="hr-HR" sz="1400" b="1" dirty="0">
                <a:solidFill>
                  <a:srgbClr val="C00000"/>
                </a:solidFill>
              </a:rPr>
              <a:t>10</a:t>
            </a:r>
            <a:r>
              <a:rPr lang="en-US" sz="1400" b="1" dirty="0">
                <a:solidFill>
                  <a:srgbClr val="C00000"/>
                </a:solidFill>
              </a:rPr>
              <a:t> %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0E2D1-66DD-4C23-9F34-B3169728E16A}"/>
              </a:ext>
            </a:extLst>
          </p:cNvPr>
          <p:cNvSpPr txBox="1"/>
          <p:nvPr/>
        </p:nvSpPr>
        <p:spPr>
          <a:xfrm>
            <a:off x="675323" y="4130226"/>
            <a:ext cx="4601352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❌ </a:t>
            </a:r>
            <a:r>
              <a:rPr lang="hr-HR" sz="1400" b="1" dirty="0">
                <a:solidFill>
                  <a:srgbClr val="C00000"/>
                </a:solidFill>
              </a:rPr>
              <a:t>PREDMET NABAVE: </a:t>
            </a:r>
            <a:r>
              <a:rPr lang="hr-HR" sz="1400" b="1" dirty="0"/>
              <a:t>IZGRADNJA POGONA</a:t>
            </a:r>
            <a:endParaRPr lang="en-US" sz="1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r-HR" sz="1400" dirty="0"/>
              <a:t>T</a:t>
            </a:r>
            <a:r>
              <a:rPr lang="en-US" sz="1400" dirty="0" err="1"/>
              <a:t>roškovnik</a:t>
            </a:r>
            <a:r>
              <a:rPr lang="hr-HR" sz="1400" dirty="0"/>
              <a:t>: Drvena građa, </a:t>
            </a:r>
            <a:r>
              <a:rPr lang="en-US" sz="1400" dirty="0"/>
              <a:t>I </a:t>
            </a:r>
            <a:r>
              <a:rPr lang="en-US" sz="1400" dirty="0" err="1"/>
              <a:t>klase</a:t>
            </a:r>
            <a:r>
              <a:rPr lang="en-US" sz="1400" dirty="0"/>
              <a:t>, </a:t>
            </a:r>
            <a:r>
              <a:rPr lang="en-US" sz="1400" dirty="0" err="1">
                <a:solidFill>
                  <a:srgbClr val="C00000"/>
                </a:solidFill>
              </a:rPr>
              <a:t>domaće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proizvodnje</a:t>
            </a:r>
            <a:endParaRPr lang="hr-HR" sz="1400" dirty="0">
              <a:solidFill>
                <a:srgbClr val="C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algn="just"/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Nepravilnost br. </a:t>
            </a:r>
            <a:r>
              <a:rPr lang="hr-HR" sz="1400" b="1" dirty="0">
                <a:solidFill>
                  <a:srgbClr val="C00000"/>
                </a:solidFill>
              </a:rPr>
              <a:t>3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hr-HR" sz="1400" b="1" dirty="0"/>
              <a:t>N</a:t>
            </a:r>
            <a:r>
              <a:rPr lang="pl-PL" sz="1400" b="1" dirty="0"/>
              <a:t>eopravdane nacionalne, regionalne ili lokalne preferencije</a:t>
            </a:r>
            <a:endParaRPr lang="hr-HR" sz="1400" b="1" dirty="0"/>
          </a:p>
          <a:p>
            <a:pPr algn="just"/>
            <a:br>
              <a:rPr lang="en-US" sz="1400" dirty="0"/>
            </a:br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Financijska korekcija: </a:t>
            </a:r>
            <a:r>
              <a:rPr lang="hr-HR" sz="1400" b="1" dirty="0">
                <a:solidFill>
                  <a:srgbClr val="C00000"/>
                </a:solidFill>
              </a:rPr>
              <a:t>25</a:t>
            </a:r>
            <a:r>
              <a:rPr lang="en-US" sz="1400" b="1" dirty="0">
                <a:solidFill>
                  <a:srgbClr val="C00000"/>
                </a:solidFill>
              </a:rPr>
              <a:t> %</a:t>
            </a:r>
            <a:r>
              <a:rPr lang="hr-HR" sz="1400" b="1" dirty="0">
                <a:solidFill>
                  <a:srgbClr val="C00000"/>
                </a:solidFill>
              </a:rPr>
              <a:t> ili 10% </a:t>
            </a:r>
            <a:r>
              <a:rPr lang="hr-HR" sz="1400" b="1" i="1" dirty="0">
                <a:solidFill>
                  <a:srgbClr val="C00000"/>
                </a:solidFill>
              </a:rPr>
              <a:t>(minimalna razina tržišnog natjecanja: više ponuditelja zadovoljava uvjet)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93BC0-9891-46E0-A0E2-39ABC03C8C89}"/>
              </a:ext>
            </a:extLst>
          </p:cNvPr>
          <p:cNvSpPr txBox="1"/>
          <p:nvPr/>
        </p:nvSpPr>
        <p:spPr>
          <a:xfrm>
            <a:off x="5813701" y="4130226"/>
            <a:ext cx="4689315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❌ </a:t>
            </a:r>
            <a:r>
              <a:rPr lang="hr-HR" sz="1400" b="1" dirty="0">
                <a:solidFill>
                  <a:srgbClr val="C00000"/>
                </a:solidFill>
              </a:rPr>
              <a:t>NAOKO KOREKTNA TEHNIČKA SPECIFIKACIJA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 dirty="0"/>
              <a:t>U skladu s pravilima za izradu TS, </a:t>
            </a:r>
            <a:r>
              <a:rPr lang="hr-HR" sz="1400" b="1" dirty="0">
                <a:solidFill>
                  <a:srgbClr val="FF0000"/>
                </a:solidFill>
              </a:rPr>
              <a:t>ALI….</a:t>
            </a:r>
          </a:p>
          <a:p>
            <a:endParaRPr lang="hr-HR" sz="1400" b="1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pPr algn="just"/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Nepravilnost br. </a:t>
            </a:r>
            <a:r>
              <a:rPr lang="hr-HR" sz="1400" b="1" dirty="0">
                <a:solidFill>
                  <a:srgbClr val="C00000"/>
                </a:solidFill>
              </a:rPr>
              <a:t>6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hr-HR" sz="1400" b="1" dirty="0"/>
              <a:t>Diskriminirajuće i</a:t>
            </a:r>
          </a:p>
          <a:p>
            <a:r>
              <a:rPr lang="hr-HR" sz="1400" b="1" dirty="0"/>
              <a:t>ograničavajuće tehničke specifikacije/ Opis usluge/ troškovnik</a:t>
            </a:r>
            <a:br>
              <a:rPr lang="en-US" sz="1400" dirty="0"/>
            </a:br>
            <a:r>
              <a:rPr lang="en-US" sz="1400" dirty="0">
                <a:solidFill>
                  <a:srgbClr val="C00000"/>
                </a:solidFill>
              </a:rPr>
              <a:t>👉 </a:t>
            </a:r>
            <a:r>
              <a:rPr lang="en-US" sz="1400" b="1" dirty="0">
                <a:solidFill>
                  <a:srgbClr val="C00000"/>
                </a:solidFill>
              </a:rPr>
              <a:t>Financijska korekcija: </a:t>
            </a:r>
            <a:r>
              <a:rPr lang="hr-HR" sz="1400" b="1" dirty="0">
                <a:solidFill>
                  <a:srgbClr val="C00000"/>
                </a:solidFill>
              </a:rPr>
              <a:t>25</a:t>
            </a:r>
            <a:r>
              <a:rPr lang="en-US" sz="1400" b="1" dirty="0">
                <a:solidFill>
                  <a:srgbClr val="C00000"/>
                </a:solidFill>
              </a:rPr>
              <a:t> %</a:t>
            </a:r>
            <a:r>
              <a:rPr lang="hr-HR" sz="1400" b="1" dirty="0">
                <a:solidFill>
                  <a:srgbClr val="C00000"/>
                </a:solidFill>
              </a:rPr>
              <a:t> ili 10% </a:t>
            </a:r>
            <a:r>
              <a:rPr lang="hr-HR" sz="1400" b="1" i="1" dirty="0">
                <a:solidFill>
                  <a:srgbClr val="C00000"/>
                </a:solidFill>
              </a:rPr>
              <a:t>(minimalna razina tržišnog natjecanja: više ponuditelja zadovoljava uvjet)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1B1D-E3A6-4740-8344-E8A3E8522FD9}"/>
              </a:ext>
            </a:extLst>
          </p:cNvPr>
          <p:cNvSpPr/>
          <p:nvPr/>
        </p:nvSpPr>
        <p:spPr>
          <a:xfrm>
            <a:off x="0" y="1299241"/>
            <a:ext cx="551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Ostale pogreške u definiranju tehničke specifikacije:</a:t>
            </a:r>
          </a:p>
        </p:txBody>
      </p:sp>
    </p:spTree>
    <p:extLst>
      <p:ext uri="{BB962C8B-B14F-4D97-AF65-F5344CB8AC3E}">
        <p14:creationId xmlns:p14="http://schemas.microsoft.com/office/powerpoint/2010/main" val="203404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79E7C-A304-4BEF-9C16-FE7B0F301B19}"/>
              </a:ext>
            </a:extLst>
          </p:cNvPr>
          <p:cNvSpPr/>
          <p:nvPr/>
        </p:nvSpPr>
        <p:spPr>
          <a:xfrm>
            <a:off x="0" y="1299241"/>
            <a:ext cx="551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Ostale pogreške u definiranju tehničke specifikacije: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F97778-DAE9-4D8D-A9A1-E8E2C5B90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396" y="179366"/>
            <a:ext cx="11522075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3E17B-6E16-4218-BE37-3FCC5799BB0D}"/>
              </a:ext>
            </a:extLst>
          </p:cNvPr>
          <p:cNvSpPr/>
          <p:nvPr/>
        </p:nvSpPr>
        <p:spPr>
          <a:xfrm>
            <a:off x="107672" y="1812353"/>
            <a:ext cx="6418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C00000"/>
                </a:solidFill>
              </a:rPr>
              <a:t>👉 </a:t>
            </a:r>
            <a:r>
              <a:rPr lang="en-US" b="1" dirty="0" err="1">
                <a:solidFill>
                  <a:srgbClr val="C00000"/>
                </a:solidFill>
              </a:rPr>
              <a:t>Nepravilnost</a:t>
            </a:r>
            <a:r>
              <a:rPr lang="en-US" b="1" dirty="0">
                <a:solidFill>
                  <a:srgbClr val="C00000"/>
                </a:solidFill>
              </a:rPr>
              <a:t> br. </a:t>
            </a:r>
            <a:r>
              <a:rPr lang="hr-HR" b="1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hr-HR" b="1" dirty="0"/>
              <a:t>Diskriminirajuće i</a:t>
            </a:r>
          </a:p>
          <a:p>
            <a:r>
              <a:rPr lang="hr-HR" b="1" dirty="0"/>
              <a:t>ograničavajuće tehničke specifikacije/ Opis usluge/ troškovnik</a:t>
            </a:r>
            <a:endParaRPr lang="hr-HR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EFEABD-3209-443E-B5F2-3B3ADEBB8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09121"/>
              </p:ext>
            </p:extLst>
          </p:nvPr>
        </p:nvGraphicFramePr>
        <p:xfrm>
          <a:off x="3827423" y="2490347"/>
          <a:ext cx="6418963" cy="3703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4248">
                  <a:extLst>
                    <a:ext uri="{9D8B030D-6E8A-4147-A177-3AD203B41FA5}">
                      <a16:colId xmlns:a16="http://schemas.microsoft.com/office/drawing/2014/main" val="3530062319"/>
                    </a:ext>
                  </a:extLst>
                </a:gridCol>
                <a:gridCol w="1134715">
                  <a:extLst>
                    <a:ext uri="{9D8B030D-6E8A-4147-A177-3AD203B41FA5}">
                      <a16:colId xmlns:a16="http://schemas.microsoft.com/office/drawing/2014/main" val="3036444028"/>
                    </a:ext>
                  </a:extLst>
                </a:gridCol>
              </a:tblGrid>
              <a:tr h="321213">
                <a:tc>
                  <a:txBody>
                    <a:bodyPr/>
                    <a:lstStyle/>
                    <a:p>
                      <a:r>
                        <a:rPr lang="hr-HR" sz="2000" dirty="0"/>
                        <a:t>Opis nepravilnosti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Stopa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92592"/>
                  </a:ext>
                </a:extLst>
              </a:tr>
              <a:tr h="607225">
                <a:tc>
                  <a:txBody>
                    <a:bodyPr/>
                    <a:lstStyle/>
                    <a:p>
                      <a:r>
                        <a:rPr lang="hr-HR" sz="1050" kern="1200" dirty="0">
                          <a:effectLst/>
                        </a:rPr>
                        <a:t>Korisnik navodi oznake/robne marke/tipove opreme ili druga obilježja (npr. tehničke i funkcionalne zahtjeve) kojima pogoduje određenom ponuditelju/proizvođaču bez naznaka „ili jednakovrijedno“, „tip kao“ ili sl.</a:t>
                      </a:r>
                      <a:endParaRPr lang="hr-HR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158916"/>
                  </a:ext>
                </a:extLst>
              </a:tr>
              <a:tr h="909466">
                <a:tc>
                  <a:txBody>
                    <a:bodyPr/>
                    <a:lstStyle/>
                    <a:p>
                      <a:r>
                        <a:rPr lang="hr-HR" sz="1050" kern="1200" dirty="0">
                          <a:effectLst/>
                        </a:rPr>
                        <a:t>Korisnik je postavio gore navedene uvjete, ali je određeni broj ponuditelja podnio ponude koje su prihvaćene te ispunjavaju navedeni kriterij/uvjet tehničke specifikacije/ opisa usluge/ troškovnika čime je postignuta minimalna razina tržišnog natjecanja.</a:t>
                      </a:r>
                      <a:endParaRPr lang="hr-HR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10 %</a:t>
                      </a:r>
                      <a:endParaRPr lang="hr-HR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97987"/>
                  </a:ext>
                </a:extLst>
              </a:tr>
              <a:tr h="739230">
                <a:tc>
                  <a:txBody>
                    <a:bodyPr/>
                    <a:lstStyle/>
                    <a:p>
                      <a:r>
                        <a:rPr lang="hr-HR" sz="1050" dirty="0"/>
                        <a:t>Tehničke specifikacije sadrže stavke i uvjete koji se ne odnose na potrebe cjelokupnog projekta / nemaju utjecaj na uspješnost projekta / ne odnose se na funkcionalnost predmeta nabave / nisu razumni i racionalni s obzirom na svrhu ulaganja.</a:t>
                      </a:r>
                    </a:p>
                    <a:p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10%</a:t>
                      </a:r>
                      <a:endParaRPr lang="hr-HR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59956"/>
                  </a:ext>
                </a:extLst>
              </a:tr>
              <a:tr h="1003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50" dirty="0"/>
                        <a:t>Kada korisnik navodi oznake/robne marke/tipove opreme kojima pogoduje određenom proizvođaču bez naznaka „ili jednakovrijedno“, „tip kao“ ili sl., a navedena nepravilnost se odnosi na pojedine elemente glavne/ukupne stavke/troška* (*npr. navođenje proizvođača guma u nabavi traktora ili navođenje marke ljepila u stavci troškovnika koja se odnosi na dobavu i ugradnju pločica)</a:t>
                      </a:r>
                      <a:endParaRPr lang="hr-HR" sz="105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5%</a:t>
                      </a:r>
                      <a:endParaRPr lang="hr-HR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7208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6A8ACB2-842D-40BF-88DF-C75FA352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92" y="2610533"/>
            <a:ext cx="1895549" cy="32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3566DF-D9C2-4BA7-B0FD-1169EB929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396" y="179366"/>
            <a:ext cx="11522075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D9FB9-4B48-43E9-ACE0-434F08542491}"/>
              </a:ext>
            </a:extLst>
          </p:cNvPr>
          <p:cNvSpPr/>
          <p:nvPr/>
        </p:nvSpPr>
        <p:spPr>
          <a:xfrm>
            <a:off x="196742" y="2031435"/>
            <a:ext cx="2358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Unaprijed određeni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50B6A-EF42-4006-8617-89FD5855F8FA}"/>
              </a:ext>
            </a:extLst>
          </p:cNvPr>
          <p:cNvSpPr/>
          <p:nvPr/>
        </p:nvSpPr>
        <p:spPr>
          <a:xfrm>
            <a:off x="2869049" y="1726063"/>
            <a:ext cx="1477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Najniža cijena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50B332-181A-4334-84A4-100C48D75D9B}"/>
              </a:ext>
            </a:extLst>
          </p:cNvPr>
          <p:cNvSpPr/>
          <p:nvPr/>
        </p:nvSpPr>
        <p:spPr>
          <a:xfrm>
            <a:off x="2858950" y="2095395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ENP (cijena, jamstvo, rokovi..)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B2BD10-F1A0-45C7-A4A6-0B38190A2405}"/>
              </a:ext>
            </a:extLst>
          </p:cNvPr>
          <p:cNvCxnSpPr>
            <a:endCxn id="16" idx="1"/>
          </p:cNvCxnSpPr>
          <p:nvPr/>
        </p:nvCxnSpPr>
        <p:spPr>
          <a:xfrm flipV="1">
            <a:off x="2466363" y="1910729"/>
            <a:ext cx="402686" cy="247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6A48AA-32AC-4151-BBC6-B7BCBFCE583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66363" y="2263928"/>
            <a:ext cx="392587" cy="16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4F60376-BC6B-46EF-8D54-AB8C44C9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922" y="2766763"/>
            <a:ext cx="3997078" cy="1232026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hr-HR" sz="1100" dirty="0">
                <a:solidFill>
                  <a:schemeClr val="tx1"/>
                </a:solidFill>
                <a:latin typeface="+mn-lt"/>
              </a:rPr>
              <a:t>„</a:t>
            </a:r>
            <a:r>
              <a:rPr lang="hr-HR" sz="1100" i="1" dirty="0">
                <a:solidFill>
                  <a:schemeClr val="tx1"/>
                </a:solidFill>
                <a:latin typeface="+mn-lt"/>
              </a:rPr>
              <a:t>Korisnik može samostalno kreirati jedan kriterij za odabir ponude koji mora biti povezan s predmetom nabave, objektivan, prikladan za identifikaciju ekonomske vrijednosti ponude, mjerljiv/dokaziv te se odnositi na tehničke prednosti, ekološke osobine, ekonomičnost i slično. Samostalno kreirani kriterij ne smije biti diskriminirajući te na taj način utjecati na učinkovitost i svrhu tržišnog natjecanja.”</a:t>
            </a:r>
            <a:endParaRPr lang="hr-HR" sz="1100" b="1" dirty="0"/>
          </a:p>
          <a:p>
            <a:pPr lvl="1" indent="0">
              <a:buNone/>
            </a:pPr>
            <a:endParaRPr lang="hr-HR" sz="16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286262F-FF99-47B7-A95B-C6DFEF12F959}"/>
              </a:ext>
            </a:extLst>
          </p:cNvPr>
          <p:cNvSpPr txBox="1">
            <a:spLocks/>
          </p:cNvSpPr>
          <p:nvPr/>
        </p:nvSpPr>
        <p:spPr>
          <a:xfrm>
            <a:off x="7804087" y="1489873"/>
            <a:ext cx="4080361" cy="1894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sz="1400" b="1" dirty="0">
                <a:solidFill>
                  <a:srgbClr val="C00000"/>
                </a:solidFill>
                <a:latin typeface="+mn-lt"/>
              </a:rPr>
              <a:t>❌ </a:t>
            </a:r>
            <a:r>
              <a:rPr lang="hr-HR" sz="1400" dirty="0">
                <a:solidFill>
                  <a:schemeClr val="tx1"/>
                </a:solidFill>
                <a:latin typeface="+mn-lt"/>
              </a:rPr>
              <a:t>Kriterij odabira: </a:t>
            </a:r>
            <a:r>
              <a:rPr lang="hr-HR" sz="1400" b="1" dirty="0">
                <a:solidFill>
                  <a:schemeClr val="tx1"/>
                </a:solidFill>
                <a:latin typeface="+mn-lt"/>
              </a:rPr>
              <a:t>Ekonomski najpovoljnija ponuda (ENP)</a:t>
            </a:r>
          </a:p>
          <a:p>
            <a:pPr marL="612775" indent="-342900"/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Cijena ponude (</a:t>
            </a:r>
            <a:r>
              <a:rPr lang="hr-HR" sz="1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obavezan</a:t>
            </a:r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612775" indent="-342900"/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Jamstveni rok (</a:t>
            </a:r>
            <a:r>
              <a:rPr lang="hr-HR" sz="1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opcionalan</a:t>
            </a:r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612775" indent="-342900"/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Rok isporuke (</a:t>
            </a:r>
            <a:r>
              <a:rPr lang="hr-HR" sz="1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opcionalan</a:t>
            </a:r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612775" indent="-342900"/>
            <a:r>
              <a:rPr lang="hr-HR" sz="1400" b="1" dirty="0">
                <a:solidFill>
                  <a:srgbClr val="C00000"/>
                </a:solidFill>
                <a:latin typeface="+mn-lt"/>
              </a:rPr>
              <a:t>visina rabata (</a:t>
            </a:r>
            <a:r>
              <a:rPr lang="hr-HR" sz="1400" b="1" dirty="0" err="1">
                <a:solidFill>
                  <a:srgbClr val="C00000"/>
                </a:solidFill>
                <a:latin typeface="+mn-lt"/>
              </a:rPr>
              <a:t>max</a:t>
            </a:r>
            <a:r>
              <a:rPr lang="hr-HR" sz="1400" b="1" dirty="0">
                <a:solidFill>
                  <a:srgbClr val="C00000"/>
                </a:solidFill>
                <a:latin typeface="+mn-lt"/>
              </a:rPr>
              <a:t> 5 bodova) - </a:t>
            </a:r>
            <a:r>
              <a:rPr lang="hr-HR" sz="1400" i="1" dirty="0">
                <a:solidFill>
                  <a:srgbClr val="C00000"/>
                </a:solidFill>
                <a:latin typeface="+mn-lt"/>
              </a:rPr>
              <a:t>samostalno kreirani kriterij</a:t>
            </a:r>
          </a:p>
          <a:p>
            <a:pPr marL="612775" indent="-342900"/>
            <a:r>
              <a:rPr lang="hr-HR" sz="1400" b="1" dirty="0">
                <a:solidFill>
                  <a:srgbClr val="C00000"/>
                </a:solidFill>
                <a:latin typeface="+mn-lt"/>
              </a:rPr>
              <a:t>servis u krugu 30 km od sjedišta korisnika – </a:t>
            </a:r>
            <a:r>
              <a:rPr lang="hr-HR" sz="1400" i="1" dirty="0">
                <a:solidFill>
                  <a:srgbClr val="C00000"/>
                </a:solidFill>
                <a:latin typeface="+mn-lt"/>
              </a:rPr>
              <a:t>samostalno kreirani kriterij</a:t>
            </a:r>
          </a:p>
          <a:p>
            <a:pPr marL="612775" indent="-342900"/>
            <a:endParaRPr lang="hr-HR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FE8D3-38AC-429C-B29C-29CD6DAC35BC}"/>
              </a:ext>
            </a:extLst>
          </p:cNvPr>
          <p:cNvSpPr/>
          <p:nvPr/>
        </p:nvSpPr>
        <p:spPr>
          <a:xfrm>
            <a:off x="7804087" y="3596521"/>
            <a:ext cx="4080361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C00000"/>
                </a:solidFill>
              </a:rPr>
              <a:t>👉 </a:t>
            </a:r>
            <a:r>
              <a:rPr lang="hr-HR" sz="1400" b="1" dirty="0">
                <a:solidFill>
                  <a:srgbClr val="C00000"/>
                </a:solidFill>
              </a:rPr>
              <a:t>Nepravilnost br. 9 – </a:t>
            </a:r>
            <a:r>
              <a:rPr lang="hr-HR" sz="1400" dirty="0"/>
              <a:t>Kriteriji za odabir ENP nisu definirani sukladno Pravilima, diskriminirajući su i ograničavajući</a:t>
            </a:r>
            <a:br>
              <a:rPr lang="hr-HR" sz="1400" dirty="0">
                <a:solidFill>
                  <a:srgbClr val="C00000"/>
                </a:solidFill>
              </a:rPr>
            </a:br>
            <a:r>
              <a:rPr lang="hr-HR" sz="1400" dirty="0">
                <a:solidFill>
                  <a:srgbClr val="C00000"/>
                </a:solidFill>
              </a:rPr>
              <a:t>👉 </a:t>
            </a:r>
            <a:r>
              <a:rPr lang="hr-HR" sz="1400" b="1" dirty="0">
                <a:solidFill>
                  <a:srgbClr val="C00000"/>
                </a:solidFill>
              </a:rPr>
              <a:t>Korekcija: 25 % / 10 % / 5%</a:t>
            </a:r>
            <a:endParaRPr lang="hr-HR" sz="1400" dirty="0">
              <a:solidFill>
                <a:srgbClr val="C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DC6DF9-FA70-468E-8441-33F016E01248}"/>
              </a:ext>
            </a:extLst>
          </p:cNvPr>
          <p:cNvSpPr/>
          <p:nvPr/>
        </p:nvSpPr>
        <p:spPr>
          <a:xfrm>
            <a:off x="196742" y="3172717"/>
            <a:ext cx="1657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Jasna pravila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11E4A0-DB1A-4EC6-8CE3-3260199611F4}"/>
              </a:ext>
            </a:extLst>
          </p:cNvPr>
          <p:cNvCxnSpPr>
            <a:cxnSpLocks/>
          </p:cNvCxnSpPr>
          <p:nvPr/>
        </p:nvCxnSpPr>
        <p:spPr>
          <a:xfrm>
            <a:off x="1794142" y="3370037"/>
            <a:ext cx="4960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511BD0F-6342-475E-A35B-43C032F0A6E0}"/>
              </a:ext>
            </a:extLst>
          </p:cNvPr>
          <p:cNvSpPr/>
          <p:nvPr/>
        </p:nvSpPr>
        <p:spPr>
          <a:xfrm>
            <a:off x="196742" y="4121084"/>
            <a:ext cx="3958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Propisane metode izračuna (formule)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C60F73-D510-4F04-8399-D45E935CD0FF}"/>
              </a:ext>
            </a:extLst>
          </p:cNvPr>
          <p:cNvSpPr/>
          <p:nvPr/>
        </p:nvSpPr>
        <p:spPr>
          <a:xfrm>
            <a:off x="2098923" y="4890127"/>
            <a:ext cx="3958970" cy="176202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050" b="1" dirty="0">
                <a:solidFill>
                  <a:schemeClr val="accent6">
                    <a:lumMod val="75000"/>
                  </a:schemeClr>
                </a:solidFill>
              </a:rPr>
              <a:t>✅ primjer:</a:t>
            </a:r>
          </a:p>
          <a:p>
            <a:r>
              <a:rPr lang="hr-HR" sz="1050" b="1" dirty="0"/>
              <a:t>Kriterij: Rok isporuke (20 %)</a:t>
            </a:r>
            <a:endParaRPr lang="hr-HR" sz="1050" dirty="0"/>
          </a:p>
          <a:p>
            <a:r>
              <a:rPr lang="hr-HR" sz="1050" dirty="0"/>
              <a:t>Najkraći rok = 20 bodova</a:t>
            </a:r>
          </a:p>
          <a:p>
            <a:r>
              <a:rPr lang="hr-HR" sz="1050" dirty="0"/>
              <a:t>Ostali se boduju isključivo prema relativnom modelu formula:</a:t>
            </a:r>
          </a:p>
          <a:p>
            <a:r>
              <a:rPr lang="hr-HR" sz="1050" dirty="0"/>
              <a:t>		</a:t>
            </a:r>
          </a:p>
          <a:p>
            <a:r>
              <a:rPr lang="hr-HR" sz="1050" dirty="0"/>
              <a:t>		R = Rn / </a:t>
            </a:r>
            <a:r>
              <a:rPr lang="hr-HR" sz="1050" dirty="0" err="1"/>
              <a:t>Ro</a:t>
            </a:r>
            <a:r>
              <a:rPr lang="hr-HR" sz="1050" dirty="0"/>
              <a:t> * n</a:t>
            </a:r>
          </a:p>
          <a:p>
            <a:endParaRPr lang="hr-HR" sz="1050" dirty="0"/>
          </a:p>
          <a:p>
            <a:r>
              <a:rPr lang="hr-HR" sz="700" b="1" dirty="0"/>
              <a:t>R = broj bodova koji ostvaruje ponuda koja je predmet ocjene za ponuđeni rok isporuke/izvođenja radova</a:t>
            </a:r>
          </a:p>
          <a:p>
            <a:pPr algn="just"/>
            <a:r>
              <a:rPr lang="hr-HR" sz="700" b="1" dirty="0"/>
              <a:t>Rn = ponuda iz postupka nabave s iskazanim najkraćim rokom isporuke/izvođenja radova</a:t>
            </a:r>
          </a:p>
          <a:p>
            <a:r>
              <a:rPr lang="hr-HR" sz="700" b="1" dirty="0" err="1"/>
              <a:t>Ro</a:t>
            </a:r>
            <a:r>
              <a:rPr lang="hr-HR" sz="700" b="1" dirty="0"/>
              <a:t> = rok isporuke/izvođenja radova iskazan na ponudi koja je predmet ocjene odnosno kojoj se računa broj bodova (R)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756714-1F56-4ABC-86A9-E78ECFF82983}"/>
              </a:ext>
            </a:extLst>
          </p:cNvPr>
          <p:cNvSpPr/>
          <p:nvPr/>
        </p:nvSpPr>
        <p:spPr>
          <a:xfrm>
            <a:off x="7804087" y="4757573"/>
            <a:ext cx="3621640" cy="138499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rgbClr val="C00000"/>
                </a:solidFill>
              </a:rPr>
              <a:t>❌ </a:t>
            </a:r>
          </a:p>
          <a:p>
            <a:r>
              <a:rPr lang="hr-HR" sz="1200" b="1" dirty="0"/>
              <a:t>Cijena ponude (80%)</a:t>
            </a:r>
          </a:p>
          <a:p>
            <a:r>
              <a:rPr lang="hr-HR" sz="1200" b="1" dirty="0"/>
              <a:t>Rok isporuke (20 %)</a:t>
            </a:r>
            <a:endParaRPr lang="hr-HR" sz="1200" dirty="0"/>
          </a:p>
          <a:p>
            <a:r>
              <a:rPr lang="hr-HR" sz="1200" dirty="0">
                <a:solidFill>
                  <a:srgbClr val="FF0000"/>
                </a:solidFill>
              </a:rPr>
              <a:t>	do 60 dana → 10 bodova</a:t>
            </a:r>
          </a:p>
          <a:p>
            <a:r>
              <a:rPr lang="hr-HR" sz="1200" dirty="0">
                <a:solidFill>
                  <a:srgbClr val="FF0000"/>
                </a:solidFill>
              </a:rPr>
              <a:t>	60–90 dana → 5 bodova</a:t>
            </a:r>
          </a:p>
          <a:p>
            <a:r>
              <a:rPr lang="hr-HR" sz="1200" dirty="0">
                <a:solidFill>
                  <a:srgbClr val="FF0000"/>
                </a:solidFill>
              </a:rPr>
              <a:t>	više od 90 dana → 0 bodova</a:t>
            </a:r>
          </a:p>
          <a:p>
            <a:endParaRPr lang="hr-HR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86B05F-235C-4BC4-8BD3-DE6D5E20ED07}"/>
              </a:ext>
            </a:extLst>
          </p:cNvPr>
          <p:cNvSpPr/>
          <p:nvPr/>
        </p:nvSpPr>
        <p:spPr>
          <a:xfrm>
            <a:off x="0" y="1299241"/>
            <a:ext cx="562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kriterija za odabir ponuditelja:</a:t>
            </a:r>
          </a:p>
        </p:txBody>
      </p:sp>
    </p:spTree>
    <p:extLst>
      <p:ext uri="{BB962C8B-B14F-4D97-AF65-F5344CB8AC3E}">
        <p14:creationId xmlns:p14="http://schemas.microsoft.com/office/powerpoint/2010/main" val="310686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D55CFE-AF45-448A-9612-DCF3924A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6262577" cy="4778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sz="2000" b="1" u="sng" dirty="0">
                <a:solidFill>
                  <a:schemeClr val="tx1"/>
                </a:solidFill>
                <a:latin typeface="+mn-lt"/>
              </a:rPr>
              <a:t>Pravila: 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 sve pristigle ponude ocijeniti prema svim uvjetima i kriterijima definiranim (propisanim) u postupku nabave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 ponuda mora zadovoljavati sve stavke iz tražene tehničke specifikacije/opisa usluge 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 sve tražene stavke moraju biti razvidne i iz službeno učitanog dokumenta ponude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 troškovnik mora biti u cijelosti ispunjen te učitan u </a:t>
            </a:r>
            <a:r>
              <a:rPr lang="hr-HR" sz="2000" dirty="0" err="1">
                <a:solidFill>
                  <a:schemeClr val="tx1"/>
                </a:solidFill>
                <a:latin typeface="+mn-lt"/>
              </a:rPr>
              <a:t>excel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 formatu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-ponudu čine svi popunjeni podaci i učitani dokumenti unutar EONA-e.</a:t>
            </a:r>
          </a:p>
          <a:p>
            <a:pPr>
              <a:buNone/>
            </a:pPr>
            <a:r>
              <a:rPr lang="pl-PL" sz="2000" i="1" dirty="0">
                <a:solidFill>
                  <a:schemeClr val="tx1"/>
                </a:solidFill>
                <a:latin typeface="+mn-lt"/>
              </a:rPr>
              <a:t>-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POJAŠNJENJA: nepotpuna ili nejasna dokumentacija → treba tražiti obrazloženje od svih ponuditelja na jednak način.</a:t>
            </a:r>
          </a:p>
          <a:p>
            <a:pPr>
              <a:buNone/>
            </a:pPr>
            <a:endParaRPr lang="hr-HR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6E96DE-AC81-4B9F-96DC-C04E1E9B33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550" y="242888"/>
            <a:ext cx="115220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PREGLEDA I OCJENE PONUDA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D0ACF2-920C-4147-96E4-E9815403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412" y="1514174"/>
            <a:ext cx="2968373" cy="206752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F5A7ED-C1DD-43CE-B90B-A9417ABC3A70}"/>
              </a:ext>
            </a:extLst>
          </p:cNvPr>
          <p:cNvSpPr/>
          <p:nvPr/>
        </p:nvSpPr>
        <p:spPr>
          <a:xfrm>
            <a:off x="7260146" y="3738464"/>
            <a:ext cx="4040372" cy="230832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rgbClr val="C00000"/>
                </a:solidFill>
              </a:rPr>
              <a:t>❌</a:t>
            </a:r>
            <a:r>
              <a:rPr lang="hr-HR" sz="1200" dirty="0">
                <a:solidFill>
                  <a:srgbClr val="C00000"/>
                </a:solidFill>
              </a:rPr>
              <a:t> </a:t>
            </a:r>
            <a:r>
              <a:rPr lang="hr-HR" sz="1200" b="1" dirty="0">
                <a:solidFill>
                  <a:srgbClr val="C00000"/>
                </a:solidFill>
              </a:rPr>
              <a:t>Najčešće pogreške:</a:t>
            </a:r>
          </a:p>
          <a:p>
            <a:endParaRPr lang="hr-HR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Ocjenjuje se ponuda samo na temelju upisanih podataka u EONI, a </a:t>
            </a:r>
            <a:r>
              <a:rPr lang="hr-HR" sz="1200" b="1" dirty="0"/>
              <a:t>ne provjerava se službeni dokument</a:t>
            </a:r>
            <a:r>
              <a:rPr lang="hr-HR" sz="1200" dirty="0"/>
              <a:t> koji je učitan.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Prihvaća se ponuda iako </a:t>
            </a:r>
            <a:r>
              <a:rPr lang="hr-HR" sz="1200" b="1" dirty="0"/>
              <a:t>ne sadrži sve elemente</a:t>
            </a:r>
            <a:r>
              <a:rPr lang="hr-HR" sz="1200" dirty="0"/>
              <a:t> tehničke specifikacije.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Odbija se ponuda koja ispunjava uvjete jer korisnik nije pažljivo provjerio dokaznu dokumentaciju.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46790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6D4BA3-0BE5-4F30-A272-4E18D8A6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6" y="5347960"/>
            <a:ext cx="5035570" cy="373327"/>
          </a:xfrm>
        </p:spPr>
        <p:txBody>
          <a:bodyPr>
            <a:normAutofit/>
          </a:bodyPr>
          <a:lstStyle/>
          <a:p>
            <a:pPr marL="555625" indent="-285750"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rgbClr val="C00000"/>
                </a:solidFill>
                <a:latin typeface="+mn-lt"/>
              </a:rPr>
              <a:t>Pogrešna ocjena dokaza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44BD7C-7F23-4D5A-81CC-E9734DCF57A1}"/>
              </a:ext>
            </a:extLst>
          </p:cNvPr>
          <p:cNvGrpSpPr/>
          <p:nvPr/>
        </p:nvGrpSpPr>
        <p:grpSpPr>
          <a:xfrm>
            <a:off x="247804" y="1907636"/>
            <a:ext cx="5728259" cy="3430145"/>
            <a:chOff x="142613" y="1386953"/>
            <a:chExt cx="8154099" cy="394005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9CB3DD-BABB-4DC8-9F15-E6B49B0A0511}"/>
                </a:ext>
              </a:extLst>
            </p:cNvPr>
            <p:cNvGrpSpPr/>
            <p:nvPr/>
          </p:nvGrpSpPr>
          <p:grpSpPr>
            <a:xfrm>
              <a:off x="142613" y="1433162"/>
              <a:ext cx="8154099" cy="3893847"/>
              <a:chOff x="142613" y="1433162"/>
              <a:chExt cx="8844925" cy="462368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0E1AEF7-18F6-4BBE-B959-526470D3F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3291" y="2859246"/>
                <a:ext cx="3406144" cy="31976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7D4499A7-EDE1-4F6B-9DEF-B3F9C466FFDC}"/>
                  </a:ext>
                </a:extLst>
              </p:cNvPr>
              <p:cNvSpPr/>
              <p:nvPr/>
            </p:nvSpPr>
            <p:spPr>
              <a:xfrm rot="5400000">
                <a:off x="5187215" y="3984771"/>
                <a:ext cx="67112" cy="6459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C2E19F5-E243-4E8F-9B05-1F8B8765D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13" y="1433162"/>
                <a:ext cx="6301182" cy="1231113"/>
              </a:xfrm>
              <a:prstGeom prst="rect">
                <a:avLst/>
              </a:prstGeom>
              <a:ln w="28575">
                <a:solidFill>
                  <a:srgbClr val="96BC33"/>
                </a:solidFill>
              </a:ln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75C4052-73C1-4AD7-9A55-38F9A09F84C0}"/>
                  </a:ext>
                </a:extLst>
              </p:cNvPr>
              <p:cNvSpPr/>
              <p:nvPr/>
            </p:nvSpPr>
            <p:spPr>
              <a:xfrm>
                <a:off x="1023291" y="5450005"/>
                <a:ext cx="3338984" cy="45584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36A7520-93E6-437A-B5A5-5DC4E6A3B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273" y="2859246"/>
                <a:ext cx="3252265" cy="31976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E2F6DDB-25C5-4A88-8A24-50B72EB2177B}"/>
                  </a:ext>
                </a:extLst>
              </p:cNvPr>
              <p:cNvSpPr/>
              <p:nvPr/>
            </p:nvSpPr>
            <p:spPr>
              <a:xfrm>
                <a:off x="6937695" y="3205292"/>
                <a:ext cx="494951" cy="2160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9373D28-B99E-4189-B3DE-AC4D26D47C8C}"/>
                </a:ext>
              </a:extLst>
            </p:cNvPr>
            <p:cNvSpPr/>
            <p:nvPr/>
          </p:nvSpPr>
          <p:spPr>
            <a:xfrm>
              <a:off x="4882415" y="1386953"/>
              <a:ext cx="1213585" cy="3453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A9BE71E-4DFE-4F26-B2C7-87FECAABA2B4}"/>
              </a:ext>
            </a:extLst>
          </p:cNvPr>
          <p:cNvSpPr/>
          <p:nvPr/>
        </p:nvSpPr>
        <p:spPr>
          <a:xfrm>
            <a:off x="7619854" y="1980855"/>
            <a:ext cx="3931786" cy="357020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hr-HR" b="1" i="1" u="sng" dirty="0">
                <a:solidFill>
                  <a:schemeClr val="accent6">
                    <a:lumMod val="75000"/>
                  </a:schemeClr>
                </a:solidFill>
              </a:rPr>
              <a:t>PRAVILO: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hr-HR" i="1" dirty="0"/>
              <a:t>„Ako su u postupku nabave definirani kriteriji za odabir ponuditelja, korisnik je obvezan za svaku pristiglu ponudu pregledati priložene dokaze o ispunjavanju kriterija za odabir ponuditelja. Ako ponuditelj ne ispunjava ili ne učita dokaz da ispunjava pojedini kriterij za odabir ponuditelja, a njegova ponuda ipak bude odabrana, Agencija za plaćanja može primijeniti financijsku korekciju za navedeno ulaganje/trošak.”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8CB27-F971-4C0F-B8F2-AC6DB30783A8}"/>
              </a:ext>
            </a:extLst>
          </p:cNvPr>
          <p:cNvSpPr/>
          <p:nvPr/>
        </p:nvSpPr>
        <p:spPr>
          <a:xfrm>
            <a:off x="1257683" y="5741645"/>
            <a:ext cx="4879542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👉 </a:t>
            </a:r>
            <a:r>
              <a:rPr lang="hr-HR" b="1" dirty="0">
                <a:solidFill>
                  <a:srgbClr val="C00000"/>
                </a:solidFill>
              </a:rPr>
              <a:t>Nepravilnost br. 5 </a:t>
            </a:r>
            <a:r>
              <a:rPr lang="hr-HR" dirty="0"/>
              <a:t>– Nepoštivanje kriterija za</a:t>
            </a:r>
          </a:p>
          <a:p>
            <a:r>
              <a:rPr lang="hr-HR" dirty="0"/>
              <a:t>odabir ponuditelja </a:t>
            </a:r>
          </a:p>
          <a:p>
            <a:r>
              <a:rPr lang="hr-HR" dirty="0">
                <a:solidFill>
                  <a:srgbClr val="C00000"/>
                </a:solidFill>
              </a:rPr>
              <a:t>👉</a:t>
            </a:r>
            <a:r>
              <a:rPr lang="hr-HR" dirty="0"/>
              <a:t> </a:t>
            </a:r>
            <a:r>
              <a:rPr lang="hr-HR" b="1" dirty="0">
                <a:solidFill>
                  <a:srgbClr val="C00000"/>
                </a:solidFill>
              </a:rPr>
              <a:t>Financijska korekcija </a:t>
            </a:r>
            <a:r>
              <a:rPr lang="hr-HR" dirty="0">
                <a:solidFill>
                  <a:srgbClr val="C00000"/>
                </a:solidFill>
              </a:rPr>
              <a:t>– 25%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F4ABD6-4A56-4E8C-898B-C86E35A16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550" y="242888"/>
            <a:ext cx="115220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PREGLEDA I OCJENE PONUDA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600FB-2FB9-4870-9001-62E09ED02FCC}"/>
              </a:ext>
            </a:extLst>
          </p:cNvPr>
          <p:cNvSpPr/>
          <p:nvPr/>
        </p:nvSpPr>
        <p:spPr>
          <a:xfrm>
            <a:off x="119255" y="1352038"/>
            <a:ext cx="616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pregledu i ocjeni kriterija za odabir ponuditelja:</a:t>
            </a:r>
          </a:p>
        </p:txBody>
      </p:sp>
    </p:spTree>
    <p:extLst>
      <p:ext uri="{BB962C8B-B14F-4D97-AF65-F5344CB8AC3E}">
        <p14:creationId xmlns:p14="http://schemas.microsoft.com/office/powerpoint/2010/main" val="79127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35AC4A-7265-41C0-80E5-EB29C4C4C83B}"/>
              </a:ext>
            </a:extLst>
          </p:cNvPr>
          <p:cNvSpPr/>
          <p:nvPr/>
        </p:nvSpPr>
        <p:spPr>
          <a:xfrm>
            <a:off x="1898707" y="5136631"/>
            <a:ext cx="75724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</a:rPr>
              <a:t>👉 </a:t>
            </a:r>
            <a:r>
              <a:rPr lang="hr-HR" sz="2000" b="1" dirty="0">
                <a:solidFill>
                  <a:schemeClr val="accent5">
                    <a:lumMod val="50000"/>
                  </a:schemeClr>
                </a:solidFill>
              </a:rPr>
              <a:t>Zaključak:</a:t>
            </a:r>
            <a:br>
              <a:rPr lang="hr-HR" sz="2000" dirty="0"/>
            </a:br>
            <a:r>
              <a:rPr lang="hr-HR" sz="2000" dirty="0"/>
              <a:t>	</a:t>
            </a:r>
            <a:r>
              <a:rPr lang="hr-HR" dirty="0"/>
              <a:t>Pogrešna ocjena sukladnosti ponude s tehničkom 	specifikacijom (možebitno) predstavlja ozbiljnu </a:t>
            </a:r>
          </a:p>
          <a:p>
            <a:r>
              <a:rPr lang="hr-HR" dirty="0"/>
              <a:t>	nepravilnost i može dovesti do financijske korekcije. </a:t>
            </a:r>
            <a:endParaRPr lang="hr-H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F5158-4160-4234-8439-CA045E6C78CF}"/>
              </a:ext>
            </a:extLst>
          </p:cNvPr>
          <p:cNvSpPr/>
          <p:nvPr/>
        </p:nvSpPr>
        <p:spPr>
          <a:xfrm>
            <a:off x="6096000" y="2089642"/>
            <a:ext cx="5072543" cy="261610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hr-HR" dirty="0"/>
              <a:t>Korisnik je obvezan za svaku pristiglu ponudu pregledati tehničke specifikacije/opis usluge/troškovnik dostavljen u sklopu službenog dokumenta ponude.</a:t>
            </a:r>
          </a:p>
          <a:p>
            <a:endParaRPr lang="hr-HR" dirty="0"/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hr-HR" dirty="0"/>
              <a:t>Ponuda mora zadovoljiti sve stavke iz tražene tehničke specifikacije/opisa usluge i to mora biti jasno razvidno iz službeno učitanog dokumenta ponude.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7398B-D7CB-4A49-A766-D221FE26F5E1}"/>
              </a:ext>
            </a:extLst>
          </p:cNvPr>
          <p:cNvSpPr/>
          <p:nvPr/>
        </p:nvSpPr>
        <p:spPr>
          <a:xfrm>
            <a:off x="478515" y="2089642"/>
            <a:ext cx="4680714" cy="286232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❌</a:t>
            </a:r>
            <a:r>
              <a:rPr lang="hr-HR" dirty="0"/>
              <a:t>Tražena specifikacija nije navedena na službenom dokumentu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/>
              <a:t>ponude, a ponuda je svejedno ocijenjena pozitivno. </a:t>
            </a:r>
            <a:endParaRPr lang="hr-HR" dirty="0">
              <a:solidFill>
                <a:srgbClr val="C00000"/>
              </a:solidFill>
            </a:endParaRPr>
          </a:p>
          <a:p>
            <a:pPr algn="just"/>
            <a:endParaRPr lang="hr-HR" dirty="0">
              <a:solidFill>
                <a:srgbClr val="C00000"/>
              </a:solidFill>
            </a:endParaRPr>
          </a:p>
          <a:p>
            <a:pPr algn="just"/>
            <a:r>
              <a:rPr lang="hr-HR" dirty="0">
                <a:solidFill>
                  <a:srgbClr val="C00000"/>
                </a:solidFill>
              </a:rPr>
              <a:t>❌</a:t>
            </a:r>
            <a:r>
              <a:rPr lang="hr-HR" dirty="0"/>
              <a:t>Tražena specifikacija jest navedena, ali ju je korisnik pogrešno ocijenio kao negativnu. </a:t>
            </a:r>
            <a:endParaRPr lang="hr-HR" dirty="0">
              <a:solidFill>
                <a:srgbClr val="C00000"/>
              </a:solidFill>
            </a:endParaRPr>
          </a:p>
          <a:p>
            <a:pPr algn="just"/>
            <a:endParaRPr lang="hr-HR" dirty="0">
              <a:solidFill>
                <a:srgbClr val="C00000"/>
              </a:solidFill>
            </a:endParaRPr>
          </a:p>
          <a:p>
            <a:r>
              <a:rPr lang="hr-HR" dirty="0">
                <a:solidFill>
                  <a:srgbClr val="C00000"/>
                </a:solidFill>
              </a:rPr>
              <a:t>❌</a:t>
            </a:r>
            <a:r>
              <a:rPr lang="hr-HR" dirty="0"/>
              <a:t>Predmet ponude nije jasno razvidan (nema naveden tip/model/opis opreme – </a:t>
            </a:r>
            <a:r>
              <a:rPr lang="hr-HR" dirty="0">
                <a:solidFill>
                  <a:srgbClr val="C00000"/>
                </a:solidFill>
              </a:rPr>
              <a:t>ne postoji?</a:t>
            </a:r>
            <a:r>
              <a:rPr lang="hr-HR" dirty="0"/>
              <a:t>), a ponuda je ocijenjena pozitivno. 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F8D884-734D-426B-B064-F5F02D901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550" y="242888"/>
            <a:ext cx="115220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PREGLEDA I OCJENE PONUDA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D551F-792C-4212-B2E3-34B6468B5A1B}"/>
              </a:ext>
            </a:extLst>
          </p:cNvPr>
          <p:cNvSpPr/>
          <p:nvPr/>
        </p:nvSpPr>
        <p:spPr>
          <a:xfrm>
            <a:off x="119255" y="1352038"/>
            <a:ext cx="882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pregledu i ocjeni sukladnosti ponude s traženom tehničkom specifikacijom:</a:t>
            </a:r>
          </a:p>
        </p:txBody>
      </p:sp>
    </p:spTree>
    <p:extLst>
      <p:ext uri="{BB962C8B-B14F-4D97-AF65-F5344CB8AC3E}">
        <p14:creationId xmlns:p14="http://schemas.microsoft.com/office/powerpoint/2010/main" val="26691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CF72-A095-4B1B-9527-14F39B74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PRISTUP EONA-i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5C98F5-ED25-41E7-8E77-3C58DC81E4A3}"/>
              </a:ext>
            </a:extLst>
          </p:cNvPr>
          <p:cNvSpPr txBox="1">
            <a:spLocks/>
          </p:cNvSpPr>
          <p:nvPr/>
        </p:nvSpPr>
        <p:spPr>
          <a:xfrm>
            <a:off x="-83891" y="1390119"/>
            <a:ext cx="7080309" cy="15852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1700" dirty="0">
                <a:solidFill>
                  <a:schemeClr val="tx1"/>
                </a:solidFill>
              </a:rPr>
              <a:t>S </a:t>
            </a:r>
            <a:r>
              <a:rPr lang="hr-HR" sz="1700" b="1" dirty="0">
                <a:solidFill>
                  <a:schemeClr val="tx1"/>
                </a:solidFill>
              </a:rPr>
              <a:t>web stranice </a:t>
            </a:r>
            <a:r>
              <a:rPr lang="hr-HR" sz="1700" dirty="0">
                <a:solidFill>
                  <a:schemeClr val="tx1"/>
                </a:solidFill>
              </a:rPr>
              <a:t>Agencije za plaćanja (ponuditelji i korisnici) ili </a:t>
            </a:r>
            <a:r>
              <a:rPr lang="hr-HR" sz="1700" b="1" dirty="0">
                <a:solidFill>
                  <a:schemeClr val="tx1"/>
                </a:solidFill>
              </a:rPr>
              <a:t>kroz AGRONET </a:t>
            </a:r>
            <a:r>
              <a:rPr lang="hr-HR" sz="1700" dirty="0">
                <a:solidFill>
                  <a:schemeClr val="tx1"/>
                </a:solidFill>
              </a:rPr>
              <a:t>(samo korisnici)</a:t>
            </a:r>
          </a:p>
          <a:p>
            <a:pPr>
              <a:buNone/>
            </a:pPr>
            <a:endParaRPr lang="hr-HR" sz="1700" dirty="0">
              <a:solidFill>
                <a:schemeClr val="tx1"/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hr-HR" sz="1700" dirty="0">
                <a:solidFill>
                  <a:schemeClr val="tx1"/>
                </a:solidFill>
              </a:rPr>
              <a:t>Korisnici: Korisničko ime (IBK) i lozinka za AGRONET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hr-HR" sz="1700" dirty="0">
                <a:solidFill>
                  <a:schemeClr val="tx1"/>
                </a:solidFill>
              </a:rPr>
              <a:t>Ponuditelji: e-mail i lozinka postavljeni prilikom registracije</a:t>
            </a:r>
          </a:p>
          <a:p>
            <a:pPr marL="727075" indent="-457200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095BE8-F0D2-4EAB-B947-C666C44BC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1179" y="3202816"/>
            <a:ext cx="3648555" cy="2852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58892F24-7535-477E-9F03-AF631E609382}"/>
              </a:ext>
            </a:extLst>
          </p:cNvPr>
          <p:cNvSpPr/>
          <p:nvPr/>
        </p:nvSpPr>
        <p:spPr>
          <a:xfrm>
            <a:off x="4206066" y="4629118"/>
            <a:ext cx="1065402" cy="1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3FB67-456E-4FE9-8F88-5365923C316B}"/>
              </a:ext>
            </a:extLst>
          </p:cNvPr>
          <p:cNvGrpSpPr/>
          <p:nvPr/>
        </p:nvGrpSpPr>
        <p:grpSpPr>
          <a:xfrm>
            <a:off x="9491605" y="1404905"/>
            <a:ext cx="2235258" cy="4648233"/>
            <a:chOff x="9491605" y="1404905"/>
            <a:chExt cx="2235258" cy="4648233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2273D6A6-E78F-4276-B052-9D30308CD4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604901"/>
                </p:ext>
              </p:extLst>
            </p:nvPr>
          </p:nvGraphicFramePr>
          <p:xfrm>
            <a:off x="9491606" y="2836568"/>
            <a:ext cx="875635" cy="1239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" name="Acrobat Document" r:id="rId4" imgW="5667480" imgH="8020080" progId="AcroExch.Document.DC">
                    <p:embed/>
                  </p:oleObj>
                </mc:Choice>
                <mc:Fallback>
                  <p:oleObj name="Acrobat Document" r:id="rId4" imgW="5667480" imgH="802008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491606" y="2836568"/>
                          <a:ext cx="875635" cy="1239031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D7E7854D-2477-4BF5-B7BA-E8DEB044BE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250813"/>
                </p:ext>
              </p:extLst>
            </p:nvPr>
          </p:nvGraphicFramePr>
          <p:xfrm>
            <a:off x="10839113" y="2836568"/>
            <a:ext cx="875635" cy="1239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" name="Acrobat Document" r:id="rId6" imgW="5667198" imgH="8020037" progId="AcroExch.Document.DC">
                    <p:embed/>
                  </p:oleObj>
                </mc:Choice>
                <mc:Fallback>
                  <p:oleObj name="Acrobat Document" r:id="rId6" imgW="5667198" imgH="8020037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39113" y="2836568"/>
                          <a:ext cx="875635" cy="1239031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8354BE76-CAC5-44FD-8E71-0B119B7B84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07263"/>
                </p:ext>
              </p:extLst>
            </p:nvPr>
          </p:nvGraphicFramePr>
          <p:xfrm>
            <a:off x="9491606" y="4796541"/>
            <a:ext cx="887897" cy="1256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6" name="Acrobat Document" r:id="rId8" imgW="5667198" imgH="8020037" progId="AcroExch.Document.DC">
                    <p:embed/>
                  </p:oleObj>
                </mc:Choice>
                <mc:Fallback>
                  <p:oleObj name="Acrobat Document" r:id="rId8" imgW="5667198" imgH="8020037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491606" y="4796541"/>
                          <a:ext cx="887897" cy="1256381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8E19CB09-EEF0-4092-ACA0-EEA43C8DF3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118957"/>
                </p:ext>
              </p:extLst>
            </p:nvPr>
          </p:nvGraphicFramePr>
          <p:xfrm>
            <a:off x="10839450" y="4795838"/>
            <a:ext cx="887413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7" name="Acrobat Document" r:id="rId10" imgW="5667480" imgH="8020080" progId="AcroExch.Document.DC">
                    <p:embed/>
                  </p:oleObj>
                </mc:Choice>
                <mc:Fallback>
                  <p:oleObj name="Acrobat Document" r:id="rId10" imgW="5667480" imgH="802008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839450" y="4795838"/>
                          <a:ext cx="887413" cy="1257300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A69D7303-B2D6-4BA1-B2E2-017881F4A7F1}"/>
                </a:ext>
              </a:extLst>
            </p:cNvPr>
            <p:cNvSpPr txBox="1">
              <a:spLocks/>
            </p:cNvSpPr>
            <p:nvPr/>
          </p:nvSpPr>
          <p:spPr>
            <a:xfrm>
              <a:off x="9491606" y="1404905"/>
              <a:ext cx="2223142" cy="328823"/>
            </a:xfrm>
            <a:prstGeom prst="rect">
              <a:avLst/>
            </a:prstGeom>
            <a:noFill/>
            <a:ln w="19050">
              <a:solidFill>
                <a:srgbClr val="96BC33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69875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hr-HR" sz="1600" b="1" dirty="0"/>
                <a:t>Upute za korištenje:</a:t>
              </a: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5D0206C-2438-4FCB-8F73-D5F7036BFAE0}"/>
                </a:ext>
              </a:extLst>
            </p:cNvPr>
            <p:cNvSpPr txBox="1">
              <a:spLocks/>
            </p:cNvSpPr>
            <p:nvPr/>
          </p:nvSpPr>
          <p:spPr>
            <a:xfrm>
              <a:off x="9491606" y="2165512"/>
              <a:ext cx="875635" cy="409908"/>
            </a:xfrm>
            <a:prstGeom prst="rect">
              <a:avLst/>
            </a:prstGeom>
            <a:noFill/>
            <a:ln w="19050">
              <a:solidFill>
                <a:srgbClr val="96BC33"/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69875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ts val="0"/>
                </a:spcBef>
                <a:buNone/>
              </a:pPr>
              <a:r>
                <a:rPr lang="pl-PL" sz="900" b="1" dirty="0"/>
                <a:t>Opće upute za ocjenjivanje ponuda EONA</a:t>
              </a:r>
              <a:endParaRPr lang="hr-HR" sz="900" b="1" dirty="0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0A8BF7A5-D4A0-43AC-A4F2-F0F1DB013506}"/>
                </a:ext>
              </a:extLst>
            </p:cNvPr>
            <p:cNvSpPr txBox="1">
              <a:spLocks/>
            </p:cNvSpPr>
            <p:nvPr/>
          </p:nvSpPr>
          <p:spPr>
            <a:xfrm>
              <a:off x="10839112" y="2179116"/>
              <a:ext cx="875635" cy="409908"/>
            </a:xfrm>
            <a:prstGeom prst="rect">
              <a:avLst/>
            </a:prstGeom>
            <a:noFill/>
            <a:ln w="19050">
              <a:solidFill>
                <a:srgbClr val="96BC33"/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69875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ts val="0"/>
                </a:spcBef>
                <a:buNone/>
              </a:pPr>
              <a:r>
                <a:rPr lang="pl-PL" sz="900" b="1" dirty="0"/>
                <a:t>Opći uvjeti korištenja EONA</a:t>
              </a:r>
              <a:endParaRPr lang="hr-HR" sz="900" b="1" dirty="0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46962A9F-B9FE-40D0-B1FE-5AEADFAE26E5}"/>
                </a:ext>
              </a:extLst>
            </p:cNvPr>
            <p:cNvSpPr txBox="1">
              <a:spLocks/>
            </p:cNvSpPr>
            <p:nvPr/>
          </p:nvSpPr>
          <p:spPr>
            <a:xfrm>
              <a:off x="10839112" y="4264916"/>
              <a:ext cx="875635" cy="409908"/>
            </a:xfrm>
            <a:prstGeom prst="rect">
              <a:avLst/>
            </a:prstGeom>
            <a:noFill/>
            <a:ln w="19050">
              <a:solidFill>
                <a:srgbClr val="96BC33"/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69875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ts val="0"/>
                </a:spcBef>
                <a:buNone/>
              </a:pPr>
              <a:r>
                <a:rPr lang="pl-PL" sz="900" b="1" dirty="0"/>
                <a:t>Upute za registraciju i predaju ponude_EONA</a:t>
              </a:r>
              <a:endParaRPr lang="hr-HR" sz="900" b="1" dirty="0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D24770A-8049-4238-BDE5-EA1438619A17}"/>
                </a:ext>
              </a:extLst>
            </p:cNvPr>
            <p:cNvSpPr txBox="1">
              <a:spLocks/>
            </p:cNvSpPr>
            <p:nvPr/>
          </p:nvSpPr>
          <p:spPr>
            <a:xfrm>
              <a:off x="9491605" y="4264916"/>
              <a:ext cx="875635" cy="409908"/>
            </a:xfrm>
            <a:prstGeom prst="rect">
              <a:avLst/>
            </a:prstGeom>
            <a:noFill/>
            <a:ln w="19050">
              <a:solidFill>
                <a:srgbClr val="96BC33"/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69875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ts val="0"/>
                </a:spcBef>
                <a:buNone/>
              </a:pPr>
              <a:r>
                <a:rPr lang="pl-PL" sz="900" b="1" dirty="0"/>
                <a:t>Upute za kreiranje i objavu postupka EONA</a:t>
              </a:r>
              <a:endParaRPr lang="hr-HR" sz="900" b="1" dirty="0"/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6099F5B-E6C4-4D8B-A21F-ACFFDC4C8CCA}"/>
                </a:ext>
              </a:extLst>
            </p:cNvPr>
            <p:cNvSpPr txBox="1">
              <a:spLocks/>
            </p:cNvSpPr>
            <p:nvPr/>
          </p:nvSpPr>
          <p:spPr>
            <a:xfrm>
              <a:off x="9496278" y="1830774"/>
              <a:ext cx="2122474" cy="213021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69875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859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hr-HR" sz="1600" b="1" i="1" dirty="0"/>
                <a:t>(Preuzimanje u EONA-i)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E538750-4B53-4EA8-921A-8BACC6DB3F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080" y="3311108"/>
            <a:ext cx="3724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3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D55CFE-AF45-448A-9612-DCF3924A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6262577" cy="4778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sz="2000" b="1" u="sng" dirty="0">
                <a:solidFill>
                  <a:schemeClr val="tx1"/>
                </a:solidFill>
                <a:latin typeface="+mn-lt"/>
              </a:rPr>
              <a:t>Pravila: 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-Pravo na odabir ponude prema definiranom kriteriju za odabir ponude imaju samo ponude koje: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	a) ispunjavaju sve kriterije za odabir ponuditelja 	(ako su postavljeni),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	b) udovoljavaju SVIM tehničkim 	specifikacijama/opisu usluge/troškovniku.</a:t>
            </a:r>
          </a:p>
          <a:p>
            <a:pPr>
              <a:buNone/>
            </a:pPr>
            <a:endParaRPr lang="hr-HR" sz="20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-Korisnici potpora koji su u sustavu PDV-a ponude uspoređuju po cijeni bez PDV-a. 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-Korisnici potpora koji nisu u sustavu PDV-a te im je PDV prihvatljiv trošak, ponude uspoređuju po cijeni s uključenim PDV-om.</a:t>
            </a:r>
          </a:p>
          <a:p>
            <a:pPr>
              <a:buNone/>
            </a:pPr>
            <a:endParaRPr lang="hr-HR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06822-75BC-4971-8334-E8F09ADF70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550" y="242888"/>
            <a:ext cx="115220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ODABIRA PONUDE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B5643-C4BA-4AC4-AB3F-B8876041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808" y="1843420"/>
            <a:ext cx="3821076" cy="36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67398B-D7CB-4A49-A766-D221FE26F5E1}"/>
              </a:ext>
            </a:extLst>
          </p:cNvPr>
          <p:cNvSpPr/>
          <p:nvPr/>
        </p:nvSpPr>
        <p:spPr>
          <a:xfrm>
            <a:off x="336550" y="1965654"/>
            <a:ext cx="5284382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r-HR" sz="2000" dirty="0"/>
              <a:t>- usporedba cijena prema različitim kriterijima (jedni bez, drugi s PDV-om). </a:t>
            </a:r>
          </a:p>
          <a:p>
            <a:endParaRPr lang="hr-HR" sz="2000" dirty="0"/>
          </a:p>
          <a:p>
            <a:r>
              <a:rPr lang="hr-HR" sz="2000" dirty="0"/>
              <a:t>- bodovi dodijeljeni po kriteriju ENP nisu razvidni</a:t>
            </a:r>
          </a:p>
          <a:p>
            <a:endParaRPr lang="hr-HR" sz="2000" dirty="0"/>
          </a:p>
          <a:p>
            <a:pPr algn="just"/>
            <a:r>
              <a:rPr lang="hr-HR" sz="2000" dirty="0"/>
              <a:t>- korištenje vlastite formule za izračun bodova koja nije predviđena Pravilnikom. 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>
                <a:solidFill>
                  <a:srgbClr val="C00000"/>
                </a:solidFill>
              </a:rPr>
              <a:t>!!!Obavijest o rezultatu postupka nabave nije kreirana!!!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F8D884-734D-426B-B064-F5F02D901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550" y="242888"/>
            <a:ext cx="115220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ODABIRA PONUDE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D551F-792C-4212-B2E3-34B6468B5A1B}"/>
              </a:ext>
            </a:extLst>
          </p:cNvPr>
          <p:cNvSpPr/>
          <p:nvPr/>
        </p:nvSpPr>
        <p:spPr>
          <a:xfrm>
            <a:off x="119255" y="1352038"/>
            <a:ext cx="699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prilikom kreiranje Obavijesti o rezultatu postupka nabave: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14680-7F3E-4F0A-80E5-9CC2E86B7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73" y="1965654"/>
            <a:ext cx="2495550" cy="3676650"/>
          </a:xfrm>
          <a:prstGeom prst="rect">
            <a:avLst/>
          </a:prstGeom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08DC18BB-7588-4BB8-8973-390CEDA55721}"/>
              </a:ext>
            </a:extLst>
          </p:cNvPr>
          <p:cNvSpPr/>
          <p:nvPr/>
        </p:nvSpPr>
        <p:spPr>
          <a:xfrm rot="5400000">
            <a:off x="1786270" y="4848447"/>
            <a:ext cx="350874" cy="1052623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B2404-875B-47D1-865B-CC51D3F0A16C}"/>
              </a:ext>
            </a:extLst>
          </p:cNvPr>
          <p:cNvSpPr txBox="1"/>
          <p:nvPr/>
        </p:nvSpPr>
        <p:spPr>
          <a:xfrm>
            <a:off x="2654754" y="5135753"/>
            <a:ext cx="5014483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Postupak nabave započinje javnom objavom postupka nabave na EONA-i, a završava kreiranjem Obavijesti o rezultatu postupka nabave za pojedini predmet nabave ili poništenjem postupka nabave.</a:t>
            </a:r>
          </a:p>
        </p:txBody>
      </p:sp>
    </p:spTree>
    <p:extLst>
      <p:ext uri="{BB962C8B-B14F-4D97-AF65-F5344CB8AC3E}">
        <p14:creationId xmlns:p14="http://schemas.microsoft.com/office/powerpoint/2010/main" val="216316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3B1F-F33C-413B-86B3-380F7624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437886"/>
            <a:ext cx="11523306" cy="81176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  <a:latin typeface="+mn-lt"/>
              </a:rPr>
              <a:t>KOMUNIKACIJA KORISNIKA I PONUDITELJA</a:t>
            </a:r>
            <a:br>
              <a:rPr lang="hr-HR" sz="3600" b="1" dirty="0"/>
            </a:br>
            <a:endParaRPr lang="hr-H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5DA10-5AA4-4E22-9371-6B85CB6BDD61}"/>
              </a:ext>
            </a:extLst>
          </p:cNvPr>
          <p:cNvSpPr/>
          <p:nvPr/>
        </p:nvSpPr>
        <p:spPr>
          <a:xfrm>
            <a:off x="389441" y="1858038"/>
            <a:ext cx="5925424" cy="341632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hr-HR" dirty="0"/>
              <a:t> Traženje obrazloženja/razjašnjenja dokumentacije ako 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nepotpuna i/ili nejasna,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nedostaje određeni dokument.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dirty="0"/>
              <a:t>Učitavanje dodatne dokumentacije u polje </a:t>
            </a:r>
            <a:r>
              <a:rPr lang="hr-HR" b="1" dirty="0"/>
              <a:t>„Dodatna dokumentacija“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dirty="0"/>
              <a:t>Komunikacija isključivo </a:t>
            </a:r>
            <a:r>
              <a:rPr lang="hr-HR" b="1" dirty="0"/>
              <a:t>elektroničkim putem</a:t>
            </a:r>
            <a:r>
              <a:rPr lang="hr-HR" dirty="0"/>
              <a:t> i </a:t>
            </a:r>
            <a:r>
              <a:rPr lang="hr-HR" b="1" dirty="0"/>
              <a:t>prije  Obavijesti o rezultatu postupka nabave</a:t>
            </a:r>
            <a:r>
              <a:rPr lang="hr-H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dirty="0"/>
              <a:t>Poštivati </a:t>
            </a:r>
            <a:r>
              <a:rPr lang="hr-HR" b="1" dirty="0"/>
              <a:t>načela jednakog postupanja i transparentnosti</a:t>
            </a:r>
            <a:r>
              <a:rPr lang="hr-HR" dirty="0"/>
              <a:t> – postupati isto prema svim ponuditeljima.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23CA39-83E0-4852-9B9F-3B26E8FA927D}"/>
              </a:ext>
            </a:extLst>
          </p:cNvPr>
          <p:cNvSpPr/>
          <p:nvPr/>
        </p:nvSpPr>
        <p:spPr>
          <a:xfrm>
            <a:off x="7191673" y="1859339"/>
            <a:ext cx="4507685" cy="313932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NE</a:t>
            </a:r>
            <a:r>
              <a:rPr lang="hr-HR" dirty="0"/>
              <a:t> koristiti pojašnjenja za </a:t>
            </a:r>
            <a:r>
              <a:rPr lang="hr-HR" b="1" dirty="0"/>
              <a:t>pregovore</a:t>
            </a:r>
            <a:r>
              <a:rPr lang="hr-HR" dirty="0"/>
              <a:t> s ponuditeljima</a:t>
            </a:r>
          </a:p>
          <a:p>
            <a:endParaRPr lang="hr-HR" dirty="0"/>
          </a:p>
          <a:p>
            <a:r>
              <a:rPr lang="hr-HR" b="1" dirty="0">
                <a:solidFill>
                  <a:srgbClr val="C00000"/>
                </a:solidFill>
              </a:rPr>
              <a:t>❌ NE </a:t>
            </a:r>
            <a:r>
              <a:rPr lang="hr-HR" dirty="0"/>
              <a:t>mijenjati kriterije za odabir ponude</a:t>
            </a:r>
          </a:p>
          <a:p>
            <a:endParaRPr lang="hr-HR" dirty="0"/>
          </a:p>
          <a:p>
            <a:r>
              <a:rPr lang="hr-HR" b="1" dirty="0">
                <a:solidFill>
                  <a:srgbClr val="C00000"/>
                </a:solidFill>
              </a:rPr>
              <a:t>❌ NE </a:t>
            </a:r>
            <a:r>
              <a:rPr lang="hr-HR" dirty="0"/>
              <a:t>mijenjati cijenu ili druge uvjete definirane u postupku nabave</a:t>
            </a:r>
          </a:p>
          <a:p>
            <a:endParaRPr lang="hr-HR" dirty="0"/>
          </a:p>
          <a:p>
            <a:r>
              <a:rPr lang="hr-HR" b="1" dirty="0">
                <a:solidFill>
                  <a:srgbClr val="C00000"/>
                </a:solidFill>
              </a:rPr>
              <a:t>❌ NE </a:t>
            </a:r>
            <a:r>
              <a:rPr lang="hr-HR" dirty="0"/>
              <a:t>različito tretirati ponuditelje u komunikaciji (npr. od jednog tražiti obrazloženja, od drugog ne)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D0008-0DF5-4705-BF13-929658503F57}"/>
              </a:ext>
            </a:extLst>
          </p:cNvPr>
          <p:cNvSpPr/>
          <p:nvPr/>
        </p:nvSpPr>
        <p:spPr>
          <a:xfrm>
            <a:off x="1387972" y="5605681"/>
            <a:ext cx="7099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📌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ZAKLJUČAK:</a:t>
            </a:r>
            <a:br>
              <a:rPr lang="hr-HR" dirty="0"/>
            </a:br>
            <a:r>
              <a:rPr lang="hr-HR" b="1" dirty="0"/>
              <a:t>„Pojašnjenja služe samo da bi se razjasnilo ono što je već ponuđeno – ne da se pregovara ili mijenjaju prvotno ponuđeni ili postavljeni uvjeti.“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81799-2173-4CF4-AF78-AD1A817B61D5}"/>
              </a:ext>
            </a:extLst>
          </p:cNvPr>
          <p:cNvSpPr/>
          <p:nvPr/>
        </p:nvSpPr>
        <p:spPr>
          <a:xfrm>
            <a:off x="111010" y="1306643"/>
            <a:ext cx="6482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/>
              <a:t>Poglavlje 7, Pravila za provođenje postupka nabave, POJAŠNJENJA</a:t>
            </a:r>
          </a:p>
        </p:txBody>
      </p:sp>
    </p:spTree>
    <p:extLst>
      <p:ext uri="{BB962C8B-B14F-4D97-AF65-F5344CB8AC3E}">
        <p14:creationId xmlns:p14="http://schemas.microsoft.com/office/powerpoint/2010/main" val="338127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890F-C94B-4FC5-B68C-4D9F670C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59551"/>
            <a:ext cx="11523306" cy="811764"/>
          </a:xfrm>
        </p:spPr>
        <p:txBody>
          <a:bodyPr>
            <a:noAutofit/>
          </a:bodyPr>
          <a:lstStyle/>
          <a:p>
            <a:br>
              <a:rPr lang="hr-HR" sz="4000" dirty="0">
                <a:solidFill>
                  <a:schemeClr val="tx1"/>
                </a:solidFill>
                <a:latin typeface="+mn-lt"/>
              </a:rPr>
            </a:br>
            <a:endParaRPr lang="hr-H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97DFBC-B519-40AD-AA3D-7B8176EEE5F6}"/>
              </a:ext>
            </a:extLst>
          </p:cNvPr>
          <p:cNvSpPr txBox="1">
            <a:spLocks/>
          </p:cNvSpPr>
          <p:nvPr/>
        </p:nvSpPr>
        <p:spPr>
          <a:xfrm>
            <a:off x="243622" y="259551"/>
            <a:ext cx="11523306" cy="811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br>
              <a:rPr lang="hr-HR" sz="4000" dirty="0">
                <a:solidFill>
                  <a:schemeClr val="tx1"/>
                </a:solidFill>
                <a:latin typeface="+mn-lt"/>
              </a:rPr>
            </a:br>
            <a:r>
              <a:rPr lang="hr-HR" sz="4000" b="1" dirty="0">
                <a:solidFill>
                  <a:schemeClr val="tx1"/>
                </a:solidFill>
              </a:rPr>
              <a:t>ULOGA JASNIH DOKAZA I REVIZIJSKOG TRAGA</a:t>
            </a:r>
            <a:br>
              <a:rPr lang="hr-HR" sz="4000" b="1" dirty="0">
                <a:solidFill>
                  <a:srgbClr val="0070C0"/>
                </a:solidFill>
              </a:rPr>
            </a:br>
            <a:endParaRPr lang="hr-H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6D5B8E-C3EE-4637-91C0-69F661898682}"/>
              </a:ext>
            </a:extLst>
          </p:cNvPr>
          <p:cNvSpPr/>
          <p:nvPr/>
        </p:nvSpPr>
        <p:spPr>
          <a:xfrm>
            <a:off x="7660808" y="2269396"/>
            <a:ext cx="3981843" cy="206210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DOKAZ I REVIZIJSKI TRAG ZA SVAKU DONESENU ODLUKU U ADMINISTRATIVNOJ KONTROLI</a:t>
            </a:r>
          </a:p>
          <a:p>
            <a:r>
              <a:rPr lang="hr-HR" sz="1600" i="1" dirty="0"/>
              <a:t>	načelo jednakog postupanja 	prema svim korisnicima i svim 	uključenim stranama pri 	ostvarivanju prava i ispunjavanju 	obveza</a:t>
            </a:r>
            <a:endParaRPr lang="hr-HR" sz="1200" i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35E7C27-D7DF-4088-B90A-A7EA5021D2B3}"/>
              </a:ext>
            </a:extLst>
          </p:cNvPr>
          <p:cNvSpPr txBox="1">
            <a:spLocks/>
          </p:cNvSpPr>
          <p:nvPr/>
        </p:nvSpPr>
        <p:spPr>
          <a:xfrm>
            <a:off x="8013277" y="1831511"/>
            <a:ext cx="2760205" cy="3568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1800" b="1" dirty="0">
                <a:solidFill>
                  <a:schemeClr val="tx1"/>
                </a:solidFill>
                <a:latin typeface="+mn-lt"/>
              </a:rPr>
              <a:t>AGENCIJA ZA PLAĆANJA</a:t>
            </a:r>
            <a:endParaRPr lang="hr-HR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63EDB7D-62BE-4AF5-BB84-34C0FB61BF22}"/>
              </a:ext>
            </a:extLst>
          </p:cNvPr>
          <p:cNvSpPr txBox="1">
            <a:spLocks/>
          </p:cNvSpPr>
          <p:nvPr/>
        </p:nvSpPr>
        <p:spPr>
          <a:xfrm>
            <a:off x="1320567" y="1831511"/>
            <a:ext cx="2760205" cy="3568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1800" b="1" dirty="0">
                <a:solidFill>
                  <a:schemeClr val="tx1"/>
                </a:solidFill>
                <a:latin typeface="+mn-lt"/>
              </a:rPr>
              <a:t>KORISNIK</a:t>
            </a:r>
            <a:endParaRPr lang="hr-HR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C3777D-F225-4D03-B803-2704FFE24F8F}"/>
              </a:ext>
            </a:extLst>
          </p:cNvPr>
          <p:cNvSpPr txBox="1">
            <a:spLocks/>
          </p:cNvSpPr>
          <p:nvPr/>
        </p:nvSpPr>
        <p:spPr>
          <a:xfrm>
            <a:off x="4746029" y="1839671"/>
            <a:ext cx="2760205" cy="3568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1800" b="1" dirty="0">
                <a:solidFill>
                  <a:schemeClr val="tx1"/>
                </a:solidFill>
                <a:latin typeface="+mn-lt"/>
              </a:rPr>
              <a:t>PONUDITELJ</a:t>
            </a:r>
            <a:endParaRPr lang="hr-HR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3E5624-9C82-4DE5-B062-0FDE1B900457}"/>
              </a:ext>
            </a:extLst>
          </p:cNvPr>
          <p:cNvCxnSpPr>
            <a:cxnSpLocks/>
          </p:cNvCxnSpPr>
          <p:nvPr/>
        </p:nvCxnSpPr>
        <p:spPr>
          <a:xfrm flipH="1">
            <a:off x="2700670" y="1385490"/>
            <a:ext cx="596485" cy="365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B73DDC-DB20-4A53-94AB-865BD68A2632}"/>
              </a:ext>
            </a:extLst>
          </p:cNvPr>
          <p:cNvCxnSpPr>
            <a:cxnSpLocks/>
          </p:cNvCxnSpPr>
          <p:nvPr/>
        </p:nvCxnSpPr>
        <p:spPr>
          <a:xfrm>
            <a:off x="7156797" y="1385490"/>
            <a:ext cx="636868" cy="372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EF29B7-620A-4AD8-A5B5-77A2D4D13B52}"/>
              </a:ext>
            </a:extLst>
          </p:cNvPr>
          <p:cNvCxnSpPr>
            <a:cxnSpLocks/>
          </p:cNvCxnSpPr>
          <p:nvPr/>
        </p:nvCxnSpPr>
        <p:spPr>
          <a:xfrm>
            <a:off x="5891066" y="1385490"/>
            <a:ext cx="0" cy="365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40F52E-B54D-4CE0-8E88-25835CD2661B}"/>
              </a:ext>
            </a:extLst>
          </p:cNvPr>
          <p:cNvSpPr/>
          <p:nvPr/>
        </p:nvSpPr>
        <p:spPr>
          <a:xfrm>
            <a:off x="243622" y="2271407"/>
            <a:ext cx="4171868" cy="206210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DOKAZ I REVIZIJSKI TRAG ZA OCJENU DANU SVAKOJ PONUDI PREMA SVAKOM POSTAVLJENOM UVJETU</a:t>
            </a:r>
          </a:p>
          <a:p>
            <a:r>
              <a:rPr lang="hr-HR" sz="1600" i="1" dirty="0"/>
              <a:t>	nepristran, objektivan i cjelovit 	tretman svih sudionika u svim 	fazama postupka nabave, odnosno 	osigurava se pravo na jednako 	postupanje svim ponuditeljima</a:t>
            </a:r>
            <a:endParaRPr lang="hr-HR" sz="1200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32670F-33F9-47B8-873C-F377C9210979}"/>
              </a:ext>
            </a:extLst>
          </p:cNvPr>
          <p:cNvSpPr/>
          <p:nvPr/>
        </p:nvSpPr>
        <p:spPr>
          <a:xfrm>
            <a:off x="4746029" y="2526089"/>
            <a:ext cx="2518492" cy="107721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i="1" dirty="0"/>
              <a:t>-vjerodostojnost informacija navedenih u ponudi</a:t>
            </a:r>
          </a:p>
          <a:p>
            <a:r>
              <a:rPr lang="pl-PL" sz="1600" i="1" dirty="0"/>
              <a:t>-pravna sigurnost (zakonitost)</a:t>
            </a:r>
            <a:r>
              <a:rPr lang="hr-HR" sz="1600" i="1" dirty="0"/>
              <a:t>	</a:t>
            </a:r>
            <a:endParaRPr lang="hr-HR" sz="1200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68219-FE3A-4668-9A18-9D156D28F4E9}"/>
              </a:ext>
            </a:extLst>
          </p:cNvPr>
          <p:cNvSpPr/>
          <p:nvPr/>
        </p:nvSpPr>
        <p:spPr>
          <a:xfrm>
            <a:off x="1573691" y="4661047"/>
            <a:ext cx="10381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📌 ZAKLJUČAK:</a:t>
            </a:r>
            <a:br>
              <a:rPr lang="hr-HR" b="1" dirty="0"/>
            </a:br>
            <a:r>
              <a:rPr lang="hr-HR" b="1" dirty="0"/>
              <a:t>„Jasni dokazi i revizijski trag nisu samo administrativni zahtjevi — oni su temelj mehanizma povjerenja u sustav nabave. Zahvaljujući njima: 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svaka odluka se može opravdati i dokazati,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svaki ponuditelj ima jednaku šansu,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-naručitelj se može zaštititi od sumnji u nepravilnost,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-cijeli sustav postaje transparentan i kontroliran”</a:t>
            </a:r>
          </a:p>
        </p:txBody>
      </p:sp>
    </p:spTree>
    <p:extLst>
      <p:ext uri="{BB962C8B-B14F-4D97-AF65-F5344CB8AC3E}">
        <p14:creationId xmlns:p14="http://schemas.microsoft.com/office/powerpoint/2010/main" val="348065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890F-C94B-4FC5-B68C-4D9F670C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59551"/>
            <a:ext cx="11523306" cy="811764"/>
          </a:xfrm>
        </p:spPr>
        <p:txBody>
          <a:bodyPr>
            <a:noAutofit/>
          </a:bodyPr>
          <a:lstStyle/>
          <a:p>
            <a:br>
              <a:rPr lang="hr-HR" sz="4000" dirty="0">
                <a:solidFill>
                  <a:schemeClr val="tx1"/>
                </a:solidFill>
                <a:latin typeface="+mn-lt"/>
              </a:rPr>
            </a:br>
            <a:endParaRPr lang="hr-H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5187E-FD59-47B3-B50A-E5B695DA61E2}"/>
              </a:ext>
            </a:extLst>
          </p:cNvPr>
          <p:cNvSpPr/>
          <p:nvPr/>
        </p:nvSpPr>
        <p:spPr>
          <a:xfrm>
            <a:off x="243622" y="1432798"/>
            <a:ext cx="5561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1" u="sng" dirty="0"/>
              <a:t>Primjer iz prakse</a:t>
            </a:r>
          </a:p>
          <a:p>
            <a:endParaRPr lang="hr-HR" b="1" dirty="0"/>
          </a:p>
          <a:p>
            <a:r>
              <a:rPr lang="hr-HR" b="1" dirty="0"/>
              <a:t>Postupak nabave XYZ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Tehnička specifikacija definirana usko i detaljno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Sumnja u ograničenje tržišnog natjecanja</a:t>
            </a:r>
            <a:endParaRPr lang="hr-HR" b="1" dirty="0"/>
          </a:p>
          <a:p>
            <a:endParaRPr lang="hr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1F1F0-4CF4-42DA-A600-2C22BAB85924}"/>
              </a:ext>
            </a:extLst>
          </p:cNvPr>
          <p:cNvSpPr/>
          <p:nvPr/>
        </p:nvSpPr>
        <p:spPr>
          <a:xfrm>
            <a:off x="540262" y="3187124"/>
            <a:ext cx="4798160" cy="249299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</a:rPr>
              <a:t>Obveze korisnika prije provođenja postupka?</a:t>
            </a:r>
            <a:endParaRPr lang="hr-HR" sz="1400" dirty="0"/>
          </a:p>
          <a:p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Prije provođenja postupka nabave potrebno je istražiti tržište kako bi korisnik za predmet nabave/trošak mogao definirati obavezne uvjete tehničke specifikacije, troškovnike planiranih radova te ostalu dokumentaciju potrebnu za dobivanje ponuda (tehnološki opis/projekt, glavni projekt, nacrte, situacije…).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Tehnička specifikacija ne smije sadržavati tehničke standarde koji su specifični na način da ne osiguravaju jednaki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6D5B8E-C3EE-4637-91C0-69F661898682}"/>
              </a:ext>
            </a:extLst>
          </p:cNvPr>
          <p:cNvSpPr/>
          <p:nvPr/>
        </p:nvSpPr>
        <p:spPr>
          <a:xfrm>
            <a:off x="6096000" y="3187124"/>
            <a:ext cx="4524462" cy="246221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Obveze korisnika na zahtjev Agencije za plaćanja!</a:t>
            </a:r>
          </a:p>
          <a:p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Dostaviti Agenciji za plaćanja u sklopu odgovora na poslani zahtjev za obrazloženje </a:t>
            </a:r>
            <a:r>
              <a:rPr lang="hr-HR" sz="1400" b="1" dirty="0"/>
              <a:t>dokaze</a:t>
            </a:r>
            <a:r>
              <a:rPr lang="hr-HR" sz="1400" dirty="0"/>
              <a:t> da na tržištu postoji još opreme drugih proizvođača koji u potpunosti udovoljavaju svim traženim stavkama.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Kao dokaz može dostaviti:</a:t>
            </a:r>
            <a:br>
              <a:rPr lang="hr-HR" sz="1400" dirty="0"/>
            </a:br>
            <a:r>
              <a:rPr lang="hr-HR" sz="1400" dirty="0"/>
              <a:t> - tehničke specifikacije drugih modela/opreme,</a:t>
            </a:r>
            <a:br>
              <a:rPr lang="hr-HR" sz="1400" dirty="0"/>
            </a:br>
            <a:r>
              <a:rPr lang="hr-HR" sz="1400" dirty="0"/>
              <a:t> - ponude drugih dobavljača,</a:t>
            </a:r>
            <a:br>
              <a:rPr lang="hr-HR" sz="1400" dirty="0"/>
            </a:br>
            <a:r>
              <a:rPr lang="hr-HR" sz="1400" dirty="0"/>
              <a:t> - izvatke iz kataloga.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C28B0C-C673-4CD8-9F28-DC6C1FC863C4}"/>
              </a:ext>
            </a:extLst>
          </p:cNvPr>
          <p:cNvSpPr txBox="1">
            <a:spLocks/>
          </p:cNvSpPr>
          <p:nvPr/>
        </p:nvSpPr>
        <p:spPr>
          <a:xfrm>
            <a:off x="243622" y="259551"/>
            <a:ext cx="11523306" cy="811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br>
              <a:rPr lang="hr-HR" sz="4000" dirty="0">
                <a:solidFill>
                  <a:schemeClr val="tx1"/>
                </a:solidFill>
                <a:latin typeface="+mn-lt"/>
              </a:rPr>
            </a:br>
            <a:r>
              <a:rPr lang="hr-HR" sz="4000" b="1" dirty="0">
                <a:solidFill>
                  <a:schemeClr val="tx1"/>
                </a:solidFill>
              </a:rPr>
              <a:t>ULOGA JASNIH DOKAZA I REVIZIJSKOG TRAGA</a:t>
            </a:r>
            <a:br>
              <a:rPr lang="hr-HR" sz="4000" b="1" dirty="0">
                <a:solidFill>
                  <a:srgbClr val="0070C0"/>
                </a:solidFill>
              </a:rPr>
            </a:br>
            <a:endParaRPr lang="hr-HR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55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021249-AD41-4E69-B062-AACA8B655609}"/>
              </a:ext>
            </a:extLst>
          </p:cNvPr>
          <p:cNvSpPr txBox="1">
            <a:spLocks/>
          </p:cNvSpPr>
          <p:nvPr/>
        </p:nvSpPr>
        <p:spPr>
          <a:xfrm>
            <a:off x="243622" y="259551"/>
            <a:ext cx="11523306" cy="811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br>
              <a:rPr lang="hr-HR" sz="4000" dirty="0">
                <a:solidFill>
                  <a:schemeClr val="tx1"/>
                </a:solidFill>
                <a:latin typeface="+mn-lt"/>
              </a:rPr>
            </a:br>
            <a:r>
              <a:rPr lang="hr-HR" sz="4000" b="1" dirty="0">
                <a:solidFill>
                  <a:schemeClr val="tx1"/>
                </a:solidFill>
              </a:rPr>
              <a:t>PONIŠTENJE I/ILI PONAVLJANJE POSTUPKA PRIKUPLJANJA PONUDA</a:t>
            </a:r>
            <a:br>
              <a:rPr lang="hr-HR" sz="4000" b="1" dirty="0">
                <a:solidFill>
                  <a:srgbClr val="0070C0"/>
                </a:solidFill>
              </a:rPr>
            </a:br>
            <a:endParaRPr lang="hr-H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DA18A1-5D56-493B-8781-C1675A61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12057321" cy="477837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000" b="1" i="1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hr-HR" sz="2000" b="1" i="1" dirty="0">
                <a:solidFill>
                  <a:schemeClr val="tx1"/>
                </a:solidFill>
                <a:latin typeface="+mn-lt"/>
              </a:rPr>
              <a:t>Postupak nabave: </a:t>
            </a:r>
          </a:p>
          <a:p>
            <a:pPr marL="612775" indent="-342900">
              <a:buFontTx/>
              <a:buChar char="-"/>
            </a:pPr>
            <a:r>
              <a:rPr lang="hr-HR" sz="2000" b="1" i="1" dirty="0">
                <a:solidFill>
                  <a:schemeClr val="tx1"/>
                </a:solidFill>
                <a:latin typeface="+mn-lt"/>
              </a:rPr>
              <a:t>započinje javnom objavom postupka nabave na EONA-i</a:t>
            </a:r>
          </a:p>
          <a:p>
            <a:pPr marL="612775" indent="-342900">
              <a:buFontTx/>
              <a:buChar char="-"/>
            </a:pPr>
            <a:r>
              <a:rPr lang="hr-HR" sz="2000" b="1" i="1" dirty="0">
                <a:solidFill>
                  <a:schemeClr val="tx1"/>
                </a:solidFill>
                <a:latin typeface="+mn-lt"/>
              </a:rPr>
              <a:t>završava </a:t>
            </a:r>
            <a:r>
              <a:rPr lang="hr-HR" sz="2000" b="1" i="1" dirty="0">
                <a:solidFill>
                  <a:srgbClr val="C00000"/>
                </a:solidFill>
                <a:latin typeface="+mn-lt"/>
              </a:rPr>
              <a:t>ILI</a:t>
            </a:r>
            <a:r>
              <a:rPr lang="hr-HR" sz="2000" b="1" i="1" dirty="0">
                <a:solidFill>
                  <a:schemeClr val="tx1"/>
                </a:solidFill>
                <a:latin typeface="+mn-lt"/>
              </a:rPr>
              <a:t> kreiranjem Obavijesti o rezultatu postupka nabave </a:t>
            </a:r>
          </a:p>
          <a:p>
            <a:pPr>
              <a:buNone/>
            </a:pPr>
            <a:r>
              <a:rPr lang="hr-HR" sz="2000" b="1" i="1" dirty="0">
                <a:solidFill>
                  <a:schemeClr val="tx1"/>
                </a:solidFill>
                <a:latin typeface="+mn-lt"/>
              </a:rPr>
              <a:t>	za pojedini predmet nabave </a:t>
            </a:r>
            <a:r>
              <a:rPr lang="hr-HR" sz="2000" b="1" i="1" dirty="0">
                <a:solidFill>
                  <a:srgbClr val="C00000"/>
                </a:solidFill>
                <a:latin typeface="+mn-lt"/>
              </a:rPr>
              <a:t>ILI</a:t>
            </a:r>
            <a:r>
              <a:rPr lang="hr-HR" sz="2000" b="1" i="1" dirty="0">
                <a:solidFill>
                  <a:schemeClr val="tx1"/>
                </a:solidFill>
                <a:latin typeface="+mn-lt"/>
              </a:rPr>
              <a:t> poništenjem postupka nabave.</a:t>
            </a:r>
          </a:p>
          <a:p>
            <a:pPr marL="612775" indent="-342900">
              <a:buFontTx/>
              <a:buChar char="-"/>
            </a:pPr>
            <a:endParaRPr lang="hr-HR" sz="2000" b="1" i="1" dirty="0">
              <a:solidFill>
                <a:schemeClr val="tx1"/>
              </a:solidFill>
              <a:latin typeface="+mn-lt"/>
            </a:endParaRPr>
          </a:p>
          <a:p>
            <a:pPr marL="612775" indent="-342900">
              <a:buFontTx/>
              <a:buChar char="-"/>
            </a:pPr>
            <a:endParaRPr lang="hr-HR" sz="20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99116-0223-4904-A5D6-2A4519C8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844" y="1581924"/>
            <a:ext cx="2663338" cy="1958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331A6-C397-4786-9AD6-40B6D16F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8" y="3540641"/>
            <a:ext cx="2612097" cy="25862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B80805-C09A-4645-A854-44E0917BF678}"/>
              </a:ext>
            </a:extLst>
          </p:cNvPr>
          <p:cNvSpPr txBox="1">
            <a:spLocks/>
          </p:cNvSpPr>
          <p:nvPr/>
        </p:nvSpPr>
        <p:spPr>
          <a:xfrm>
            <a:off x="3820632" y="3854152"/>
            <a:ext cx="7719237" cy="21552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sz="2400" i="1" dirty="0">
                <a:solidFill>
                  <a:schemeClr val="tx1"/>
                </a:solidFill>
                <a:latin typeface="+mn-lt"/>
              </a:rPr>
              <a:t>U slučaju potrebe za ponavljanjem postupka nabave za isti trošak potrebno je završiti prethodni postupak</a:t>
            </a:r>
          </a:p>
          <a:p>
            <a:pPr>
              <a:buNone/>
            </a:pPr>
            <a:r>
              <a:rPr lang="hr-HR" sz="2400" i="1" dirty="0">
                <a:solidFill>
                  <a:schemeClr val="tx1"/>
                </a:solidFill>
                <a:latin typeface="+mn-lt"/>
              </a:rPr>
              <a:t>poništenjem ili odabirom ponude kreiranjem Obavijesti o rezultatu postupka nabave.</a:t>
            </a:r>
          </a:p>
          <a:p>
            <a:pPr>
              <a:buNone/>
            </a:pPr>
            <a:r>
              <a:rPr lang="hr-HR" sz="2400" b="1" i="1" dirty="0">
                <a:solidFill>
                  <a:srgbClr val="C00000"/>
                </a:solidFill>
                <a:latin typeface="+mn-lt"/>
              </a:rPr>
              <a:t>!!!</a:t>
            </a:r>
            <a:r>
              <a:rPr lang="hr-HR" sz="2400" i="1" dirty="0">
                <a:solidFill>
                  <a:schemeClr val="tx1"/>
                </a:solidFill>
                <a:latin typeface="+mn-lt"/>
              </a:rPr>
              <a:t> Postupak nabave nije moguće poništiti ako je za isti već kreirana Obavijest o rezultatu postupka nabave.</a:t>
            </a:r>
          </a:p>
          <a:p>
            <a:pPr>
              <a:buFont typeface="Arial" panose="020B0604020202020204" pitchFamily="34" charset="0"/>
              <a:buNone/>
            </a:pPr>
            <a:endParaRPr lang="hr-HR" sz="20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468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  <a:latin typeface="+mn-lt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36308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D6F-0AEA-4A71-A010-773A145D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+mn-lt"/>
              </a:rPr>
              <a:t>PRAVNI PROPIS</a:t>
            </a:r>
            <a:endParaRPr lang="hr-H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FE4E64-CFAD-41CE-B68B-EDFB232CCFB0}"/>
              </a:ext>
            </a:extLst>
          </p:cNvPr>
          <p:cNvSpPr txBox="1">
            <a:spLocks/>
          </p:cNvSpPr>
          <p:nvPr/>
        </p:nvSpPr>
        <p:spPr>
          <a:xfrm>
            <a:off x="-203252" y="1431306"/>
            <a:ext cx="8424463" cy="21108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chemeClr val="tx1"/>
                </a:solidFill>
                <a:latin typeface="+mn-lt"/>
              </a:rPr>
              <a:t>PRAVILA ZA PROVOĐENJE POSTUPKA NABAVE PUTEM ELEKTRONIČKOG OGLASNIKA NABAVE AGENCIJE ZAPLAĆANJA ZA KORISNIKE KOJI NISU OBVEZNICI JAVNE NABAVE </a:t>
            </a:r>
            <a:r>
              <a:rPr lang="hr-HR" sz="1600" b="1" dirty="0">
                <a:solidFill>
                  <a:schemeClr val="tx1"/>
                </a:solidFill>
              </a:rPr>
              <a:t>(Prilog Pravilnika) </a:t>
            </a:r>
            <a:endParaRPr lang="hr-HR" sz="1600" b="1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hr-HR" sz="1600" b="1" dirty="0">
              <a:solidFill>
                <a:schemeClr val="tx1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chemeClr val="tx1"/>
                </a:solidFill>
                <a:latin typeface="+mn-lt"/>
              </a:rPr>
              <a:t>PRAVILA O PRIMJENI FINANCIJSKIH KOREKCIJA </a:t>
            </a:r>
            <a:r>
              <a:rPr lang="hr-HR" sz="1600" b="1" dirty="0">
                <a:solidFill>
                  <a:schemeClr val="tx1"/>
                </a:solidFill>
              </a:rPr>
              <a:t>(Prilog Pravilnika) </a:t>
            </a:r>
            <a:endParaRPr lang="hr-H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2520A-82DE-4370-B019-0046D2ADF072}"/>
              </a:ext>
            </a:extLst>
          </p:cNvPr>
          <p:cNvSpPr/>
          <p:nvPr/>
        </p:nvSpPr>
        <p:spPr>
          <a:xfrm>
            <a:off x="202949" y="4841919"/>
            <a:ext cx="5847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Odluka komisije od 14.5.2019. o utvrđivanju smjernica za određivanje financijskih ispravaka</a:t>
            </a: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B6C095DB-5963-4DBA-8566-383BCB230ECB}"/>
              </a:ext>
            </a:extLst>
          </p:cNvPr>
          <p:cNvSpPr/>
          <p:nvPr/>
        </p:nvSpPr>
        <p:spPr>
          <a:xfrm rot="5400000">
            <a:off x="1343691" y="3616570"/>
            <a:ext cx="391811" cy="292214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8076A-C97D-4801-BB10-F7D111652B9C}"/>
              </a:ext>
            </a:extLst>
          </p:cNvPr>
          <p:cNvSpPr/>
          <p:nvPr/>
        </p:nvSpPr>
        <p:spPr>
          <a:xfrm>
            <a:off x="1854883" y="3528508"/>
            <a:ext cx="48665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/>
              <a:t>Tablica 1. Financijske korekcije i najčešće vrste nepravilnosti u postupcima nabave koje provode </a:t>
            </a:r>
            <a:r>
              <a:rPr lang="hr-HR" sz="1400" i="1" dirty="0" err="1"/>
              <a:t>neobveznici</a:t>
            </a:r>
            <a:r>
              <a:rPr lang="hr-HR" sz="1400" i="1" dirty="0"/>
              <a:t> Zakona o javnoj nabavi sukladno pravilima za provođenje postupka nabave putem elektroničkog oglasnika Agencije za plaćanja </a:t>
            </a:r>
            <a:r>
              <a:rPr lang="pl-PL" sz="1400" i="1" dirty="0"/>
              <a:t>(EONA) za neobveznike Zakona o javnoj nabavi</a:t>
            </a:r>
            <a:endParaRPr lang="hr-HR" sz="2800" b="1" i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2A7AF-A984-4BC0-989F-6355A982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90" y="2174299"/>
            <a:ext cx="2515729" cy="35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4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E4F1-6704-47CE-A5FC-45481405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50" y="233542"/>
            <a:ext cx="11523306" cy="81176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+mn-lt"/>
              </a:rPr>
              <a:t>ODGOVORNOSTI AGENCIJE ZA PLAĆANJA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7F67-7622-4827-9710-2A7DFD98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9503"/>
            <a:ext cx="12192000" cy="5051394"/>
          </a:xfrm>
        </p:spPr>
        <p:txBody>
          <a:bodyPr>
            <a:normAutofit fontScale="70000" lnSpcReduction="20000"/>
          </a:bodyPr>
          <a:lstStyle/>
          <a:p>
            <a:pPr marL="11430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hr-HR" sz="2300" b="1" dirty="0">
              <a:solidFill>
                <a:schemeClr val="tx1"/>
              </a:solidFill>
              <a:latin typeface="+mn-lt"/>
            </a:endParaRPr>
          </a:p>
          <a:p>
            <a:pPr marL="11430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500" b="1" dirty="0">
                <a:solidFill>
                  <a:schemeClr val="tx1"/>
                </a:solidFill>
                <a:latin typeface="+mn-lt"/>
              </a:rPr>
              <a:t>Pomoć poljoprivrednicima i drugim korisnicima kroz operativnu provedbu mjera ruralnog razvoja </a:t>
            </a:r>
            <a:r>
              <a:rPr lang="hr-HR" sz="23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hr-HR" sz="2300" dirty="0">
                <a:solidFill>
                  <a:schemeClr val="tx1"/>
                </a:solidFill>
                <a:latin typeface="+mn-lt"/>
              </a:rPr>
              <a:t>ali i mjera iz svih ostalih djelokruga poslovanja Agencije</a:t>
            </a:r>
            <a:r>
              <a:rPr lang="hr-HR" sz="2300" b="1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727075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hr-HR" sz="1300" b="1" dirty="0">
              <a:solidFill>
                <a:schemeClr val="tx1"/>
              </a:solidFill>
              <a:latin typeface="+mn-lt"/>
            </a:endParaRPr>
          </a:p>
          <a:p>
            <a:pPr marL="11430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+mn-lt"/>
              </a:rPr>
              <a:t>Zaštita financijskih interesa Europske unije i Republike Hrvatske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+mn-lt"/>
              </a:rPr>
              <a:t>Usklađenost procesa, procedura i pravila s Uredbama EU i nacionalnim propisima</a:t>
            </a:r>
            <a:endParaRPr lang="hr-HR" dirty="0">
              <a:solidFill>
                <a:schemeClr val="tx1"/>
              </a:solidFill>
              <a:latin typeface="+mn-lt"/>
            </a:endParaRP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  <a:latin typeface="+mn-lt"/>
            </a:endParaRPr>
          </a:p>
          <a:p>
            <a:pPr marL="11430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+mn-lt"/>
              </a:rPr>
              <a:t>Poštivanje načela provedbe postupka dodjele potpore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+mn-lt"/>
              </a:rPr>
              <a:t>Jednako postupanje, zabrana diskriminacije, transparentnost, zaštita osobnih podataka, </a:t>
            </a:r>
          </a:p>
          <a:p>
            <a:pPr lvl="2" indent="0">
              <a:lnSpc>
                <a:spcPct val="110000"/>
              </a:lnSpc>
              <a:buNone/>
            </a:pPr>
            <a:r>
              <a:rPr lang="hr-HR" dirty="0">
                <a:solidFill>
                  <a:schemeClr val="tx1"/>
                </a:solidFill>
                <a:latin typeface="+mn-lt"/>
              </a:rPr>
              <a:t>razmjernost, sprječavanje sukoba interesa, povjerljivost</a:t>
            </a:r>
          </a:p>
          <a:p>
            <a:pPr lvl="2" indent="0">
              <a:lnSpc>
                <a:spcPct val="110000"/>
              </a:lnSpc>
              <a:buNone/>
            </a:pPr>
            <a:endParaRPr lang="hr-HR" dirty="0">
              <a:solidFill>
                <a:schemeClr val="tx1"/>
              </a:solidFill>
              <a:latin typeface="+mn-lt"/>
            </a:endParaRPr>
          </a:p>
          <a:p>
            <a:pPr marL="11430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+mn-lt"/>
              </a:rPr>
              <a:t>Zaštita tržišnog natjecanja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+mn-lt"/>
              </a:rPr>
              <a:t>Provjera poštivanja svih primjenjivih načela za provođenje postupaka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+mn-lt"/>
              </a:rPr>
              <a:t>Provjera usklađenosti postupanja Korisnika s Pravilima za provođenje postupaka</a:t>
            </a:r>
          </a:p>
          <a:p>
            <a:pPr lvl="2" indent="0">
              <a:lnSpc>
                <a:spcPct val="110000"/>
              </a:lnSpc>
              <a:buNone/>
            </a:pPr>
            <a:endParaRPr lang="hr-HR" dirty="0">
              <a:solidFill>
                <a:schemeClr val="tx1"/>
              </a:solidFill>
              <a:latin typeface="+mn-lt"/>
            </a:endParaRPr>
          </a:p>
          <a:p>
            <a:pPr marL="11430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+mn-lt"/>
              </a:rPr>
              <a:t>Sankcioniranje nepravilnosti počinjenih od strane Korisnika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+mn-lt"/>
              </a:rPr>
              <a:t>Sukladno Prilogu 6 i/ili Smjernicama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+mn-lt"/>
              </a:rPr>
              <a:t>Prijava sumnji na prijevaru / Prijava sumnji u kazneno djelo ili počinjenja kaznenog djela </a:t>
            </a:r>
          </a:p>
          <a:p>
            <a:pPr marL="1600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hr-HR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9E0F7-D531-4324-8866-CE8C9743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443" y="3243438"/>
            <a:ext cx="2567427" cy="28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B53D-8EFF-48B4-AAAA-FF565FB7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+mn-lt"/>
              </a:rPr>
              <a:t>ODGOVORNOSTI SUDIONIKA U NABAVI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69AE-3F7D-4845-8804-B683C841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930" y="1428839"/>
            <a:ext cx="7689015" cy="741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>
                <a:solidFill>
                  <a:schemeClr val="tx1"/>
                </a:solidFill>
                <a:latin typeface="+mn-lt"/>
              </a:rPr>
              <a:t>Svaki od sudionika postupka nabave je interesna strana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0DD90F-6092-4D07-AB98-AB2B5CA078AA}"/>
              </a:ext>
            </a:extLst>
          </p:cNvPr>
          <p:cNvSpPr txBox="1">
            <a:spLocks/>
          </p:cNvSpPr>
          <p:nvPr/>
        </p:nvSpPr>
        <p:spPr>
          <a:xfrm>
            <a:off x="1435950" y="1915829"/>
            <a:ext cx="2760205" cy="1071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1800" b="1" dirty="0">
                <a:solidFill>
                  <a:schemeClr val="tx1"/>
                </a:solidFill>
                <a:latin typeface="+mn-lt"/>
              </a:rPr>
              <a:t>KORISNIK</a:t>
            </a:r>
            <a:r>
              <a:rPr lang="hr-HR" sz="1800" dirty="0">
                <a:solidFill>
                  <a:schemeClr val="tx1"/>
                </a:solidFill>
                <a:latin typeface="+mn-lt"/>
              </a:rPr>
              <a:t>  (direktna strana) 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</a:rPr>
              <a:t>-ostvaruje financijsku potporu za trošak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566E91-9DF8-415E-9D77-42888847041E}"/>
              </a:ext>
            </a:extLst>
          </p:cNvPr>
          <p:cNvSpPr txBox="1">
            <a:spLocks/>
          </p:cNvSpPr>
          <p:nvPr/>
        </p:nvSpPr>
        <p:spPr>
          <a:xfrm>
            <a:off x="7260329" y="1915829"/>
            <a:ext cx="3792881" cy="12046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5600" b="1" dirty="0">
                <a:solidFill>
                  <a:schemeClr val="tx1"/>
                </a:solidFill>
                <a:latin typeface="+mn-lt"/>
              </a:rPr>
              <a:t>PONUDITELJ</a:t>
            </a:r>
            <a:r>
              <a:rPr lang="hr-HR" sz="5600" dirty="0">
                <a:solidFill>
                  <a:schemeClr val="tx1"/>
                </a:solidFill>
                <a:latin typeface="+mn-lt"/>
              </a:rPr>
              <a:t> (indirektna strana) </a:t>
            </a:r>
          </a:p>
          <a:p>
            <a:pPr>
              <a:buNone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-omogućen mu je pristup širem tržištu koje je do sada bilo nedostupno;</a:t>
            </a:r>
          </a:p>
          <a:p>
            <a:pPr>
              <a:buNone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-ostvaruje prihod od potpore za trošak;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E0E9D5-FC11-4A66-9062-C029C5321F3A}"/>
              </a:ext>
            </a:extLst>
          </p:cNvPr>
          <p:cNvSpPr txBox="1">
            <a:spLocks/>
          </p:cNvSpPr>
          <p:nvPr/>
        </p:nvSpPr>
        <p:spPr>
          <a:xfrm>
            <a:off x="399784" y="3202762"/>
            <a:ext cx="5371841" cy="24598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+mn-lt"/>
              </a:rPr>
              <a:t>Poštivanje propisa</a:t>
            </a:r>
            <a:r>
              <a:rPr lang="hr-HR" sz="1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+mn-lt"/>
              </a:rPr>
              <a:t>(odabir ispravne intervencije, pridržavanje rokova, kriteriji)</a:t>
            </a:r>
          </a:p>
          <a:p>
            <a:pPr marL="555625" indent="-285750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+mn-lt"/>
              </a:rPr>
              <a:t>Provođenje postupka nabave u skladu sa svim propisanim načelima (tržišno natjecanje, jednako postupanje i zabrana diskriminacije, transparentnosti, racionalno i efikasno trošenje javnih sredstava…)</a:t>
            </a:r>
          </a:p>
          <a:p>
            <a:pPr marL="555625" indent="-285750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+mn-lt"/>
              </a:rPr>
              <a:t>Poduzimanje prikladnih mjera da se učinkovito spriječi, prepozna i ukloni sukobe interesa u vezi s postupkom nabave kako bi se izbjeglo narušavanje tržišnog natjecanja i osiguralo jednako postupanje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943E13-BCDA-4B7E-BF32-A14C342E31EE}"/>
              </a:ext>
            </a:extLst>
          </p:cNvPr>
          <p:cNvSpPr txBox="1">
            <a:spLocks/>
          </p:cNvSpPr>
          <p:nvPr/>
        </p:nvSpPr>
        <p:spPr>
          <a:xfrm>
            <a:off x="6420377" y="3211678"/>
            <a:ext cx="5030597" cy="245089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7075" indent="-457200">
              <a:buFont typeface="Wingdings" panose="05000000000000000000" pitchFamily="2" charset="2"/>
              <a:buChar char="ü"/>
            </a:pPr>
            <a:endParaRPr lang="hr-HR" sz="1400" dirty="0">
              <a:solidFill>
                <a:schemeClr val="tx1"/>
              </a:solidFill>
              <a:latin typeface="+mn-lt"/>
            </a:endParaRP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+mn-lt"/>
              </a:rPr>
              <a:t>Korektnost u postupku nabave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Izostanak bilo kakve zabranjene prakse (davanje ili obećanje neprimjerene prednosti, koruptivne radnje...)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Točnost informacija iskazanih na predanoj ponudi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Predaje ponudu isključivo putem EONA-e u propisanom roku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1A46E23-43D5-431C-940C-70EE31C4EF70}"/>
              </a:ext>
            </a:extLst>
          </p:cNvPr>
          <p:cNvSpPr txBox="1">
            <a:spLocks/>
          </p:cNvSpPr>
          <p:nvPr/>
        </p:nvSpPr>
        <p:spPr>
          <a:xfrm>
            <a:off x="5135780" y="2128763"/>
            <a:ext cx="1920439" cy="8151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hr-HR" sz="1400" dirty="0">
                <a:solidFill>
                  <a:srgbClr val="FF0000"/>
                </a:solidFill>
                <a:latin typeface="+mn-lt"/>
              </a:rPr>
              <a:t>KONZULTANT </a:t>
            </a:r>
          </a:p>
          <a:p>
            <a:pPr algn="just">
              <a:buNone/>
            </a:pPr>
            <a:r>
              <a:rPr lang="hr-HR" sz="1400" dirty="0">
                <a:solidFill>
                  <a:srgbClr val="FF0000"/>
                </a:solidFill>
                <a:latin typeface="+mn-lt"/>
              </a:rPr>
              <a:t>SAVJETNIČKA ULOGA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48171F-B62E-4895-9C72-C721640137B5}"/>
              </a:ext>
            </a:extLst>
          </p:cNvPr>
          <p:cNvCxnSpPr>
            <a:cxnSpLocks/>
          </p:cNvCxnSpPr>
          <p:nvPr/>
        </p:nvCxnSpPr>
        <p:spPr>
          <a:xfrm flipH="1">
            <a:off x="4009938" y="1853965"/>
            <a:ext cx="1583850" cy="294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8BDEE3-79B1-46C8-B238-2380B00D790C}"/>
              </a:ext>
            </a:extLst>
          </p:cNvPr>
          <p:cNvCxnSpPr>
            <a:cxnSpLocks/>
          </p:cNvCxnSpPr>
          <p:nvPr/>
        </p:nvCxnSpPr>
        <p:spPr>
          <a:xfrm flipH="1">
            <a:off x="5862333" y="1846945"/>
            <a:ext cx="1" cy="30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741DE1-0C59-4ECF-9173-653C92D64B70}"/>
              </a:ext>
            </a:extLst>
          </p:cNvPr>
          <p:cNvCxnSpPr>
            <a:cxnSpLocks/>
          </p:cNvCxnSpPr>
          <p:nvPr/>
        </p:nvCxnSpPr>
        <p:spPr>
          <a:xfrm>
            <a:off x="6130879" y="1846945"/>
            <a:ext cx="1311282" cy="274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3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4E9DF-367D-C82E-37CF-9705D49F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A8CD-53A6-7B54-4BC9-4043F7B9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9" y="267763"/>
            <a:ext cx="11523306" cy="81176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  <a:latin typeface="+mn-lt"/>
              </a:rPr>
              <a:t>PODJELA (najčešćih) NEPRAVILNOSTI / POGREŠAKA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4F368-6833-8519-27EE-DB201ADA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384"/>
            <a:ext cx="7222921" cy="46791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r-HR" b="1" dirty="0"/>
          </a:p>
          <a:p>
            <a:pPr>
              <a:buNone/>
            </a:pPr>
            <a:r>
              <a:rPr lang="hr-HR" sz="7200" b="1" u="sng" dirty="0">
                <a:solidFill>
                  <a:schemeClr val="tx1"/>
                </a:solidFill>
                <a:latin typeface="+mn-lt"/>
              </a:rPr>
              <a:t>KORISNIK</a:t>
            </a:r>
            <a:r>
              <a:rPr lang="hr-HR" sz="8000" b="1" u="sng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None/>
            </a:pPr>
            <a:endParaRPr lang="hr-HR" sz="4900" b="1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hr-HR" sz="5600" b="1" dirty="0">
                <a:solidFill>
                  <a:schemeClr val="tx1"/>
                </a:solidFill>
                <a:latin typeface="+mn-lt"/>
              </a:rPr>
              <a:t>Faza o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bjav</a:t>
            </a:r>
            <a:r>
              <a:rPr lang="hr-HR" sz="5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 postupka nabave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u definiranju kriterija za </a:t>
            </a:r>
            <a:r>
              <a:rPr lang="en-US" sz="5600" dirty="0" err="1">
                <a:solidFill>
                  <a:schemeClr val="tx1"/>
                </a:solidFill>
                <a:latin typeface="+mn-lt"/>
              </a:rPr>
              <a:t>odabir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+mn-lt"/>
              </a:rPr>
              <a:t>ponuditelja</a:t>
            </a:r>
            <a:endParaRPr lang="hr-HR" sz="5600" dirty="0">
              <a:solidFill>
                <a:schemeClr val="tx1"/>
              </a:solidFill>
              <a:latin typeface="+mn-lt"/>
            </a:endParaRPr>
          </a:p>
          <a:p>
            <a:r>
              <a:rPr lang="en-US" sz="5600" dirty="0">
                <a:solidFill>
                  <a:schemeClr val="tx1"/>
                </a:solidFill>
                <a:latin typeface="+mn-lt"/>
              </a:rPr>
              <a:t>u </a:t>
            </a:r>
            <a:r>
              <a:rPr lang="en-US" sz="5600" dirty="0" err="1">
                <a:solidFill>
                  <a:schemeClr val="tx1"/>
                </a:solidFill>
                <a:latin typeface="+mn-lt"/>
              </a:rPr>
              <a:t>definiranju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5600" dirty="0">
                <a:solidFill>
                  <a:schemeClr val="tx1"/>
                </a:solidFill>
                <a:latin typeface="+mn-lt"/>
              </a:rPr>
              <a:t>tehničkih specifikacija, </a:t>
            </a:r>
          </a:p>
          <a:p>
            <a:r>
              <a:rPr lang="en-US" sz="5600" dirty="0">
                <a:solidFill>
                  <a:schemeClr val="tx1"/>
                </a:solidFill>
                <a:latin typeface="+mn-lt"/>
              </a:rPr>
              <a:t>u </a:t>
            </a:r>
            <a:r>
              <a:rPr lang="en-US" sz="5600" dirty="0" err="1">
                <a:solidFill>
                  <a:schemeClr val="tx1"/>
                </a:solidFill>
                <a:latin typeface="+mn-lt"/>
              </a:rPr>
              <a:t>definiranju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5600" dirty="0">
                <a:solidFill>
                  <a:schemeClr val="tx1"/>
                </a:solidFill>
                <a:latin typeface="+mn-lt"/>
              </a:rPr>
              <a:t>kriterija za odabir ponude</a:t>
            </a:r>
            <a:endParaRPr lang="en-US" sz="56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sz="56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hr-HR" sz="5600" b="1" dirty="0">
                <a:solidFill>
                  <a:schemeClr val="tx1"/>
                </a:solidFill>
                <a:latin typeface="+mn-lt"/>
              </a:rPr>
              <a:t>Faza p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regled</a:t>
            </a:r>
            <a:r>
              <a:rPr lang="hr-HR" sz="5600" b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 i ocjen</a:t>
            </a:r>
            <a:r>
              <a:rPr lang="hr-HR" sz="5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 ponuda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pogrešna ocjena dostavljenih dokaza uz kriterije za odabir ponuditelja (ako su korišteni)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pogrešna ocjena usklađenosti ponude s traženom tehničkom specifikacijom</a:t>
            </a:r>
            <a:endParaRPr lang="hr-HR" sz="56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pogrešan izračun bodova prema objavljenoj formuli za ENP (relativni/apsolutni model)</a:t>
            </a:r>
            <a:endParaRPr lang="hr-HR" sz="56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sz="56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hr-HR" sz="5600" b="1" dirty="0">
                <a:solidFill>
                  <a:schemeClr val="tx1"/>
                </a:solidFill>
                <a:latin typeface="+mn-lt"/>
              </a:rPr>
              <a:t>Faza o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dabir</a:t>
            </a:r>
            <a:r>
              <a:rPr lang="hr-HR" sz="5600" b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5600" b="1" dirty="0">
                <a:solidFill>
                  <a:schemeClr val="tx1"/>
                </a:solidFill>
                <a:latin typeface="+mn-lt"/>
              </a:rPr>
              <a:t> ponude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pogrešan odabir (kreiranje Obavijesti o odabiru za ponudu koja ne ostvaruje pravo na odabir)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neispravna usporedba cijena (miješanje cijena s/bez PDV-a u odnosu na status korisnika)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odabir</a:t>
            </a:r>
            <a:r>
              <a:rPr lang="hr-HR" sz="5600" dirty="0">
                <a:solidFill>
                  <a:schemeClr val="tx1"/>
                </a:solidFill>
                <a:latin typeface="+mn-lt"/>
              </a:rPr>
              <a:t> ponude</a:t>
            </a:r>
            <a:r>
              <a:rPr lang="en-US" sz="5600" dirty="0">
                <a:solidFill>
                  <a:schemeClr val="tx1"/>
                </a:solidFill>
                <a:latin typeface="+mn-lt"/>
              </a:rPr>
              <a:t> bez potpunih i razvidnih dokaza o ispunjenju objavljenih kriterija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34DDB03-1566-4502-9125-3FCF394011C2}"/>
              </a:ext>
            </a:extLst>
          </p:cNvPr>
          <p:cNvSpPr txBox="1">
            <a:spLocks/>
          </p:cNvSpPr>
          <p:nvPr/>
        </p:nvSpPr>
        <p:spPr>
          <a:xfrm>
            <a:off x="7977929" y="2086384"/>
            <a:ext cx="4018328" cy="3123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1400" b="1" dirty="0">
                <a:solidFill>
                  <a:schemeClr val="tx1"/>
                </a:solidFill>
                <a:latin typeface="+mn-lt"/>
              </a:rPr>
              <a:t>Pogreške prilikom predaje ponude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pPr marL="727075" indent="-457200"/>
            <a:r>
              <a:rPr lang="en-US" sz="1400" dirty="0" err="1">
                <a:solidFill>
                  <a:schemeClr val="tx1"/>
                </a:solidFill>
                <a:latin typeface="+mn-lt"/>
              </a:rPr>
              <a:t>izostanak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navođenja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+mn-lt"/>
              </a:rPr>
              <a:t>i identifikacije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točnog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predmeta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ponude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naziv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proizvođača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i tip/model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kada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je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primjenjivo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727075" indent="-457200"/>
            <a:r>
              <a:rPr lang="en-US" sz="1400" dirty="0" err="1">
                <a:solidFill>
                  <a:schemeClr val="tx1"/>
                </a:solidFill>
                <a:latin typeface="+mn-lt"/>
              </a:rPr>
              <a:t>ponuda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ne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sadrži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sve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elemente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tražene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tehničkom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specifikacijom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/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opisom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/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troškovnikom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727075" indent="-457200" algn="just"/>
            <a:r>
              <a:rPr lang="en-US" sz="1400" dirty="0" err="1">
                <a:solidFill>
                  <a:schemeClr val="tx1"/>
                </a:solidFill>
                <a:latin typeface="+mn-lt"/>
              </a:rPr>
              <a:t>nesukladnosti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podataka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službeni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dokument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ponude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≠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učitani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prilozi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različite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specifikacije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modeli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727075" indent="-457200"/>
            <a:r>
              <a:rPr lang="hr-HR" sz="1400" dirty="0">
                <a:solidFill>
                  <a:schemeClr val="tx1"/>
                </a:solidFill>
                <a:latin typeface="+mn-lt"/>
              </a:rPr>
              <a:t>lažno navođenje tehničkih specifikacija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1F94D-9AF5-4CFE-A4D6-8CC2985435B3}"/>
              </a:ext>
            </a:extLst>
          </p:cNvPr>
          <p:cNvSpPr/>
          <p:nvPr/>
        </p:nvSpPr>
        <p:spPr>
          <a:xfrm>
            <a:off x="8224596" y="1398289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/>
              <a:t>PONUDITELJ: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32B83C-CA21-4DB6-9FA1-6ACC5B99EC60}"/>
              </a:ext>
            </a:extLst>
          </p:cNvPr>
          <p:cNvCxnSpPr>
            <a:cxnSpLocks/>
          </p:cNvCxnSpPr>
          <p:nvPr/>
        </p:nvCxnSpPr>
        <p:spPr>
          <a:xfrm flipH="1">
            <a:off x="2819535" y="1287975"/>
            <a:ext cx="1583850" cy="294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249F70-185D-4867-88A7-29ACFD195F1D}"/>
              </a:ext>
            </a:extLst>
          </p:cNvPr>
          <p:cNvCxnSpPr>
            <a:cxnSpLocks/>
          </p:cNvCxnSpPr>
          <p:nvPr/>
        </p:nvCxnSpPr>
        <p:spPr>
          <a:xfrm>
            <a:off x="6096000" y="1285384"/>
            <a:ext cx="1692617" cy="297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3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BF6D-418E-4CA2-AFDC-4ED88E53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42596"/>
            <a:ext cx="11523306" cy="811764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D55CFE-AF45-448A-9612-DCF3924A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12192000" cy="4778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sz="2000" b="1" u="sng" dirty="0">
                <a:solidFill>
                  <a:schemeClr val="tx1"/>
                </a:solidFill>
                <a:latin typeface="+mn-lt"/>
              </a:rPr>
              <a:t>Pravila: 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-odabir ispravne intervencije/natječaja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-jedan trošak=jedan postupak </a:t>
            </a:r>
            <a:r>
              <a:rPr lang="hr-HR" sz="2000" i="1" dirty="0">
                <a:solidFill>
                  <a:schemeClr val="tx1"/>
                </a:solidFill>
                <a:latin typeface="+mn-lt"/>
              </a:rPr>
              <a:t>(postoje iznimke)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-definiranje uvjeta: 		</a:t>
            </a:r>
            <a:r>
              <a:rPr lang="hr-HR" sz="2000" b="1" dirty="0">
                <a:solidFill>
                  <a:schemeClr val="tx1"/>
                </a:solidFill>
                <a:latin typeface="+mn-lt"/>
              </a:rPr>
              <a:t>kriteriji za odabir ponuditelja </a:t>
            </a:r>
            <a:r>
              <a:rPr lang="hr-HR" sz="2000" i="1" dirty="0">
                <a:solidFill>
                  <a:schemeClr val="tx1"/>
                </a:solidFill>
                <a:latin typeface="+mn-lt"/>
              </a:rPr>
              <a:t>(unaprijed propisani)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				</a:t>
            </a:r>
            <a:r>
              <a:rPr lang="hr-HR" sz="2000" b="1" dirty="0">
                <a:solidFill>
                  <a:schemeClr val="tx1"/>
                </a:solidFill>
                <a:latin typeface="+mn-lt"/>
              </a:rPr>
              <a:t>tehnička specifikacija/troškovnik </a:t>
            </a:r>
            <a:r>
              <a:rPr lang="hr-HR" sz="2000" i="1" dirty="0">
                <a:solidFill>
                  <a:schemeClr val="tx1"/>
                </a:solidFill>
                <a:latin typeface="+mn-lt"/>
              </a:rPr>
              <a:t>(osigurava jednak pristup za više ponuditelja, 					ne upućuje na proizvođača predmeta nabave, jasna i razumljiva, odnosi se na 					funkcionalnost predmeta nabave)</a:t>
            </a:r>
          </a:p>
          <a:p>
            <a:pPr>
              <a:buNone/>
            </a:pPr>
            <a:r>
              <a:rPr lang="hr-HR" sz="2000" dirty="0">
                <a:solidFill>
                  <a:schemeClr val="tx1"/>
                </a:solidFill>
                <a:latin typeface="+mn-lt"/>
              </a:rPr>
              <a:t>				</a:t>
            </a:r>
            <a:r>
              <a:rPr lang="hr-HR" sz="2000" b="1" dirty="0">
                <a:solidFill>
                  <a:schemeClr val="tx1"/>
                </a:solidFill>
                <a:latin typeface="+mn-lt"/>
              </a:rPr>
              <a:t>kriterij za odabir ponude 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(najniža cijena ili </a:t>
            </a:r>
            <a:r>
              <a:rPr lang="hr-HR" sz="2000" u="sng" dirty="0">
                <a:solidFill>
                  <a:schemeClr val="tx1"/>
                </a:solidFill>
                <a:latin typeface="+mn-lt"/>
              </a:rPr>
              <a:t>ENP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None/>
            </a:pPr>
            <a:endParaRPr lang="hr-HR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EA4C0C-8F1E-49EF-8BA8-AFEED35FC9B8}"/>
              </a:ext>
            </a:extLst>
          </p:cNvPr>
          <p:cNvSpPr/>
          <p:nvPr/>
        </p:nvSpPr>
        <p:spPr>
          <a:xfrm>
            <a:off x="2499919" y="2558642"/>
            <a:ext cx="1057013" cy="2097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6F3CD6CE-F6F0-490B-8B1D-65239E9727B7}"/>
              </a:ext>
            </a:extLst>
          </p:cNvPr>
          <p:cNvSpPr/>
          <p:nvPr/>
        </p:nvSpPr>
        <p:spPr>
          <a:xfrm flipH="1" flipV="1">
            <a:off x="8053432" y="4186106"/>
            <a:ext cx="411060" cy="870781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FB6708-D53A-4BF0-B024-64B6690DCB21}"/>
              </a:ext>
            </a:extLst>
          </p:cNvPr>
          <p:cNvSpPr/>
          <p:nvPr/>
        </p:nvSpPr>
        <p:spPr>
          <a:xfrm>
            <a:off x="4345497" y="4666257"/>
            <a:ext cx="3632433" cy="175432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kriteriji unaprijed zadani</a:t>
            </a:r>
          </a:p>
          <a:p>
            <a:pPr marL="285750" indent="-285750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mogućnost samostalnog kreiranja </a:t>
            </a:r>
          </a:p>
          <a:p>
            <a:pPr marL="285750" indent="-285750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tehničke prednosti, ekološke osobine</a:t>
            </a:r>
          </a:p>
          <a:p>
            <a:pPr marL="285750" indent="-285750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mjerljiv, dokaziv</a:t>
            </a:r>
          </a:p>
          <a:p>
            <a:pPr marL="285750" indent="-285750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„</a:t>
            </a:r>
            <a:r>
              <a:rPr lang="hr-HR" i="1" dirty="0" err="1">
                <a:solidFill>
                  <a:schemeClr val="tx1"/>
                </a:solidFill>
              </a:rPr>
              <a:t>best</a:t>
            </a:r>
            <a:r>
              <a:rPr lang="hr-HR" i="1" dirty="0">
                <a:solidFill>
                  <a:schemeClr val="tx1"/>
                </a:solidFill>
              </a:rPr>
              <a:t> </a:t>
            </a:r>
            <a:r>
              <a:rPr lang="hr-HR" i="1" dirty="0" err="1">
                <a:solidFill>
                  <a:schemeClr val="tx1"/>
                </a:solidFill>
              </a:rPr>
              <a:t>value</a:t>
            </a:r>
            <a:r>
              <a:rPr lang="hr-HR" i="1" dirty="0">
                <a:solidFill>
                  <a:schemeClr val="tx1"/>
                </a:solidFill>
              </a:rPr>
              <a:t> for </a:t>
            </a:r>
            <a:r>
              <a:rPr lang="hr-HR" i="1" dirty="0" err="1">
                <a:solidFill>
                  <a:schemeClr val="tx1"/>
                </a:solidFill>
              </a:rPr>
              <a:t>money</a:t>
            </a:r>
            <a:r>
              <a:rPr lang="hr-HR" i="1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20E7EF-CEBC-4E41-8E8D-52F3E012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3011">
            <a:off x="2756616" y="5673193"/>
            <a:ext cx="764931" cy="78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80F82-22F3-4C38-AE81-E39989602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4" y="4706833"/>
            <a:ext cx="2236121" cy="119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C26EE-E22B-4692-BA5B-E3B28280D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0" y="3263880"/>
            <a:ext cx="2286622" cy="14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0D25-57F8-4089-A01D-672E4AB2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42596"/>
            <a:ext cx="11523306" cy="811764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247FCC-CF30-4983-90F9-E27AECC08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01" y="1760760"/>
            <a:ext cx="6556806" cy="276998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dirty="0"/>
              <a:t>U </a:t>
            </a:r>
            <a:r>
              <a:rPr lang="pl-PL" b="1" dirty="0"/>
              <a:t>postupku nabave izgradnje objekta</a:t>
            </a:r>
            <a:r>
              <a:rPr lang="pl-PL" dirty="0"/>
              <a:t> propisan uvjet: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i="1" dirty="0"/>
              <a:t>	“Ponuditelj mora dostaviti popis izvršenih roba/usluga u 	godini objave postupka nabave ili tijekom tri godine koje 	prethode toj godini...”</a:t>
            </a:r>
            <a:endParaRPr lang="pl-PL" sz="16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srgbClr val="C00000"/>
                </a:solidFill>
              </a:rPr>
              <a:t>⚠️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dirty="0"/>
              <a:t>Neproporcionalnosti u odnosu na predmet nabave (uvjet koji se odnosi na </a:t>
            </a:r>
            <a:r>
              <a:rPr lang="hr-HR" b="1" dirty="0"/>
              <a:t>robe</a:t>
            </a:r>
            <a:r>
              <a:rPr lang="hr-HR" dirty="0"/>
              <a:t> primijenjen je u </a:t>
            </a:r>
            <a:r>
              <a:rPr lang="hr-HR" b="1" dirty="0"/>
              <a:t>nabavi radova</a:t>
            </a:r>
            <a:r>
              <a:rPr lang="hr-HR" dirty="0"/>
              <a:t>, čime je povrijeđen članak 3.3.2. Priloga Pravilnika.)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E0A66-078E-4EE0-82F1-7E8F799F48FB}"/>
              </a:ext>
            </a:extLst>
          </p:cNvPr>
          <p:cNvSpPr/>
          <p:nvPr/>
        </p:nvSpPr>
        <p:spPr>
          <a:xfrm>
            <a:off x="2213767" y="5000142"/>
            <a:ext cx="4791040" cy="9541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</a:t>
            </a:r>
            <a:r>
              <a:rPr lang="hr-HR" b="1" dirty="0">
                <a:solidFill>
                  <a:srgbClr val="96BC33"/>
                </a:solidFill>
              </a:rPr>
              <a:t>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Pravilnik:</a:t>
            </a:r>
          </a:p>
          <a:p>
            <a:r>
              <a:rPr lang="hr-HR" dirty="0"/>
              <a:t>Za </a:t>
            </a:r>
            <a:r>
              <a:rPr lang="hr-HR" b="1" dirty="0"/>
              <a:t>robe i usluge</a:t>
            </a:r>
            <a:r>
              <a:rPr lang="hr-HR" dirty="0"/>
              <a:t> - 3 godine</a:t>
            </a:r>
            <a:br>
              <a:rPr lang="hr-HR" dirty="0"/>
            </a:br>
            <a:r>
              <a:rPr lang="hr-HR" dirty="0"/>
              <a:t>Za </a:t>
            </a:r>
            <a:r>
              <a:rPr lang="hr-HR" b="1" dirty="0"/>
              <a:t>radove</a:t>
            </a:r>
            <a:r>
              <a:rPr lang="hr-HR" dirty="0"/>
              <a:t> – 5 godina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812B40-5342-460A-A37D-932B4F56FF89}"/>
              </a:ext>
            </a:extLst>
          </p:cNvPr>
          <p:cNvSpPr/>
          <p:nvPr/>
        </p:nvSpPr>
        <p:spPr>
          <a:xfrm>
            <a:off x="0" y="1299241"/>
            <a:ext cx="565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kriterija za odabir ponuditelja: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234BE-BC1C-4021-8B74-F2136CF5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63" y="2040447"/>
            <a:ext cx="2171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F40C43-9BC8-4D7B-A167-759BC33CD2CE}"/>
              </a:ext>
            </a:extLst>
          </p:cNvPr>
          <p:cNvSpPr/>
          <p:nvPr/>
        </p:nvSpPr>
        <p:spPr>
          <a:xfrm>
            <a:off x="465522" y="1744276"/>
            <a:ext cx="6421840" cy="3970318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U postupku nabave korisnik je tražio: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	 </a:t>
            </a:r>
            <a:r>
              <a:rPr lang="hr-HR" b="1" i="1" dirty="0"/>
              <a:t>JAMSTVO ZA OZBILJNOST PONUDE</a:t>
            </a:r>
            <a:endParaRPr lang="hr-HR" i="1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>
                <a:solidFill>
                  <a:srgbClr val="C00000"/>
                </a:solidFill>
              </a:rPr>
              <a:t>⚠️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u kontekstu procesa postupka dodjele potpore – neprimjenjivo!</a:t>
            </a:r>
            <a:r>
              <a:rPr lang="hr-HR" dirty="0"/>
              <a:t> </a:t>
            </a:r>
          </a:p>
          <a:p>
            <a:r>
              <a:rPr lang="hr-HR" b="1" dirty="0">
                <a:solidFill>
                  <a:srgbClr val="C00000"/>
                </a:solidFill>
              </a:rPr>
              <a:t>⚠️ </a:t>
            </a:r>
            <a:r>
              <a:rPr lang="hr-HR" dirty="0"/>
              <a:t>uvjet </a:t>
            </a:r>
            <a:r>
              <a:rPr lang="hr-HR" b="1" dirty="0"/>
              <a:t>nije predviđen Pravilima</a:t>
            </a:r>
            <a:r>
              <a:rPr lang="hr-HR" dirty="0"/>
              <a:t> za postupke nabave putem EONA-e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r>
              <a:rPr lang="hr-HR" dirty="0">
                <a:solidFill>
                  <a:srgbClr val="C00000"/>
                </a:solidFill>
              </a:rPr>
              <a:t>👉 </a:t>
            </a:r>
            <a:r>
              <a:rPr lang="hr-HR" b="1" dirty="0">
                <a:solidFill>
                  <a:srgbClr val="C00000"/>
                </a:solidFill>
              </a:rPr>
              <a:t>Nepravilnost br. 4 – </a:t>
            </a:r>
            <a:r>
              <a:rPr lang="hr-HR" dirty="0"/>
              <a:t>Propisi koji nisu u skladu s Pravilima za provođenje postupka nabave putem EONA-e</a:t>
            </a:r>
          </a:p>
          <a:p>
            <a:br>
              <a:rPr lang="hr-HR" dirty="0"/>
            </a:br>
            <a:r>
              <a:rPr lang="hr-HR" dirty="0">
                <a:solidFill>
                  <a:srgbClr val="C00000"/>
                </a:solidFill>
              </a:rPr>
              <a:t>👉 </a:t>
            </a:r>
            <a:r>
              <a:rPr lang="hr-HR" b="1" dirty="0">
                <a:solidFill>
                  <a:srgbClr val="C00000"/>
                </a:solidFill>
              </a:rPr>
              <a:t>Financijska korekcija: 25 %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F11DA-9CFE-4732-8009-7979F25107D0}"/>
              </a:ext>
            </a:extLst>
          </p:cNvPr>
          <p:cNvSpPr/>
          <p:nvPr/>
        </p:nvSpPr>
        <p:spPr>
          <a:xfrm>
            <a:off x="7673130" y="1744276"/>
            <a:ext cx="3501005" cy="12003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✅ </a:t>
            </a:r>
            <a:r>
              <a:rPr lang="hr-HR" dirty="0"/>
              <a:t>Kriteriji za odabir ponuditelja smiju biti </a:t>
            </a:r>
            <a:r>
              <a:rPr lang="hr-HR" b="1" dirty="0"/>
              <a:t>samo </a:t>
            </a:r>
            <a:r>
              <a:rPr lang="hr-HR" dirty="0"/>
              <a:t>oni</a:t>
            </a:r>
            <a:r>
              <a:rPr lang="hr-HR" b="1" dirty="0"/>
              <a:t> predviđeni </a:t>
            </a:r>
            <a:r>
              <a:rPr lang="pl-PL" dirty="0"/>
              <a:t>Pravilima za provođenje postupka nabave putem EONA-e</a:t>
            </a:r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79F9A6-1324-4ED3-8A57-6AAF0C68A78A}"/>
              </a:ext>
            </a:extLst>
          </p:cNvPr>
          <p:cNvSpPr txBox="1">
            <a:spLocks/>
          </p:cNvSpPr>
          <p:nvPr/>
        </p:nvSpPr>
        <p:spPr>
          <a:xfrm>
            <a:off x="238059" y="252383"/>
            <a:ext cx="11523306" cy="81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sz="4000" dirty="0">
                <a:solidFill>
                  <a:schemeClr val="tx1"/>
                </a:solidFill>
                <a:latin typeface="+mn-lt"/>
              </a:rPr>
              <a:t>FAZA OBJAVE POSTUPKA NABAVE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8CE3A-7CA9-4772-A751-230554BCC7F8}"/>
              </a:ext>
            </a:extLst>
          </p:cNvPr>
          <p:cNvSpPr/>
          <p:nvPr/>
        </p:nvSpPr>
        <p:spPr>
          <a:xfrm>
            <a:off x="0" y="1299241"/>
            <a:ext cx="565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❌ </a:t>
            </a:r>
            <a:r>
              <a:rPr lang="hr-HR" b="1" u="sng" dirty="0"/>
              <a:t>Pogreške u definiranju kriterija za odabir ponuditelja: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41283-D755-405B-8445-40610449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43" y="3554035"/>
            <a:ext cx="1820725" cy="28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BDAA3F-BBDF-43FD-83BC-27546F6E2E93}" vid="{94E7C4AF-47E5-4DB5-A1E2-01D0C4137E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apprrr_ppt_GREEN2</Template>
  <TotalTime>6793</TotalTime>
  <Words>3388</Words>
  <Application>Microsoft Office PowerPoint</Application>
  <PresentationFormat>Widescreen</PresentationFormat>
  <Paragraphs>375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 Light</vt:lpstr>
      <vt:lpstr>Wingdings</vt:lpstr>
      <vt:lpstr>Office Theme</vt:lpstr>
      <vt:lpstr>Acrobat Document</vt:lpstr>
      <vt:lpstr>PowerPoint Presentation</vt:lpstr>
      <vt:lpstr>PRISTUP EONA-i</vt:lpstr>
      <vt:lpstr>PRAVNI PROPIS</vt:lpstr>
      <vt:lpstr>ODGOVORNOSTI AGENCIJE ZA PLAĆANJA</vt:lpstr>
      <vt:lpstr>ODGOVORNOSTI SUDIONIKA U NABAVI</vt:lpstr>
      <vt:lpstr>PODJELA (najčešćih) NEPRAVILNOSTI / POGREŠAKA</vt:lpstr>
      <vt:lpstr>FAZA OBJAVE POSTUPKA NABAVE</vt:lpstr>
      <vt:lpstr>FAZA OBJAVE POSTUPKA NABAVE</vt:lpstr>
      <vt:lpstr>PowerPoint Presentation</vt:lpstr>
      <vt:lpstr>PowerPoint Presentation</vt:lpstr>
      <vt:lpstr>PowerPoint Presentation</vt:lpstr>
      <vt:lpstr>FAZA OBJAVE POSTUPKA NABAVE</vt:lpstr>
      <vt:lpstr>FAZA OBJAVE POSTUPKA NABAVE</vt:lpstr>
      <vt:lpstr>FAZA OBJAVE POSTUPKA NABAVE</vt:lpstr>
      <vt:lpstr>FAZA OBJAVE POSTUPKA NABAVE</vt:lpstr>
      <vt:lpstr>FAZA OBJAVE POSTUPKA NABAVE</vt:lpstr>
      <vt:lpstr>FAZA PREGLEDA I OCJENE PONUDA</vt:lpstr>
      <vt:lpstr>FAZA PREGLEDA I OCJENE PONUDA</vt:lpstr>
      <vt:lpstr>FAZA PREGLEDA I OCJENE PONUDA</vt:lpstr>
      <vt:lpstr>FAZA ODABIRA PONUDE</vt:lpstr>
      <vt:lpstr>FAZA ODABIRA PONUDE</vt:lpstr>
      <vt:lpstr>KOMUNIKACIJA KORISNIKA I PONUDITELJA </vt:lpstr>
      <vt:lpstr> </vt:lpstr>
      <vt:lpstr> </vt:lpstr>
      <vt:lpstr>PowerPoint Presentation</vt:lpstr>
      <vt:lpstr>Hvala na pažnji!</vt:lpstr>
    </vt:vector>
  </TitlesOfParts>
  <Company>APPRRR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Markiš</dc:creator>
  <cp:lastModifiedBy>Antonio Balić</cp:lastModifiedBy>
  <cp:revision>315</cp:revision>
  <cp:lastPrinted>2025-10-16T13:15:17Z</cp:lastPrinted>
  <dcterms:created xsi:type="dcterms:W3CDTF">2017-12-08T15:22:43Z</dcterms:created>
  <dcterms:modified xsi:type="dcterms:W3CDTF">2025-10-23T12:50:52Z</dcterms:modified>
</cp:coreProperties>
</file>