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36"/>
  </p:notesMasterIdLst>
  <p:sldIdLst>
    <p:sldId id="256" r:id="rId6"/>
    <p:sldId id="288" r:id="rId7"/>
    <p:sldId id="271" r:id="rId8"/>
    <p:sldId id="284" r:id="rId9"/>
    <p:sldId id="290" r:id="rId10"/>
    <p:sldId id="291" r:id="rId11"/>
    <p:sldId id="296" r:id="rId12"/>
    <p:sldId id="294" r:id="rId13"/>
    <p:sldId id="302" r:id="rId14"/>
    <p:sldId id="297" r:id="rId15"/>
    <p:sldId id="268" r:id="rId16"/>
    <p:sldId id="277" r:id="rId17"/>
    <p:sldId id="283" r:id="rId18"/>
    <p:sldId id="303" r:id="rId19"/>
    <p:sldId id="286" r:id="rId20"/>
    <p:sldId id="293" r:id="rId21"/>
    <p:sldId id="301" r:id="rId22"/>
    <p:sldId id="269" r:id="rId23"/>
    <p:sldId id="287" r:id="rId24"/>
    <p:sldId id="292" r:id="rId25"/>
    <p:sldId id="304" r:id="rId26"/>
    <p:sldId id="274" r:id="rId27"/>
    <p:sldId id="272" r:id="rId28"/>
    <p:sldId id="300" r:id="rId29"/>
    <p:sldId id="306" r:id="rId30"/>
    <p:sldId id="285" r:id="rId31"/>
    <p:sldId id="275" r:id="rId32"/>
    <p:sldId id="276" r:id="rId33"/>
    <p:sldId id="289" r:id="rId34"/>
    <p:sldId id="266" r:id="rId35"/>
  </p:sldIdLst>
  <p:sldSz cx="12192000" cy="6858000"/>
  <p:notesSz cx="6797675" cy="9872663"/>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dra.freitag" initials="s" lastIdx="1" clrIdx="0">
    <p:extLst>
      <p:ext uri="{19B8F6BF-5375-455C-9EA6-DF929625EA0E}">
        <p15:presenceInfo xmlns:p15="http://schemas.microsoft.com/office/powerpoint/2012/main" userId="S-1-5-21-1274013866-2999615686-439227460-177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3" autoAdjust="0"/>
    <p:restoredTop sz="94660"/>
  </p:normalViewPr>
  <p:slideViewPr>
    <p:cSldViewPr snapToGrid="0">
      <p:cViewPr varScale="1">
        <p:scale>
          <a:sx n="50" d="100"/>
          <a:sy n="50" d="100"/>
        </p:scale>
        <p:origin x="99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49688" y="0"/>
            <a:ext cx="2946400" cy="495300"/>
          </a:xfrm>
          <a:prstGeom prst="rect">
            <a:avLst/>
          </a:prstGeom>
        </p:spPr>
        <p:txBody>
          <a:bodyPr vert="horz" lIns="91440" tIns="45720" rIns="91440" bIns="45720" rtlCol="0"/>
          <a:lstStyle>
            <a:lvl1pPr algn="r">
              <a:defRPr sz="1200"/>
            </a:lvl1pPr>
          </a:lstStyle>
          <a:p>
            <a:fld id="{E0BCF4B7-EFFA-4B10-B114-DC2C2B50DE72}" type="datetimeFigureOut">
              <a:rPr lang="hr-HR" smtClean="0"/>
              <a:t>25.9.2025.</a:t>
            </a:fld>
            <a:endParaRPr lang="hr-HR"/>
          </a:p>
        </p:txBody>
      </p:sp>
      <p:sp>
        <p:nvSpPr>
          <p:cNvPr id="4" name="Slide Image Placeholder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79450" y="4751388"/>
            <a:ext cx="5438775" cy="38877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9377363"/>
            <a:ext cx="2946400" cy="4953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49688" y="9377363"/>
            <a:ext cx="2946400" cy="495300"/>
          </a:xfrm>
          <a:prstGeom prst="rect">
            <a:avLst/>
          </a:prstGeom>
        </p:spPr>
        <p:txBody>
          <a:bodyPr vert="horz" lIns="91440" tIns="45720" rIns="91440" bIns="45720" rtlCol="0" anchor="b"/>
          <a:lstStyle>
            <a:lvl1pPr algn="r">
              <a:defRPr sz="1200"/>
            </a:lvl1pPr>
          </a:lstStyle>
          <a:p>
            <a:fld id="{6AF55DCE-9A35-4995-AE45-1680EB7C4185}" type="slidenum">
              <a:rPr lang="hr-HR" smtClean="0"/>
              <a:t>‹#›</a:t>
            </a:fld>
            <a:endParaRPr lang="hr-HR"/>
          </a:p>
        </p:txBody>
      </p:sp>
    </p:spTree>
    <p:extLst>
      <p:ext uri="{BB962C8B-B14F-4D97-AF65-F5344CB8AC3E}">
        <p14:creationId xmlns:p14="http://schemas.microsoft.com/office/powerpoint/2010/main" val="2071257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skolskovoce@apprrr.hr"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3</a:t>
            </a:fld>
            <a:endParaRPr lang="hr-HR"/>
          </a:p>
        </p:txBody>
      </p:sp>
    </p:spTree>
    <p:extLst>
      <p:ext uri="{BB962C8B-B14F-4D97-AF65-F5344CB8AC3E}">
        <p14:creationId xmlns:p14="http://schemas.microsoft.com/office/powerpoint/2010/main" val="292435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*molimo</a:t>
            </a:r>
            <a:r>
              <a:rPr lang="hr-HR" baseline="0" dirty="0"/>
              <a:t> i u el. obliku na </a:t>
            </a:r>
            <a:r>
              <a:rPr lang="hr-HR" dirty="0"/>
              <a:t>e-adresu: </a:t>
            </a:r>
            <a:r>
              <a:rPr lang="hr-HR" dirty="0">
                <a:hlinkClick r:id="rId3"/>
              </a:rPr>
              <a:t>skolskovoce@apprrr.hr</a:t>
            </a: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11</a:t>
            </a:fld>
            <a:endParaRPr lang="hr-HR"/>
          </a:p>
        </p:txBody>
      </p:sp>
    </p:spTree>
    <p:extLst>
      <p:ext uri="{BB962C8B-B14F-4D97-AF65-F5344CB8AC3E}">
        <p14:creationId xmlns:p14="http://schemas.microsoft.com/office/powerpoint/2010/main" val="267758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6AF55DCE-9A35-4995-AE45-1680EB7C4185}" type="slidenum">
              <a:rPr lang="hr-HR" smtClean="0"/>
              <a:t>19</a:t>
            </a:fld>
            <a:endParaRPr lang="hr-HR"/>
          </a:p>
        </p:txBody>
      </p:sp>
    </p:spTree>
    <p:extLst>
      <p:ext uri="{BB962C8B-B14F-4D97-AF65-F5344CB8AC3E}">
        <p14:creationId xmlns:p14="http://schemas.microsoft.com/office/powerpoint/2010/main" val="139267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23</a:t>
            </a:fld>
            <a:endParaRPr lang="hr-HR"/>
          </a:p>
        </p:txBody>
      </p:sp>
    </p:spTree>
    <p:extLst>
      <p:ext uri="{BB962C8B-B14F-4D97-AF65-F5344CB8AC3E}">
        <p14:creationId xmlns:p14="http://schemas.microsoft.com/office/powerpoint/2010/main" val="4121166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hr-H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25.9.2025.</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88495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25.9.2025.</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9282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hr-H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25.9.2025.</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943618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25.9.2025.</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948789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hr-H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4C43814-44B3-477A-AB51-0B30922713B5}" type="datetimeFigureOut">
              <a:rPr lang="hr-HR" smtClean="0"/>
              <a:t>25.9.2025.</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247802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Date Placeholder 4"/>
          <p:cNvSpPr>
            <a:spLocks noGrp="1"/>
          </p:cNvSpPr>
          <p:nvPr>
            <p:ph type="dt" sz="half" idx="10"/>
          </p:nvPr>
        </p:nvSpPr>
        <p:spPr/>
        <p:txBody>
          <a:bodyPr/>
          <a:lstStyle/>
          <a:p>
            <a:fld id="{64C43814-44B3-477A-AB51-0B30922713B5}" type="datetimeFigureOut">
              <a:rPr lang="hr-HR" smtClean="0"/>
              <a:t>25.9.2025.</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639743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hr-H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7" name="Date Placeholder 6"/>
          <p:cNvSpPr>
            <a:spLocks noGrp="1"/>
          </p:cNvSpPr>
          <p:nvPr>
            <p:ph type="dt" sz="half" idx="10"/>
          </p:nvPr>
        </p:nvSpPr>
        <p:spPr/>
        <p:txBody>
          <a:bodyPr/>
          <a:lstStyle/>
          <a:p>
            <a:fld id="{64C43814-44B3-477A-AB51-0B30922713B5}" type="datetimeFigureOut">
              <a:rPr lang="hr-HR" smtClean="0"/>
              <a:t>25.9.2025.</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33655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Date Placeholder 2"/>
          <p:cNvSpPr>
            <a:spLocks noGrp="1"/>
          </p:cNvSpPr>
          <p:nvPr>
            <p:ph type="dt" sz="half" idx="10"/>
          </p:nvPr>
        </p:nvSpPr>
        <p:spPr/>
        <p:txBody>
          <a:bodyPr/>
          <a:lstStyle/>
          <a:p>
            <a:fld id="{64C43814-44B3-477A-AB51-0B30922713B5}" type="datetimeFigureOut">
              <a:rPr lang="hr-HR" smtClean="0"/>
              <a:t>25.9.2025.</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0928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43814-44B3-477A-AB51-0B30922713B5}" type="datetimeFigureOut">
              <a:rPr lang="hr-HR" smtClean="0"/>
              <a:t>25.9.2025.</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2562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25.9.2025.</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1154202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25.9.2025.</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338478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hr-H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43814-44B3-477A-AB51-0B30922713B5}" type="datetimeFigureOut">
              <a:rPr lang="hr-HR" smtClean="0"/>
              <a:t>25.9.2025.</a:t>
            </a:fld>
            <a:endParaRPr lang="hr-H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17877-04E2-49E9-BCF4-107B6DAA5604}" type="slidenum">
              <a:rPr lang="hr-HR" smtClean="0"/>
              <a:t>‹#›</a:t>
            </a:fld>
            <a:endParaRPr lang="hr-HR"/>
          </a:p>
        </p:txBody>
      </p:sp>
    </p:spTree>
    <p:extLst>
      <p:ext uri="{BB962C8B-B14F-4D97-AF65-F5344CB8AC3E}">
        <p14:creationId xmlns:p14="http://schemas.microsoft.com/office/powerpoint/2010/main" val="1028315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apprrr.hr/" TargetMode="External"/><Relationship Id="rId2" Type="http://schemas.openxmlformats.org/officeDocument/2006/relationships/hyperlink" Target="mailto:skolskovoce@apprrr.h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64380"/>
          </a:xfrm>
        </p:spPr>
        <p:txBody>
          <a:bodyPr>
            <a:normAutofit fontScale="90000"/>
          </a:bodyPr>
          <a:lstStyle/>
          <a:p>
            <a:r>
              <a:rPr lang="hr-HR" b="1" dirty="0"/>
              <a:t>ŠKOLSKA SHEMA 2025./2026.</a:t>
            </a:r>
            <a:br>
              <a:rPr lang="hr-HR" b="1" dirty="0"/>
            </a:br>
            <a:r>
              <a:rPr lang="hr-HR" b="1" dirty="0"/>
              <a:t>DISTRIBUCIJA</a:t>
            </a:r>
            <a:endParaRPr lang="hr-HR" dirty="0"/>
          </a:p>
        </p:txBody>
      </p:sp>
      <p:sp>
        <p:nvSpPr>
          <p:cNvPr id="4" name="Subtitle 2"/>
          <p:cNvSpPr>
            <a:spLocks noGrp="1"/>
          </p:cNvSpPr>
          <p:nvPr>
            <p:ph type="subTitle" idx="1"/>
          </p:nvPr>
        </p:nvSpPr>
        <p:spPr>
          <a:xfrm>
            <a:off x="1524000" y="3009757"/>
            <a:ext cx="9144000" cy="1156998"/>
          </a:xfrm>
        </p:spPr>
        <p:txBody>
          <a:bodyPr>
            <a:normAutofit/>
          </a:bodyPr>
          <a:lstStyle/>
          <a:p>
            <a:endParaRPr lang="hr-HR" sz="3200" dirty="0"/>
          </a:p>
          <a:p>
            <a:r>
              <a:rPr lang="hr-HR" sz="3200" dirty="0"/>
              <a:t>Rujan 2025.</a:t>
            </a:r>
          </a:p>
        </p:txBody>
      </p:sp>
    </p:spTree>
    <p:extLst>
      <p:ext uri="{BB962C8B-B14F-4D97-AF65-F5344CB8AC3E}">
        <p14:creationId xmlns:p14="http://schemas.microsoft.com/office/powerpoint/2010/main" val="281906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78459-51FD-471C-9807-A51489F8B2A3}"/>
              </a:ext>
            </a:extLst>
          </p:cNvPr>
          <p:cNvSpPr>
            <a:spLocks noGrp="1"/>
          </p:cNvSpPr>
          <p:nvPr>
            <p:ph type="title"/>
          </p:nvPr>
        </p:nvSpPr>
        <p:spPr>
          <a:xfrm>
            <a:off x="838200" y="418391"/>
            <a:ext cx="10515600" cy="824483"/>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3394507D-6772-4E54-BF56-0AACFC309971}"/>
              </a:ext>
            </a:extLst>
          </p:cNvPr>
          <p:cNvSpPr>
            <a:spLocks noGrp="1"/>
          </p:cNvSpPr>
          <p:nvPr>
            <p:ph idx="1"/>
          </p:nvPr>
        </p:nvSpPr>
        <p:spPr>
          <a:xfrm>
            <a:off x="838200" y="1452763"/>
            <a:ext cx="10515600" cy="4015882"/>
          </a:xfrm>
        </p:spPr>
        <p:txBody>
          <a:bodyPr>
            <a:normAutofit lnSpcReduction="10000"/>
          </a:bodyPr>
          <a:lstStyle/>
          <a:p>
            <a:pPr marL="0" indent="0">
              <a:buNone/>
            </a:pPr>
            <a:r>
              <a:rPr lang="hr-HR" sz="2400" u="sng" dirty="0"/>
              <a:t>Sankcija razine 3</a:t>
            </a:r>
          </a:p>
          <a:p>
            <a:pPr marL="0" indent="0">
              <a:buNone/>
            </a:pPr>
            <a:r>
              <a:rPr lang="hr-HR" sz="2400" u="sng" dirty="0"/>
              <a:t>(</a:t>
            </a:r>
            <a:r>
              <a:rPr lang="hr-HR" sz="2400" i="1" u="sng" dirty="0"/>
              <a:t>Trajno isključenje s nemogućnošću ponovne prijave za sudjelovanje</a:t>
            </a:r>
            <a:r>
              <a:rPr lang="hr-HR" sz="2400" u="sng" dirty="0"/>
              <a:t>)</a:t>
            </a:r>
          </a:p>
          <a:p>
            <a:pPr fontAlgn="base"/>
            <a:r>
              <a:rPr lang="hr-HR" sz="2400" dirty="0"/>
              <a:t>dostavljanje netočnih ili neistinitih podatka prilikom Iskaza interesa za sudjelovanje u Školskoj shemi</a:t>
            </a:r>
          </a:p>
          <a:p>
            <a:pPr fontAlgn="base"/>
            <a:r>
              <a:rPr lang="hr-HR" sz="2400" dirty="0"/>
              <a:t>počinjenje nekog od oblika prijevare tijekom sudjelovanja u Školskoj shemi </a:t>
            </a:r>
          </a:p>
          <a:p>
            <a:pPr fontAlgn="base"/>
            <a:r>
              <a:rPr lang="hr-HR" sz="2400" dirty="0"/>
              <a:t>počinjenje nekog od prekršaja iz sankcija razine 1 ili 2, u školskoj godini u kojoj se ponovo uključio u Školsku shemu, nakon određene i provedene sankcije razine 2 </a:t>
            </a:r>
          </a:p>
          <a:p>
            <a:pPr fontAlgn="base"/>
            <a:r>
              <a:rPr lang="hr-HR" sz="2400" dirty="0"/>
              <a:t>stvaranje umjetnih uvjeta radi sudjelovanja u Školskoj shemi ili stjecanja prednosti pred drugim dobavljačima na bilo koji način</a:t>
            </a:r>
          </a:p>
          <a:p>
            <a:pPr fontAlgn="base"/>
            <a:r>
              <a:rPr lang="hr-HR" sz="2400" dirty="0"/>
              <a:t>sudjelovanje u Školskoj shemi s više subjekata (bez odgode za sve subjekte)</a:t>
            </a:r>
          </a:p>
          <a:p>
            <a:endParaRPr lang="hr-HR" dirty="0"/>
          </a:p>
        </p:txBody>
      </p:sp>
    </p:spTree>
    <p:extLst>
      <p:ext uri="{BB962C8B-B14F-4D97-AF65-F5344CB8AC3E}">
        <p14:creationId xmlns:p14="http://schemas.microsoft.com/office/powerpoint/2010/main" val="3342383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72" y="288925"/>
            <a:ext cx="10777728" cy="1325563"/>
          </a:xfrm>
        </p:spPr>
        <p:txBody>
          <a:bodyPr>
            <a:normAutofit/>
          </a:bodyPr>
          <a:lstStyle/>
          <a:p>
            <a:r>
              <a:rPr lang="hr-HR" dirty="0"/>
              <a:t>JAVNI POZIV - OSNIVAČI </a:t>
            </a:r>
            <a:br>
              <a:rPr lang="hr-HR" dirty="0"/>
            </a:br>
            <a:r>
              <a:rPr lang="hr-HR" dirty="0"/>
              <a:t>odgojno obrazovnih ustanova </a:t>
            </a:r>
          </a:p>
        </p:txBody>
      </p:sp>
      <p:sp>
        <p:nvSpPr>
          <p:cNvPr id="3" name="Content Placeholder 2"/>
          <p:cNvSpPr>
            <a:spLocks noGrp="1"/>
          </p:cNvSpPr>
          <p:nvPr>
            <p:ph idx="1"/>
          </p:nvPr>
        </p:nvSpPr>
        <p:spPr>
          <a:xfrm>
            <a:off x="838200" y="1258578"/>
            <a:ext cx="10515600" cy="4351338"/>
          </a:xfrm>
        </p:spPr>
        <p:txBody>
          <a:bodyPr>
            <a:normAutofit lnSpcReduction="10000"/>
          </a:bodyPr>
          <a:lstStyle/>
          <a:p>
            <a:endParaRPr lang="hr-HR" dirty="0"/>
          </a:p>
          <a:p>
            <a:r>
              <a:rPr lang="hr-HR" dirty="0"/>
              <a:t>otvoren od 25.08. do 25.09.2025. godine</a:t>
            </a:r>
          </a:p>
          <a:p>
            <a:r>
              <a:rPr lang="hr-HR" dirty="0"/>
              <a:t>dokumentacija (obrasci na mrežnoj stranici APPRRR, datoteka „Javni poziv): </a:t>
            </a:r>
          </a:p>
          <a:p>
            <a:pPr marL="514350" indent="-514350">
              <a:buAutoNum type="alphaLcParenR"/>
            </a:pPr>
            <a:r>
              <a:rPr lang="hr-HR" dirty="0"/>
              <a:t>„Zahtjev za odobravanje podnositelja zahtjeva i isplatu predujma za mjeru Distribucija i/ili isporuka voća i povrća i/ili mlijeka i mliječnih proizvoda”</a:t>
            </a:r>
          </a:p>
          <a:p>
            <a:pPr marL="514350" indent="-514350">
              <a:buAutoNum type="alphaLcParenR"/>
            </a:pPr>
            <a:r>
              <a:rPr lang="hr-HR" dirty="0"/>
              <a:t>„Popis odgojno-obrazovnih ustanova s iskazom interesa za sudjelovanje u mjerama Distribucija i/ili isporuka voća i povrća i/ili mlijeka i mliječnih proizvoda i Prateće obrazovne mjere”</a:t>
            </a:r>
          </a:p>
        </p:txBody>
      </p:sp>
    </p:spTree>
    <p:extLst>
      <p:ext uri="{BB962C8B-B14F-4D97-AF65-F5344CB8AC3E}">
        <p14:creationId xmlns:p14="http://schemas.microsoft.com/office/powerpoint/2010/main" val="2563567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JAVNI POZIV - OSNIVAČI </a:t>
            </a:r>
            <a:br>
              <a:rPr lang="hr-HR" dirty="0"/>
            </a:br>
            <a:r>
              <a:rPr lang="hr-HR" dirty="0"/>
              <a:t>odgojno-obrazovnih ustanova</a:t>
            </a:r>
          </a:p>
        </p:txBody>
      </p:sp>
      <p:sp>
        <p:nvSpPr>
          <p:cNvPr id="3" name="Content Placeholder 2"/>
          <p:cNvSpPr>
            <a:spLocks noGrp="1"/>
          </p:cNvSpPr>
          <p:nvPr>
            <p:ph idx="1"/>
          </p:nvPr>
        </p:nvSpPr>
        <p:spPr>
          <a:xfrm>
            <a:off x="838200" y="1401082"/>
            <a:ext cx="10515600" cy="4094110"/>
          </a:xfrm>
        </p:spPr>
        <p:txBody>
          <a:bodyPr>
            <a:normAutofit lnSpcReduction="10000"/>
          </a:bodyPr>
          <a:lstStyle/>
          <a:p>
            <a:pPr marL="0" indent="0">
              <a:buNone/>
            </a:pPr>
            <a:endParaRPr lang="hr-HR" sz="1600" dirty="0"/>
          </a:p>
          <a:p>
            <a:r>
              <a:rPr lang="hr-HR" dirty="0"/>
              <a:t>APPRRR najkasnije 05.10.2025. godine objavljuje Popis osnivača odgojno-obrazovnih ustanova s odgojno-obrazovnim ustanovama koje su iskazale interes za sudjelovanje u Školskoj shemi (osnovne i srednje škole za voće i povrće te osnovne škole za mlijeko i mliječne proizvode), koji se ažurira po nastaloj promjeni</a:t>
            </a:r>
          </a:p>
          <a:p>
            <a:r>
              <a:rPr lang="hr-HR" dirty="0"/>
              <a:t>APPRRR najkasnije do 15.10.2025. godine Odlukom odobrava Osnivača za raspodjelu voća i povrća i/ili mlijeka i mliječnih proizvoda i određuje iznos prava na potporu i predujam po svakoj odgojno-obrazovnoj ustanovi sukladno </a:t>
            </a:r>
            <a:r>
              <a:rPr lang="pl-PL" dirty="0"/>
              <a:t>raspoloživim sredstvima potpore (omotnica) i </a:t>
            </a:r>
            <a:r>
              <a:rPr lang="hr-HR" dirty="0"/>
              <a:t>broju učenika iz e-Matice na 30. rujna 2025. godine</a:t>
            </a:r>
          </a:p>
          <a:p>
            <a:endParaRPr lang="hr-HR" dirty="0"/>
          </a:p>
        </p:txBody>
      </p:sp>
    </p:spTree>
    <p:extLst>
      <p:ext uri="{BB962C8B-B14F-4D97-AF65-F5344CB8AC3E}">
        <p14:creationId xmlns:p14="http://schemas.microsoft.com/office/powerpoint/2010/main" val="3051941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10153"/>
          </a:xfrm>
        </p:spPr>
        <p:txBody>
          <a:bodyPr>
            <a:normAutofit fontScale="90000"/>
          </a:bodyPr>
          <a:lstStyle/>
          <a:p>
            <a:r>
              <a:rPr lang="hr-HR" dirty="0"/>
              <a:t>OBVEZE OSNIVAČA odgojno-obrazovnih ustanova</a:t>
            </a:r>
          </a:p>
        </p:txBody>
      </p:sp>
      <p:sp>
        <p:nvSpPr>
          <p:cNvPr id="3" name="Content Placeholder 2"/>
          <p:cNvSpPr>
            <a:spLocks noGrp="1"/>
          </p:cNvSpPr>
          <p:nvPr>
            <p:ph idx="1"/>
          </p:nvPr>
        </p:nvSpPr>
        <p:spPr>
          <a:xfrm>
            <a:off x="838200" y="1372203"/>
            <a:ext cx="10515600" cy="4351338"/>
          </a:xfrm>
        </p:spPr>
        <p:txBody>
          <a:bodyPr>
            <a:noAutofit/>
          </a:bodyPr>
          <a:lstStyle/>
          <a:p>
            <a:r>
              <a:rPr lang="hr-HR" sz="1600" dirty="0"/>
              <a:t>osigurati uvjete za provedbu svih mjera Školske sheme i sudjelovati u provedbi istih na način kako je to propisano Pravilnikom</a:t>
            </a:r>
          </a:p>
          <a:p>
            <a:r>
              <a:rPr lang="hr-HR" sz="1600" dirty="0"/>
              <a:t>koristiti potporu za raspodjelu voća i povrća i/ili mlijeka i mliječnih proizvoda djeci u osnovnim i srednjim školama u okviru Školske sheme u skladu s Pravilnikom </a:t>
            </a:r>
          </a:p>
          <a:p>
            <a:r>
              <a:rPr lang="hr-HR" sz="1600" dirty="0"/>
              <a:t>osigurati da proizvodi koje financira Europska unija u okviru Školske sheme za koje se prijavljuju za potporu budu na raspolaganju za konzumaciju učenicima </a:t>
            </a:r>
          </a:p>
          <a:p>
            <a:r>
              <a:rPr lang="hr-HR" sz="1600" dirty="0"/>
              <a:t>vratiti svu neopravdano primljenu potporu zajedno sa zakonskim kamatama za količine za koje je utvrđeno da proizvodi nisu raspodijeljeni djeci ili nisu prihvatljivi za potporu Europske unije ili je potpora primljena za proizvode koji ne ispunjavaju uvjete propisane Pravilnikom </a:t>
            </a:r>
          </a:p>
          <a:p>
            <a:r>
              <a:rPr lang="hr-HR" sz="1600" dirty="0"/>
              <a:t>na zahtjev APPRRR omogućiti uvid u prateću dokumentaciju </a:t>
            </a:r>
          </a:p>
          <a:p>
            <a:r>
              <a:rPr lang="hr-HR" sz="1600" dirty="0"/>
              <a:t>dopustiti APPRRR provedbu administrativnih kontrola i kontrola na terenu, posebno kontrole evidencije, a Državnom inspektoratu Republike Hrvatske provedbu inspekcijskog nadzora i </a:t>
            </a:r>
          </a:p>
          <a:p>
            <a:r>
              <a:rPr lang="hr-HR" sz="1600" dirty="0"/>
              <a:t>voditi evidenciju o nazivima i adresama dobavljača proizvoda i količinama proizvoda koje su se isporučili odgojno-obrazovnim ustanovama </a:t>
            </a:r>
          </a:p>
        </p:txBody>
      </p:sp>
    </p:spTree>
    <p:extLst>
      <p:ext uri="{BB962C8B-B14F-4D97-AF65-F5344CB8AC3E}">
        <p14:creationId xmlns:p14="http://schemas.microsoft.com/office/powerpoint/2010/main" val="52826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10153"/>
          </a:xfrm>
        </p:spPr>
        <p:txBody>
          <a:bodyPr>
            <a:normAutofit fontScale="90000"/>
          </a:bodyPr>
          <a:lstStyle/>
          <a:p>
            <a:r>
              <a:rPr lang="hr-HR" dirty="0"/>
              <a:t>OBVEZE OSNIVAČA odgojno-obrazovnih ustanova</a:t>
            </a:r>
          </a:p>
        </p:txBody>
      </p:sp>
      <p:sp>
        <p:nvSpPr>
          <p:cNvPr id="3" name="Content Placeholder 2"/>
          <p:cNvSpPr>
            <a:spLocks noGrp="1"/>
          </p:cNvSpPr>
          <p:nvPr>
            <p:ph idx="1"/>
          </p:nvPr>
        </p:nvSpPr>
        <p:spPr>
          <a:xfrm>
            <a:off x="838200" y="1253331"/>
            <a:ext cx="10515600" cy="4351338"/>
          </a:xfrm>
        </p:spPr>
        <p:txBody>
          <a:bodyPr>
            <a:noAutofit/>
          </a:bodyPr>
          <a:lstStyle/>
          <a:p>
            <a:endParaRPr lang="hr-HR" sz="2000" dirty="0"/>
          </a:p>
          <a:p>
            <a:r>
              <a:rPr lang="hr-HR" sz="2000" dirty="0"/>
              <a:t>radi utvrđivanja činjenica vezanih uz ispunjavanje uvjeta za određivanje sankcije razine 1 </a:t>
            </a:r>
          </a:p>
          <a:p>
            <a:pPr marL="0" indent="0">
              <a:buNone/>
            </a:pPr>
            <a:r>
              <a:rPr lang="hr-HR" sz="2000" dirty="0"/>
              <a:t>- putem e-pošte skolsko.voce@apprrr.hr obavijestiti Agenciju za plaćanja te uz kratak opis događaja dostaviti fotografiju/e s vidljivim datumom fotografiranja (vidljivost) dostavljenog proizvoda koji ne ispunjava uvjete svježine, zdravstvene ispravnosti i tržišnog standarda</a:t>
            </a:r>
          </a:p>
          <a:p>
            <a:r>
              <a:rPr lang="hr-HR" sz="2000" dirty="0"/>
              <a:t>radi utvrđivanja činjenica vezanih uz ispunjavanje uvjeta za određivanje sankcije razine 2</a:t>
            </a:r>
          </a:p>
          <a:p>
            <a:pPr marL="0" indent="0">
              <a:buNone/>
            </a:pPr>
            <a:r>
              <a:rPr lang="hr-HR" sz="2000" dirty="0"/>
              <a:t>-  putem e-pošte skolsko.voce@apprrr.hr obavijestiti Agenciju za plaćanja i kao dokaz dostaviti pisani trag komunikacije iz koje je vidljivo da dobavljač odbija preuzeti obvezu osiguravanja održivosti i kontinuiteta isporuke proizvoda prihvatljivog za distribuciju proizvoda u sve područne odgojno-obrazovne ustanove jedne matične odgojno-obrazovne ustanove ili u sve odgojno-obrazovne ustanove na otoku/cima koji se nalaze u županiji za koju je odobren i vrednovan, a koju je naznačio na obrascu Iskaz interesa za sudjelovanje u Školskoj shemi – dobavljači</a:t>
            </a:r>
          </a:p>
        </p:txBody>
      </p:sp>
    </p:spTree>
    <p:extLst>
      <p:ext uri="{BB962C8B-B14F-4D97-AF65-F5344CB8AC3E}">
        <p14:creationId xmlns:p14="http://schemas.microsoft.com/office/powerpoint/2010/main" val="30205006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59548"/>
            <a:ext cx="10515600" cy="736846"/>
          </a:xfrm>
        </p:spPr>
        <p:txBody>
          <a:bodyPr/>
          <a:lstStyle/>
          <a:p>
            <a:r>
              <a:rPr lang="hr-HR" dirty="0"/>
              <a:t>OBVEZE ODGOJNO-OBRAZOVNE USTANOVE</a:t>
            </a:r>
          </a:p>
        </p:txBody>
      </p:sp>
      <p:sp>
        <p:nvSpPr>
          <p:cNvPr id="3" name="Content Placeholder 2"/>
          <p:cNvSpPr>
            <a:spLocks noGrp="1"/>
          </p:cNvSpPr>
          <p:nvPr>
            <p:ph idx="1"/>
          </p:nvPr>
        </p:nvSpPr>
        <p:spPr>
          <a:xfrm>
            <a:off x="838200" y="1262207"/>
            <a:ext cx="10515600" cy="4037761"/>
          </a:xfrm>
        </p:spPr>
        <p:txBody>
          <a:bodyPr>
            <a:noAutofit/>
          </a:bodyPr>
          <a:lstStyle/>
          <a:p>
            <a:pPr>
              <a:lnSpc>
                <a:spcPct val="100000"/>
              </a:lnSpc>
            </a:pPr>
            <a:r>
              <a:rPr lang="hr-HR" sz="2200" dirty="0"/>
              <a:t>osigurati uvjete za provedbu svih mjera Školske sheme i sudjelovati u provedbi istih na način kako je to propisano Pravilnikom</a:t>
            </a:r>
          </a:p>
          <a:p>
            <a:pPr>
              <a:lnSpc>
                <a:spcPct val="100000"/>
              </a:lnSpc>
            </a:pPr>
            <a:r>
              <a:rPr lang="hr-HR" sz="2200" dirty="0"/>
              <a:t>osigurati uvjete za provedbu mjere Prateće obrazovne mjere te sudjelovati u mjeri Praćenje i ocjenjivanje, u skladu s uputom Ministarstva ili zahtjevom odabranog provoditelja ovih mjera</a:t>
            </a:r>
          </a:p>
          <a:p>
            <a:pPr>
              <a:lnSpc>
                <a:spcPct val="100000"/>
              </a:lnSpc>
            </a:pPr>
            <a:r>
              <a:rPr lang="hr-HR" sz="2200" dirty="0"/>
              <a:t>sklopiti ugovor s Osnivačem </a:t>
            </a:r>
          </a:p>
          <a:p>
            <a:pPr>
              <a:lnSpc>
                <a:spcPct val="100000"/>
              </a:lnSpc>
            </a:pPr>
            <a:r>
              <a:rPr lang="hr-HR" sz="2200" dirty="0"/>
              <a:t>provesti odabir dobavljača i sklopiti s njima ugovore o opskrbi odgojno-obrazovne ustanove prihvatljivim proizvodima te poštivati i pridržavati se svih odredbi sklopljenog Ugovora o opskrbi (povrat sredstava ako se kontrolom na terenu utvrdi nepoštivanje postupka odabira dobavljača u skladu s Pravilnikom)</a:t>
            </a:r>
          </a:p>
        </p:txBody>
      </p:sp>
    </p:spTree>
    <p:extLst>
      <p:ext uri="{BB962C8B-B14F-4D97-AF65-F5344CB8AC3E}">
        <p14:creationId xmlns:p14="http://schemas.microsoft.com/office/powerpoint/2010/main" val="4156468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447F-C458-4F89-8757-4C47FA9A107A}"/>
              </a:ext>
            </a:extLst>
          </p:cNvPr>
          <p:cNvSpPr>
            <a:spLocks noGrp="1"/>
          </p:cNvSpPr>
          <p:nvPr>
            <p:ph type="title"/>
          </p:nvPr>
        </p:nvSpPr>
        <p:spPr>
          <a:xfrm>
            <a:off x="838200" y="365126"/>
            <a:ext cx="10515600" cy="948770"/>
          </a:xfrm>
        </p:spPr>
        <p:txBody>
          <a:bodyPr/>
          <a:lstStyle/>
          <a:p>
            <a:r>
              <a:rPr lang="hr-HR" dirty="0"/>
              <a:t>OBVEZE ODGOJNO-OBRAZOVNE USTANOVE</a:t>
            </a:r>
          </a:p>
        </p:txBody>
      </p:sp>
      <p:sp>
        <p:nvSpPr>
          <p:cNvPr id="3" name="Content Placeholder 2">
            <a:extLst>
              <a:ext uri="{FF2B5EF4-FFF2-40B4-BE49-F238E27FC236}">
                <a16:creationId xmlns:a16="http://schemas.microsoft.com/office/drawing/2014/main" id="{3AD4F350-5EE1-4DF8-8ACA-5A6BCA4490FC}"/>
              </a:ext>
            </a:extLst>
          </p:cNvPr>
          <p:cNvSpPr>
            <a:spLocks noGrp="1"/>
          </p:cNvSpPr>
          <p:nvPr>
            <p:ph idx="1"/>
          </p:nvPr>
        </p:nvSpPr>
        <p:spPr>
          <a:xfrm>
            <a:off x="838200" y="1313895"/>
            <a:ext cx="10515600" cy="4243525"/>
          </a:xfrm>
        </p:spPr>
        <p:txBody>
          <a:bodyPr>
            <a:normAutofit fontScale="92500" lnSpcReduction="10000"/>
          </a:bodyPr>
          <a:lstStyle/>
          <a:p>
            <a:r>
              <a:rPr lang="hr-HR" dirty="0"/>
              <a:t>raspodijeliti voće i povrće i/ili mlijeko i mliječne proizvode:</a:t>
            </a:r>
          </a:p>
          <a:p>
            <a:pPr marL="0" indent="0">
              <a:buNone/>
            </a:pPr>
            <a:r>
              <a:rPr lang="hr-HR" dirty="0"/>
              <a:t>- najranije od 15. listopada 2025. godine</a:t>
            </a:r>
          </a:p>
          <a:p>
            <a:pPr marL="0" indent="0">
              <a:buNone/>
            </a:pPr>
            <a:r>
              <a:rPr lang="hr-HR" dirty="0"/>
              <a:t>- najmanje 12 do najviše 24 tjedana tijekom nastavne godine (odnosno najmanje 6 tjedana za škole prijavljene na drugi Javni poziv)</a:t>
            </a:r>
          </a:p>
          <a:p>
            <a:pPr marL="0" indent="0">
              <a:buNone/>
            </a:pPr>
            <a:r>
              <a:rPr lang="hr-HR" dirty="0"/>
              <a:t>- najmanje jednom tjedno, istog dana kada je isporučeno ili najkasnije u roku od 24 sata od isporuke</a:t>
            </a:r>
          </a:p>
          <a:p>
            <a:pPr>
              <a:lnSpc>
                <a:spcPct val="100000"/>
              </a:lnSpc>
            </a:pPr>
            <a:r>
              <a:rPr lang="hr-HR" dirty="0"/>
              <a:t>100 do 200 g voća ili povrća, 200 ml voćnog/povrtnog soka (iznos - 60% voće, 40%  sokovi) (moguće odabrati samo voće za isporuku)</a:t>
            </a:r>
          </a:p>
          <a:p>
            <a:pPr>
              <a:lnSpc>
                <a:spcPct val="100000"/>
              </a:lnSpc>
            </a:pPr>
            <a:r>
              <a:rPr lang="hr-HR" dirty="0"/>
              <a:t>200 ml mlijeka, 150 do 200 g mliječnog proizvoda (iznos - 60% mlijeko, 40% mliječni proizvodi) (moguće odabrati </a:t>
            </a:r>
            <a:r>
              <a:rPr lang="it-IT" dirty="0" err="1"/>
              <a:t>samo</a:t>
            </a:r>
            <a:r>
              <a:rPr lang="it-IT" dirty="0"/>
              <a:t> </a:t>
            </a:r>
            <a:r>
              <a:rPr lang="hr-HR" dirty="0"/>
              <a:t>mlijeko za isporuku)</a:t>
            </a:r>
          </a:p>
          <a:p>
            <a:endParaRPr lang="hr-HR" dirty="0"/>
          </a:p>
        </p:txBody>
      </p:sp>
    </p:spTree>
    <p:extLst>
      <p:ext uri="{BB962C8B-B14F-4D97-AF65-F5344CB8AC3E}">
        <p14:creationId xmlns:p14="http://schemas.microsoft.com/office/powerpoint/2010/main" val="2764071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8447F-C458-4F89-8757-4C47FA9A107A}"/>
              </a:ext>
            </a:extLst>
          </p:cNvPr>
          <p:cNvSpPr>
            <a:spLocks noGrp="1"/>
          </p:cNvSpPr>
          <p:nvPr>
            <p:ph type="title"/>
          </p:nvPr>
        </p:nvSpPr>
        <p:spPr>
          <a:xfrm>
            <a:off x="838200" y="365126"/>
            <a:ext cx="10515600" cy="948770"/>
          </a:xfrm>
        </p:spPr>
        <p:txBody>
          <a:bodyPr/>
          <a:lstStyle/>
          <a:p>
            <a:r>
              <a:rPr lang="hr-HR" dirty="0"/>
              <a:t>OBVEZE ODGOJNO-OBRAZOVNE USTANOVE</a:t>
            </a:r>
          </a:p>
        </p:txBody>
      </p:sp>
      <p:sp>
        <p:nvSpPr>
          <p:cNvPr id="3" name="Content Placeholder 2">
            <a:extLst>
              <a:ext uri="{FF2B5EF4-FFF2-40B4-BE49-F238E27FC236}">
                <a16:creationId xmlns:a16="http://schemas.microsoft.com/office/drawing/2014/main" id="{3AD4F350-5EE1-4DF8-8ACA-5A6BCA4490FC}"/>
              </a:ext>
            </a:extLst>
          </p:cNvPr>
          <p:cNvSpPr>
            <a:spLocks noGrp="1"/>
          </p:cNvSpPr>
          <p:nvPr>
            <p:ph idx="1"/>
          </p:nvPr>
        </p:nvSpPr>
        <p:spPr>
          <a:xfrm>
            <a:off x="838200" y="1313895"/>
            <a:ext cx="10515600" cy="4243525"/>
          </a:xfrm>
        </p:spPr>
        <p:txBody>
          <a:bodyPr>
            <a:normAutofit/>
          </a:bodyPr>
          <a:lstStyle/>
          <a:p>
            <a:pPr>
              <a:lnSpc>
                <a:spcPct val="100000"/>
              </a:lnSpc>
              <a:buFontTx/>
              <a:buChar char="-"/>
            </a:pPr>
            <a:endParaRPr lang="hr-HR" sz="2200" dirty="0"/>
          </a:p>
          <a:p>
            <a:pPr>
              <a:lnSpc>
                <a:spcPct val="100000"/>
              </a:lnSpc>
            </a:pPr>
            <a:r>
              <a:rPr lang="hr-HR" sz="2200" dirty="0"/>
              <a:t>smjestiti plakat Europska unija „Školska shema” na jasno vidljivom mjestu na glavnom ulazu u obrazovnu ustanovu</a:t>
            </a:r>
          </a:p>
          <a:p>
            <a:pPr>
              <a:lnSpc>
                <a:spcPct val="100000"/>
              </a:lnSpc>
            </a:pPr>
            <a:r>
              <a:rPr lang="hr-HR" sz="2200" dirty="0"/>
              <a:t>potpisati otpremnice (uzeti 2 primjerka) i račune</a:t>
            </a:r>
          </a:p>
          <a:p>
            <a:pPr>
              <a:lnSpc>
                <a:spcPct val="100000"/>
              </a:lnSpc>
            </a:pPr>
            <a:r>
              <a:rPr lang="hr-HR" sz="2200" dirty="0"/>
              <a:t>voditi posebnu evidenciju preuzetih količina</a:t>
            </a:r>
          </a:p>
          <a:p>
            <a:pPr>
              <a:lnSpc>
                <a:spcPct val="100000"/>
              </a:lnSpc>
            </a:pPr>
            <a:r>
              <a:rPr lang="hr-HR" sz="2200" dirty="0"/>
              <a:t>platiti račune (ukoliko nije drugačije ugovoreno s Osnivačem)</a:t>
            </a:r>
          </a:p>
          <a:p>
            <a:pPr>
              <a:lnSpc>
                <a:spcPct val="100000"/>
              </a:lnSpc>
            </a:pPr>
            <a:r>
              <a:rPr lang="hr-HR" sz="2200" dirty="0"/>
              <a:t>dostaviti dokaznu dokumentaciju Osnivaču (račune i dokaze o plaćanju – ukoliko nije drugačije ugovoreno s Osnivačem, tablični prikaz i otpremnice)</a:t>
            </a:r>
          </a:p>
          <a:p>
            <a:pPr>
              <a:lnSpc>
                <a:spcPct val="100000"/>
              </a:lnSpc>
              <a:buFontTx/>
              <a:buChar char="-"/>
            </a:pPr>
            <a:endParaRPr lang="hr-HR" sz="2200" dirty="0"/>
          </a:p>
          <a:p>
            <a:endParaRPr lang="hr-HR" dirty="0"/>
          </a:p>
        </p:txBody>
      </p:sp>
    </p:spTree>
    <p:extLst>
      <p:ext uri="{BB962C8B-B14F-4D97-AF65-F5344CB8AC3E}">
        <p14:creationId xmlns:p14="http://schemas.microsoft.com/office/powerpoint/2010/main" val="23018988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 OSNIVAČA S ODGOJNO-OBRAZOVNIM USTANOVAMA</a:t>
            </a:r>
          </a:p>
        </p:txBody>
      </p:sp>
      <p:sp>
        <p:nvSpPr>
          <p:cNvPr id="3" name="Content Placeholder 2"/>
          <p:cNvSpPr>
            <a:spLocks noGrp="1"/>
          </p:cNvSpPr>
          <p:nvPr>
            <p:ph idx="1"/>
          </p:nvPr>
        </p:nvSpPr>
        <p:spPr>
          <a:xfrm>
            <a:off x="838200" y="1533968"/>
            <a:ext cx="10515600" cy="4351338"/>
          </a:xfrm>
        </p:spPr>
        <p:txBody>
          <a:bodyPr>
            <a:normAutofit fontScale="70000" lnSpcReduction="20000"/>
          </a:bodyPr>
          <a:lstStyle/>
          <a:p>
            <a:r>
              <a:rPr lang="hr-HR" sz="2700" dirty="0"/>
              <a:t>odgojno-obrazovne ustanove će nakon svakog </a:t>
            </a:r>
            <a:r>
              <a:rPr lang="hr-HR" sz="2700" u="sng" dirty="0"/>
              <a:t>obračunskog razdoblja </a:t>
            </a:r>
            <a:r>
              <a:rPr lang="hr-HR" sz="2700" dirty="0"/>
              <a:t>(od prvog do zadnjeg dana u mjesecu) dostaviti Osnivaču tablične evidencije zajedno s dokazima o isporuci voća i povrća i/ili mlijeka i mliječnih proizvoda (računima, otpremnicama ili dokazima o plaćenim računima) u kojima je izražena cijena isporučenih proizvoda</a:t>
            </a:r>
          </a:p>
          <a:p>
            <a:r>
              <a:rPr lang="hr-HR" sz="2700" dirty="0"/>
              <a:t>odgojno-obrazovne ustanove će Osnivaču dostaviti pisanu izjavu prema kojoj će se obvezati:</a:t>
            </a:r>
          </a:p>
          <a:p>
            <a:pPr marL="0" indent="0">
              <a:buNone/>
            </a:pPr>
            <a:r>
              <a:rPr lang="hr-HR" sz="2700" dirty="0"/>
              <a:t>a) raspodijeliti voće i povrće i/ili mlijeko i mliječne proizvode djeci u osnovnim i srednjim školama u skladu s Pravilnikom</a:t>
            </a:r>
          </a:p>
          <a:p>
            <a:pPr marL="0" indent="0">
              <a:buNone/>
            </a:pPr>
            <a:r>
              <a:rPr lang="hr-HR" sz="2700" dirty="0"/>
              <a:t>b) osigurati da proizvodi koje financira Europska unija u okviru Školske sheme budu na raspolaganju za konzumaciju učenicima</a:t>
            </a:r>
          </a:p>
          <a:p>
            <a:pPr marL="0" indent="0">
              <a:buNone/>
            </a:pPr>
            <a:r>
              <a:rPr lang="hr-HR" sz="2700" dirty="0"/>
              <a:t>c) vratiti sva neopravdano primljena financijska sredstva zajedno sa zakonskim kamatama za količine za koje je utvrđeno da proizvodi nisu raspodijeljeni djeci ili su primljena za proizvode koji ne ispunjavaju uvjete propisane Pravilnikom</a:t>
            </a:r>
          </a:p>
          <a:p>
            <a:pPr marL="0" indent="0">
              <a:buNone/>
            </a:pPr>
            <a:r>
              <a:rPr lang="hr-HR" sz="2700" dirty="0"/>
              <a:t>d) nadležnom tijelu dopustiti provedbu administrativnih kontrola i kontrola na terenu te inspekcijskog nadzora, a posebno kontrole evidencije i</a:t>
            </a:r>
          </a:p>
          <a:p>
            <a:pPr marL="0" indent="0">
              <a:buNone/>
            </a:pPr>
            <a:r>
              <a:rPr lang="hr-HR" sz="2700" dirty="0"/>
              <a:t>e) voditi evidenciju o nazivima i adresama dobavljača proizvoda i količinama proizvoda koje su im isporučene</a:t>
            </a:r>
          </a:p>
        </p:txBody>
      </p:sp>
    </p:spTree>
    <p:extLst>
      <p:ext uri="{BB962C8B-B14F-4D97-AF65-F5344CB8AC3E}">
        <p14:creationId xmlns:p14="http://schemas.microsoft.com/office/powerpoint/2010/main" val="419439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UGOVORI ODGOJNO-OBRAZOVNIH USTANOVA S DOBAVLJAČIMA</a:t>
            </a:r>
          </a:p>
        </p:txBody>
      </p:sp>
      <p:sp>
        <p:nvSpPr>
          <p:cNvPr id="3" name="Content Placeholder 2"/>
          <p:cNvSpPr>
            <a:spLocks noGrp="1"/>
          </p:cNvSpPr>
          <p:nvPr>
            <p:ph idx="1"/>
          </p:nvPr>
        </p:nvSpPr>
        <p:spPr>
          <a:xfrm>
            <a:off x="902208" y="1753744"/>
            <a:ext cx="10515600" cy="3631120"/>
          </a:xfrm>
        </p:spPr>
        <p:txBody>
          <a:bodyPr>
            <a:normAutofit lnSpcReduction="10000"/>
          </a:bodyPr>
          <a:lstStyle/>
          <a:p>
            <a:r>
              <a:rPr lang="hr-HR" sz="2600" dirty="0"/>
              <a:t>sklapaju se </a:t>
            </a:r>
            <a:r>
              <a:rPr lang="hr-HR" sz="2600" u="sng" dirty="0"/>
              <a:t>prije početka provedbe, a nakon što je odgojno-obrazovna ustanova provela odabir </a:t>
            </a:r>
            <a:r>
              <a:rPr lang="hr-HR" sz="2600" dirty="0"/>
              <a:t>odobrenog i vrednovanog dobavljača za svaki željeni proizvod </a:t>
            </a:r>
          </a:p>
          <a:p>
            <a:r>
              <a:rPr lang="hr-HR" sz="2600" dirty="0"/>
              <a:t>najmanje na 1 mjesec, najviše na 3 mjeseca po dobavljaču</a:t>
            </a:r>
          </a:p>
          <a:p>
            <a:r>
              <a:rPr lang="hr-HR" sz="2600" dirty="0"/>
              <a:t>čuvaju se 5 godina od sklapanja</a:t>
            </a:r>
          </a:p>
          <a:p>
            <a:r>
              <a:rPr lang="hr-HR" sz="2600" dirty="0"/>
              <a:t>obrazac za odabir dobavljača i obrazac Ugovora na mrežnoj stranici APPRRR</a:t>
            </a:r>
          </a:p>
          <a:p>
            <a:pPr marL="0" indent="0" algn="r">
              <a:buNone/>
            </a:pPr>
            <a:endParaRPr lang="hr-HR" sz="2000" i="1" dirty="0"/>
          </a:p>
          <a:p>
            <a:pPr marL="0" indent="0">
              <a:buNone/>
            </a:pPr>
            <a:r>
              <a:rPr lang="hr-HR" sz="2000" i="1" dirty="0"/>
              <a:t>Napomena: mjesec = obračunsko razdoblje od prvog dana do zadnjeg dana u mjesecu (osim za listopad i lipanj)</a:t>
            </a:r>
          </a:p>
          <a:p>
            <a:pPr marL="0" indent="0" algn="r">
              <a:buNone/>
            </a:pPr>
            <a:endParaRPr lang="hr-HR" sz="2000" i="1" dirty="0"/>
          </a:p>
        </p:txBody>
      </p:sp>
    </p:spTree>
    <p:extLst>
      <p:ext uri="{BB962C8B-B14F-4D97-AF65-F5344CB8AC3E}">
        <p14:creationId xmlns:p14="http://schemas.microsoft.com/office/powerpoint/2010/main" val="4149856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EA06C-6D72-4FB7-96F3-44614A9C2A1B}"/>
              </a:ext>
            </a:extLst>
          </p:cNvPr>
          <p:cNvSpPr>
            <a:spLocks noGrp="1"/>
          </p:cNvSpPr>
          <p:nvPr>
            <p:ph type="title"/>
          </p:nvPr>
        </p:nvSpPr>
        <p:spPr/>
        <p:txBody>
          <a:bodyPr/>
          <a:lstStyle/>
          <a:p>
            <a:r>
              <a:rPr lang="hr-HR" dirty="0"/>
              <a:t>ZAKONSKA OSNOVA</a:t>
            </a:r>
          </a:p>
        </p:txBody>
      </p:sp>
      <p:sp>
        <p:nvSpPr>
          <p:cNvPr id="3" name="Content Placeholder 2">
            <a:extLst>
              <a:ext uri="{FF2B5EF4-FFF2-40B4-BE49-F238E27FC236}">
                <a16:creationId xmlns:a16="http://schemas.microsoft.com/office/drawing/2014/main" id="{3102FC51-E6F9-44A7-B8E4-D0EA01C62993}"/>
              </a:ext>
            </a:extLst>
          </p:cNvPr>
          <p:cNvSpPr>
            <a:spLocks noGrp="1"/>
          </p:cNvSpPr>
          <p:nvPr>
            <p:ph idx="1"/>
          </p:nvPr>
        </p:nvSpPr>
        <p:spPr>
          <a:xfrm>
            <a:off x="838200" y="1493116"/>
            <a:ext cx="10515600" cy="4351338"/>
          </a:xfrm>
        </p:spPr>
        <p:txBody>
          <a:bodyPr/>
          <a:lstStyle/>
          <a:p>
            <a:r>
              <a:rPr lang="hr-HR" dirty="0"/>
              <a:t>Provedbena uredba Komisije (EU) 2017/39 </a:t>
            </a:r>
          </a:p>
          <a:p>
            <a:r>
              <a:rPr lang="nn-NO" dirty="0"/>
              <a:t>Delegiran</a:t>
            </a:r>
            <a:r>
              <a:rPr lang="hr-HR" dirty="0"/>
              <a:t>a</a:t>
            </a:r>
            <a:r>
              <a:rPr lang="nn-NO" dirty="0"/>
              <a:t> uredb</a:t>
            </a:r>
            <a:r>
              <a:rPr lang="hr-HR" dirty="0"/>
              <a:t>a</a:t>
            </a:r>
            <a:r>
              <a:rPr lang="nn-NO" dirty="0"/>
              <a:t> Komisije (EU) br. 2017/40 </a:t>
            </a:r>
            <a:endParaRPr lang="hr-HR" dirty="0"/>
          </a:p>
          <a:p>
            <a:r>
              <a:rPr lang="hr-HR" dirty="0"/>
              <a:t>Nacionalna strategija za provedbu Školske sheme voća i povrća te mlijeka i mliječnih proizvoda za razdoblje od školske godine 2023./2024. do školske godine 2028./2029. </a:t>
            </a:r>
          </a:p>
          <a:p>
            <a:r>
              <a:rPr lang="hr-HR" dirty="0"/>
              <a:t>Pravilnik o provedbi Nacionalne strategije za provedbu Školske sheme voća i povrća te mlijeka i mliječnih proizvoda od školske godine 2023./2024. do školske godine 2028./2029. (Narodne novine br. 81/23, 40/24, 101/25)</a:t>
            </a:r>
          </a:p>
          <a:p>
            <a:endParaRPr lang="hr-HR" dirty="0"/>
          </a:p>
        </p:txBody>
      </p:sp>
    </p:spTree>
    <p:extLst>
      <p:ext uri="{BB962C8B-B14F-4D97-AF65-F5344CB8AC3E}">
        <p14:creationId xmlns:p14="http://schemas.microsoft.com/office/powerpoint/2010/main" val="24011009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F8D02-4278-49DF-AF69-9A30EAD00A4D}"/>
              </a:ext>
            </a:extLst>
          </p:cNvPr>
          <p:cNvSpPr>
            <a:spLocks noGrp="1"/>
          </p:cNvSpPr>
          <p:nvPr>
            <p:ph type="title"/>
          </p:nvPr>
        </p:nvSpPr>
        <p:spPr>
          <a:xfrm>
            <a:off x="746760" y="420610"/>
            <a:ext cx="10515600" cy="717951"/>
          </a:xfrm>
        </p:spPr>
        <p:txBody>
          <a:bodyPr>
            <a:normAutofit fontScale="90000"/>
          </a:bodyPr>
          <a:lstStyle/>
          <a:p>
            <a:r>
              <a:rPr lang="hr-HR" dirty="0"/>
              <a:t>UGOVORI ODGOJNO-OBRAZOVNIH USTANOVA S DOBAVLJAČIMA</a:t>
            </a:r>
          </a:p>
        </p:txBody>
      </p:sp>
      <p:sp>
        <p:nvSpPr>
          <p:cNvPr id="3" name="Content Placeholder 2">
            <a:extLst>
              <a:ext uri="{FF2B5EF4-FFF2-40B4-BE49-F238E27FC236}">
                <a16:creationId xmlns:a16="http://schemas.microsoft.com/office/drawing/2014/main" id="{331AE9E9-7F69-4A6C-9E19-C15FA36743A7}"/>
              </a:ext>
            </a:extLst>
          </p:cNvPr>
          <p:cNvSpPr>
            <a:spLocks noGrp="1"/>
          </p:cNvSpPr>
          <p:nvPr>
            <p:ph idx="1"/>
          </p:nvPr>
        </p:nvSpPr>
        <p:spPr>
          <a:xfrm>
            <a:off x="746760" y="1367161"/>
            <a:ext cx="10515600" cy="3425201"/>
          </a:xfrm>
        </p:spPr>
        <p:txBody>
          <a:bodyPr>
            <a:noAutofit/>
          </a:bodyPr>
          <a:lstStyle/>
          <a:p>
            <a:r>
              <a:rPr lang="hr-HR" sz="1600" dirty="0"/>
              <a:t>odgojno-obrazovna ustanova može raskinuti Ugovor o opskrbi u slučaju da dobavljač učestalo dostavlja zdravstveno neispravne proizvode koji nisu usklađeni s odgovarajućim tržišnim standardom ili ne poštuje uvjete dostave proizvoda na koje se obvezao Pravilnikom i Ugovorom o opskrbi (nepridržavanje obveza rezultira sankcioniranjem dobavljača)</a:t>
            </a:r>
          </a:p>
          <a:p>
            <a:pPr>
              <a:buFontTx/>
              <a:buChar char="-"/>
            </a:pPr>
            <a:r>
              <a:rPr lang="hr-HR" sz="1600" dirty="0"/>
              <a:t>radi utvrđivanja činjenica odgojno-obrazovna ustanova mora načiniti fotografiju s vidljivim datumom fotografiranja (vidljivost) dostavljenog proizvoda koji ne ispunjava uvjete svježine, zdravstvene ispravnosti i tržišnog standarda, koju uz kratak opis događaja Agenciji za plaćanja na adresu e-pošte: skolsko.voce@apprrr.hr dostavlja osnivač odgojno-obrazovne ustanove</a:t>
            </a:r>
          </a:p>
          <a:p>
            <a:pPr>
              <a:buFontTx/>
              <a:buChar char="-"/>
            </a:pPr>
            <a:r>
              <a:rPr lang="hr-HR" sz="1600" dirty="0"/>
              <a:t>odgojno-obrazovna ustanova nije dužna prihvatiti proizvod koji nije u skladu sa zahtjevima ili ako ga je prihvatila takav proizvod ne raspodjeljuje se za konzumaciju učenicima te nije dužna izvršiti plaćanje dobavljaču, ako se u postupku razmatranja i utvrđivanja činjeničnog stanja utvrdi prekršaj dobavljača</a:t>
            </a:r>
          </a:p>
          <a:p>
            <a:r>
              <a:rPr lang="hr-HR" sz="1600" dirty="0"/>
              <a:t>radi utvrđivanja činjenica vezanih uz ispunjavanje uvjeta za određivanje sankcije razine 2 za dobavljače odgojno-obrazovna ustanova mora svom osnivaču kao dokaz dostaviti pisani trag komunikacije iz koje je vidljivo da dobavljač odbija preuzeti obvezu osiguravanja održivosti i kontinuiteta isporuke proizvoda prihvatljivog za distribuciju proizvoda u sve područne odgojno-obrazovne ustanove jedne matične odgojno-obrazovne ustanove ili u sve odgojno-obrazovne ustanove na otoku/cima koji se nalaze u županiji za koju je odobren i vrednovan, a koju je naznačio na obrascu Iskaz interesa za sudjelovanje u Školskoj shemi – dobavljači</a:t>
            </a:r>
          </a:p>
        </p:txBody>
      </p:sp>
    </p:spTree>
    <p:extLst>
      <p:ext uri="{BB962C8B-B14F-4D97-AF65-F5344CB8AC3E}">
        <p14:creationId xmlns:p14="http://schemas.microsoft.com/office/powerpoint/2010/main" val="3007678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F8D02-4278-49DF-AF69-9A30EAD00A4D}"/>
              </a:ext>
            </a:extLst>
          </p:cNvPr>
          <p:cNvSpPr>
            <a:spLocks noGrp="1"/>
          </p:cNvSpPr>
          <p:nvPr>
            <p:ph type="title"/>
          </p:nvPr>
        </p:nvSpPr>
        <p:spPr>
          <a:xfrm>
            <a:off x="838200" y="438912"/>
            <a:ext cx="10515600" cy="928249"/>
          </a:xfrm>
        </p:spPr>
        <p:txBody>
          <a:bodyPr>
            <a:normAutofit fontScale="90000"/>
          </a:bodyPr>
          <a:lstStyle/>
          <a:p>
            <a:r>
              <a:rPr lang="hr-HR" dirty="0"/>
              <a:t>UGOVORI ODGOJNO-OBRAZOVNIH USTANOVA S DOBAVLJAČIMA</a:t>
            </a:r>
          </a:p>
        </p:txBody>
      </p:sp>
      <p:sp>
        <p:nvSpPr>
          <p:cNvPr id="3" name="Content Placeholder 2">
            <a:extLst>
              <a:ext uri="{FF2B5EF4-FFF2-40B4-BE49-F238E27FC236}">
                <a16:creationId xmlns:a16="http://schemas.microsoft.com/office/drawing/2014/main" id="{331AE9E9-7F69-4A6C-9E19-C15FA36743A7}"/>
              </a:ext>
            </a:extLst>
          </p:cNvPr>
          <p:cNvSpPr>
            <a:spLocks noGrp="1"/>
          </p:cNvSpPr>
          <p:nvPr>
            <p:ph idx="1"/>
          </p:nvPr>
        </p:nvSpPr>
        <p:spPr>
          <a:xfrm>
            <a:off x="728472" y="1540897"/>
            <a:ext cx="10515600" cy="3425201"/>
          </a:xfrm>
        </p:spPr>
        <p:txBody>
          <a:bodyPr>
            <a:noAutofit/>
          </a:bodyPr>
          <a:lstStyle/>
          <a:p>
            <a:pPr marL="0" indent="0">
              <a:buNone/>
            </a:pPr>
            <a:r>
              <a:rPr lang="hr-HR" sz="2400" dirty="0"/>
              <a:t>Razinu sankcije utvrđuje i primjenjuje Agencija za plaćanja te o tome obavještava dobavljača i osnivača odgojno-obrazovne ustanove te u slučaju određivanja sankcija razine 2 i 3 daje uputu: </a:t>
            </a:r>
          </a:p>
          <a:p>
            <a:pPr marL="0" indent="0">
              <a:buNone/>
            </a:pPr>
            <a:r>
              <a:rPr lang="hr-HR" sz="2400" dirty="0"/>
              <a:t>– da odgojno-obrazovne ustanove raskinu Ugovor o opskrbi sa sankcioniranim dobavljačem</a:t>
            </a:r>
          </a:p>
          <a:p>
            <a:pPr marL="0" indent="0">
              <a:buNone/>
            </a:pPr>
            <a:r>
              <a:rPr lang="hr-HR" sz="2400" dirty="0"/>
              <a:t>– da odgojno-obrazovne ustanove o raskidu Ugovora o opskrbi obavijesti dobavljača putem e-pošte</a:t>
            </a:r>
          </a:p>
          <a:p>
            <a:pPr marL="0" indent="0">
              <a:buNone/>
            </a:pPr>
            <a:r>
              <a:rPr lang="hr-HR" sz="2400" dirty="0"/>
              <a:t>– da odgojno-obrazovne ustanove nakon raskida Ugovora o opskrbi provedu novi odabir dobavljača radi sklapanja Ugovora o opskrbi s drugim dobavljačem poštujući odredbe članka 13. Pravilnika</a:t>
            </a:r>
          </a:p>
        </p:txBody>
      </p:sp>
    </p:spTree>
    <p:extLst>
      <p:ext uri="{BB962C8B-B14F-4D97-AF65-F5344CB8AC3E}">
        <p14:creationId xmlns:p14="http://schemas.microsoft.com/office/powerpoint/2010/main" val="17384577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APPRRR</a:t>
            </a:r>
          </a:p>
        </p:txBody>
      </p:sp>
      <p:sp>
        <p:nvSpPr>
          <p:cNvPr id="3" name="Content Placeholder 2"/>
          <p:cNvSpPr>
            <a:spLocks noGrp="1"/>
          </p:cNvSpPr>
          <p:nvPr>
            <p:ph idx="1"/>
          </p:nvPr>
        </p:nvSpPr>
        <p:spPr>
          <a:xfrm>
            <a:off x="776056" y="1690688"/>
            <a:ext cx="10515600" cy="3774430"/>
          </a:xfrm>
        </p:spPr>
        <p:txBody>
          <a:bodyPr>
            <a:normAutofit/>
          </a:bodyPr>
          <a:lstStyle/>
          <a:p>
            <a:r>
              <a:rPr lang="hr-HR" sz="2200" u="sng" dirty="0"/>
              <a:t>Predujam</a:t>
            </a:r>
          </a:p>
          <a:p>
            <a:pPr>
              <a:buFontTx/>
              <a:buChar char="-"/>
            </a:pPr>
            <a:r>
              <a:rPr lang="hr-HR" sz="2200" dirty="0"/>
              <a:t>APPRRR će svim proračunskim i neproračunskim Osnivačima isplatiti zatraženi predujam za svaku odgojno-obrazovnu ustanovu u iznosu 10% od iznosa prava na potporu </a:t>
            </a:r>
            <a:r>
              <a:rPr lang="pl-PL" sz="2200" dirty="0"/>
              <a:t>navedenog u Odluci o odobrenju Osnivača</a:t>
            </a:r>
            <a:endParaRPr lang="hr-HR" sz="2200" dirty="0"/>
          </a:p>
          <a:p>
            <a:pPr>
              <a:buFontTx/>
              <a:buChar char="-"/>
            </a:pPr>
            <a:r>
              <a:rPr lang="hr-HR" sz="2200" dirty="0"/>
              <a:t>APPRRR će proračunskim Osnivačima isplatiti predujam za svaku odgojno-obrazovnu ustanovu razmjeran procijenjenom iznosu PDV-a u okviru iznosa prava na potporu navedenog u Odluci o odobrenju Osnivača</a:t>
            </a:r>
          </a:p>
          <a:p>
            <a:r>
              <a:rPr lang="hr-HR" sz="2200" u="sng" dirty="0"/>
              <a:t>Zahtjev za potporu</a:t>
            </a:r>
          </a:p>
          <a:p>
            <a:pPr>
              <a:buFontTx/>
              <a:buChar char="-"/>
            </a:pPr>
            <a:r>
              <a:rPr lang="hr-HR" sz="2200" dirty="0"/>
              <a:t>APPRRR će isplatiti potporu u roku od tri mjeseca od datuma podnošenja ispravnog i potpunog Zahtjeva za potporu</a:t>
            </a:r>
          </a:p>
          <a:p>
            <a:endParaRPr lang="hr-HR" dirty="0"/>
          </a:p>
        </p:txBody>
      </p:sp>
    </p:spTree>
    <p:extLst>
      <p:ext uri="{BB962C8B-B14F-4D97-AF65-F5344CB8AC3E}">
        <p14:creationId xmlns:p14="http://schemas.microsoft.com/office/powerpoint/2010/main" val="734607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44584"/>
          </a:xfrm>
        </p:spPr>
        <p:txBody>
          <a:bodyPr/>
          <a:lstStyle/>
          <a:p>
            <a:r>
              <a:rPr lang="hr-HR" dirty="0"/>
              <a:t>ZAHTJEV ZA POTPORU</a:t>
            </a:r>
          </a:p>
        </p:txBody>
      </p:sp>
      <p:sp>
        <p:nvSpPr>
          <p:cNvPr id="3" name="Content Placeholder 2"/>
          <p:cNvSpPr>
            <a:spLocks noGrp="1"/>
          </p:cNvSpPr>
          <p:nvPr>
            <p:ph idx="1"/>
          </p:nvPr>
        </p:nvSpPr>
        <p:spPr>
          <a:xfrm>
            <a:off x="838200" y="1003178"/>
            <a:ext cx="10515600" cy="4571999"/>
          </a:xfrm>
        </p:spPr>
        <p:txBody>
          <a:bodyPr>
            <a:noAutofit/>
          </a:bodyPr>
          <a:lstStyle/>
          <a:p>
            <a:r>
              <a:rPr lang="hr-HR" sz="2100" u="sng" dirty="0"/>
              <a:t>Obrasci </a:t>
            </a:r>
            <a:r>
              <a:rPr lang="hr-HR" sz="2100" dirty="0"/>
              <a:t>- na mrežnoj stranici APPRRR (datoteka „Zahtjev za potporu”)</a:t>
            </a:r>
          </a:p>
          <a:p>
            <a:r>
              <a:rPr lang="hr-HR" sz="2100" u="sng" dirty="0"/>
              <a:t>Obračunsko razdoblje</a:t>
            </a:r>
          </a:p>
          <a:p>
            <a:pPr>
              <a:buFontTx/>
              <a:buChar char="-"/>
            </a:pPr>
            <a:r>
              <a:rPr lang="hr-HR" sz="2100" b="1" dirty="0"/>
              <a:t>razdoblje od mjesec dana koje započinje svakog prvog, a traje do posljednjeg dana u mjesecu</a:t>
            </a:r>
          </a:p>
          <a:p>
            <a:pPr>
              <a:buFontTx/>
              <a:buChar char="-"/>
            </a:pPr>
            <a:r>
              <a:rPr lang="hr-HR" sz="2100" dirty="0"/>
              <a:t>iznimno za mjesece listopad i lipanj, obračunsko razdoblje traje od 15. do 31. listopada odnosno od 01. lipnja do posljednjeg dana nastavne godine</a:t>
            </a:r>
          </a:p>
          <a:p>
            <a:r>
              <a:rPr lang="hr-HR" sz="2100" u="sng" dirty="0"/>
              <a:t>Rokovi</a:t>
            </a:r>
          </a:p>
          <a:p>
            <a:pPr>
              <a:buFontTx/>
              <a:buChar char="-"/>
            </a:pPr>
            <a:r>
              <a:rPr lang="hr-HR" sz="2100" dirty="0"/>
              <a:t>nakon svakog obračunskog razdoblja – najranije prvog dana nakon isteka obračunskog razdoblja za koje se   podnosi Zahtjev za potporu, a najkasnije 3 mjeseca nakon isteka obračunskog razdoblja na koje se odnosi</a:t>
            </a:r>
          </a:p>
          <a:p>
            <a:pPr>
              <a:buFontTx/>
              <a:buChar char="-"/>
            </a:pPr>
            <a:r>
              <a:rPr lang="hr-HR" sz="2100" dirty="0"/>
              <a:t>ako se rok prekorači potpora će se isplatiti, ali će se smanjiti u skladu s člankom 4. Provedbene uredbe  Komisije (EU) 2017/39 (1-30 dana -5%, 31-60 dana -10%, 61 i više -1%  za svaki dodatni dan)</a:t>
            </a:r>
          </a:p>
        </p:txBody>
      </p:sp>
    </p:spTree>
    <p:extLst>
      <p:ext uri="{BB962C8B-B14F-4D97-AF65-F5344CB8AC3E}">
        <p14:creationId xmlns:p14="http://schemas.microsoft.com/office/powerpoint/2010/main" val="1264754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33E7A-B601-4A34-B20F-8D63EB9AF002}"/>
              </a:ext>
            </a:extLst>
          </p:cNvPr>
          <p:cNvSpPr>
            <a:spLocks noGrp="1"/>
          </p:cNvSpPr>
          <p:nvPr>
            <p:ph type="title"/>
          </p:nvPr>
        </p:nvSpPr>
        <p:spPr>
          <a:xfrm>
            <a:off x="838200" y="365125"/>
            <a:ext cx="10515600" cy="655807"/>
          </a:xfrm>
        </p:spPr>
        <p:txBody>
          <a:bodyPr>
            <a:noAutofit/>
          </a:bodyPr>
          <a:lstStyle/>
          <a:p>
            <a:r>
              <a:rPr lang="hr-HR" dirty="0"/>
              <a:t>ZAHTJEV ZA POTPORU</a:t>
            </a:r>
          </a:p>
        </p:txBody>
      </p:sp>
      <p:sp>
        <p:nvSpPr>
          <p:cNvPr id="3" name="Content Placeholder 2">
            <a:extLst>
              <a:ext uri="{FF2B5EF4-FFF2-40B4-BE49-F238E27FC236}">
                <a16:creationId xmlns:a16="http://schemas.microsoft.com/office/drawing/2014/main" id="{EE7F8241-3F66-4127-8249-8F82917722E2}"/>
              </a:ext>
            </a:extLst>
          </p:cNvPr>
          <p:cNvSpPr>
            <a:spLocks noGrp="1"/>
          </p:cNvSpPr>
          <p:nvPr>
            <p:ph idx="1"/>
          </p:nvPr>
        </p:nvSpPr>
        <p:spPr>
          <a:xfrm>
            <a:off x="838200" y="1115412"/>
            <a:ext cx="10515600" cy="4539664"/>
          </a:xfrm>
        </p:spPr>
        <p:txBody>
          <a:bodyPr>
            <a:normAutofit fontScale="77500" lnSpcReduction="20000"/>
          </a:bodyPr>
          <a:lstStyle/>
          <a:p>
            <a:pPr marL="0" indent="0">
              <a:buNone/>
            </a:pPr>
            <a:r>
              <a:rPr lang="hr-HR" u="sng" dirty="0"/>
              <a:t>Način slanja</a:t>
            </a:r>
          </a:p>
          <a:p>
            <a:r>
              <a:rPr lang="hr-HR" dirty="0"/>
              <a:t>u papirnatom obliku preporučenom pošiljkom s povratnicom poštanskim putem na adresu ili osobno u pisarnicu APPRRR</a:t>
            </a:r>
          </a:p>
          <a:p>
            <a:r>
              <a:rPr lang="hr-HR" dirty="0"/>
              <a:t>dodatno tablični prikaz evidencije isporuka po svakoj školi na e-adresu: skolsko.voce@apprrr.hr</a:t>
            </a:r>
          </a:p>
          <a:p>
            <a:r>
              <a:rPr lang="hr-HR" dirty="0"/>
              <a:t>Napomena  - neispravno popunjeni ili nepotpuni neće se obrađivati, a APPRRR će obavijestiti Osnivača o potrebi njegove izmjene ili dopune. Rok za dostavu izmjene ili dopune je 10 dana od dana zaprimanja Obavijesti o nepotpunosti.</a:t>
            </a:r>
          </a:p>
          <a:p>
            <a:pPr marL="0" indent="0">
              <a:buNone/>
            </a:pPr>
            <a:r>
              <a:rPr lang="hr-HR" u="sng" dirty="0"/>
              <a:t>Prateća dokumentacija</a:t>
            </a:r>
          </a:p>
          <a:p>
            <a:pPr marL="457200" indent="-457200">
              <a:buAutoNum type="alphaLcParenR"/>
            </a:pPr>
            <a:r>
              <a:rPr lang="hr-HR" dirty="0"/>
              <a:t>tablične evidencije u skladu s obrascem koji se nalazi na mrežnoj stranici APPRRR s podacima o:</a:t>
            </a:r>
          </a:p>
          <a:p>
            <a:pPr>
              <a:buFontTx/>
              <a:buChar char="-"/>
            </a:pPr>
            <a:r>
              <a:rPr lang="hr-HR" dirty="0"/>
              <a:t>datumu, vrsti, količini i cijeni (s PDV-om) kupljenog voća i povrća i/ili mlijeka i mliječnih proizvoda, nazivu i adresi dobavljača koji isporučuje voće i povrće i/ili mlijeko i mliječne proizvode po svakoj odgojno-obrazovnoj ustanovi u okviru Školske sheme</a:t>
            </a:r>
          </a:p>
          <a:p>
            <a:pPr marL="0" indent="0">
              <a:buNone/>
            </a:pPr>
            <a:r>
              <a:rPr lang="hr-HR" dirty="0"/>
              <a:t>-  broju učenika po svakoj odgojno-obrazovnoj ustanovi koje sudjeluju u Školskoj shemi</a:t>
            </a:r>
          </a:p>
        </p:txBody>
      </p:sp>
    </p:spTree>
    <p:extLst>
      <p:ext uri="{BB962C8B-B14F-4D97-AF65-F5344CB8AC3E}">
        <p14:creationId xmlns:p14="http://schemas.microsoft.com/office/powerpoint/2010/main" val="33398671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33E7A-B601-4A34-B20F-8D63EB9AF002}"/>
              </a:ext>
            </a:extLst>
          </p:cNvPr>
          <p:cNvSpPr>
            <a:spLocks noGrp="1"/>
          </p:cNvSpPr>
          <p:nvPr>
            <p:ph type="title"/>
          </p:nvPr>
        </p:nvSpPr>
        <p:spPr>
          <a:xfrm>
            <a:off x="838200" y="365125"/>
            <a:ext cx="10515600" cy="655807"/>
          </a:xfrm>
        </p:spPr>
        <p:txBody>
          <a:bodyPr>
            <a:noAutofit/>
          </a:bodyPr>
          <a:lstStyle/>
          <a:p>
            <a:r>
              <a:rPr lang="hr-HR" dirty="0"/>
              <a:t>ZAHTJEV ZA POTPORU</a:t>
            </a:r>
          </a:p>
        </p:txBody>
      </p:sp>
      <p:sp>
        <p:nvSpPr>
          <p:cNvPr id="3" name="Content Placeholder 2">
            <a:extLst>
              <a:ext uri="{FF2B5EF4-FFF2-40B4-BE49-F238E27FC236}">
                <a16:creationId xmlns:a16="http://schemas.microsoft.com/office/drawing/2014/main" id="{EE7F8241-3F66-4127-8249-8F82917722E2}"/>
              </a:ext>
            </a:extLst>
          </p:cNvPr>
          <p:cNvSpPr>
            <a:spLocks noGrp="1"/>
          </p:cNvSpPr>
          <p:nvPr>
            <p:ph idx="1"/>
          </p:nvPr>
        </p:nvSpPr>
        <p:spPr>
          <a:xfrm>
            <a:off x="838200" y="1115412"/>
            <a:ext cx="10515600" cy="4539664"/>
          </a:xfrm>
        </p:spPr>
        <p:txBody>
          <a:bodyPr>
            <a:normAutofit fontScale="92500" lnSpcReduction="10000"/>
          </a:bodyPr>
          <a:lstStyle/>
          <a:p>
            <a:pPr marL="0" indent="0">
              <a:buNone/>
            </a:pPr>
            <a:r>
              <a:rPr lang="hr-HR" u="sng" dirty="0"/>
              <a:t>Prateća dokumentacija</a:t>
            </a:r>
          </a:p>
          <a:p>
            <a:pPr marL="0" indent="0">
              <a:buNone/>
            </a:pPr>
            <a:r>
              <a:rPr lang="hr-HR" dirty="0"/>
              <a:t>1) tablične evidencije u skladu s obrascem koji se nalazi na mrežnoj stranici APPRRR s podacima o:</a:t>
            </a:r>
          </a:p>
          <a:p>
            <a:pPr>
              <a:buFontTx/>
              <a:buChar char="-"/>
            </a:pPr>
            <a:r>
              <a:rPr lang="hr-HR" dirty="0"/>
              <a:t>datumu, vrsti, količini i cijeni (s PDV-om) kupljenog voća i povrća i/ili mlijeka i mliječnih proizvoda, nazivu i adresi dobavljača koji isporučuje voće i povrće i/ili mlijeko i mliječne proizvode po svakoj odgojno-obrazovnoj ustanovi u okviru Školske sheme</a:t>
            </a:r>
          </a:p>
          <a:p>
            <a:pPr>
              <a:buFontTx/>
              <a:buChar char="-"/>
            </a:pPr>
            <a:r>
              <a:rPr lang="hr-HR" dirty="0"/>
              <a:t>broju učenika po svakoj odgojno-obrazovnoj ustanovi koje sudjeluju u Školskoj shemi</a:t>
            </a:r>
          </a:p>
          <a:p>
            <a:pPr marL="0" indent="0">
              <a:buNone/>
            </a:pPr>
            <a:r>
              <a:rPr lang="hr-HR" dirty="0"/>
              <a:t>2) izjava o dvostrukom financiranju iz proračuna Europske unije ili proračuna nacionalnih, regionalnih ili lokalnih tijela javne vlasti Republike Hrvatske za provedbu Školske sheme</a:t>
            </a:r>
          </a:p>
          <a:p>
            <a:pPr>
              <a:buFontTx/>
              <a:buChar char="-"/>
            </a:pPr>
            <a:endParaRPr lang="hr-HR" dirty="0"/>
          </a:p>
        </p:txBody>
      </p:sp>
    </p:spTree>
    <p:extLst>
      <p:ext uri="{BB962C8B-B14F-4D97-AF65-F5344CB8AC3E}">
        <p14:creationId xmlns:p14="http://schemas.microsoft.com/office/powerpoint/2010/main" val="39486629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6"/>
            <a:ext cx="10515600" cy="577387"/>
          </a:xfrm>
        </p:spPr>
        <p:txBody>
          <a:bodyPr>
            <a:normAutofit fontScale="90000"/>
          </a:bodyPr>
          <a:lstStyle/>
          <a:p>
            <a:r>
              <a:rPr lang="hr-HR" dirty="0"/>
              <a:t>ZAHTJEV ZA POTPORU</a:t>
            </a:r>
          </a:p>
        </p:txBody>
      </p:sp>
      <p:sp>
        <p:nvSpPr>
          <p:cNvPr id="3" name="Content Placeholder 2"/>
          <p:cNvSpPr>
            <a:spLocks noGrp="1"/>
          </p:cNvSpPr>
          <p:nvPr>
            <p:ph idx="1"/>
          </p:nvPr>
        </p:nvSpPr>
        <p:spPr>
          <a:xfrm>
            <a:off x="838200" y="893360"/>
            <a:ext cx="10862569" cy="4881784"/>
          </a:xfrm>
        </p:spPr>
        <p:txBody>
          <a:bodyPr>
            <a:noAutofit/>
          </a:bodyPr>
          <a:lstStyle/>
          <a:p>
            <a:pPr marL="0" indent="0">
              <a:buNone/>
            </a:pPr>
            <a:r>
              <a:rPr lang="hr-HR" sz="1800" dirty="0"/>
              <a:t>3) dokazi o isporuci voća i povrća i/ili mlijeka i mliječnih proizvoda u kojima je izražena cijena  isporučenih proizvoda</a:t>
            </a:r>
          </a:p>
          <a:p>
            <a:pPr>
              <a:buFontTx/>
              <a:buChar char="-"/>
            </a:pPr>
            <a:r>
              <a:rPr lang="hr-HR" sz="1800" dirty="0"/>
              <a:t>izvornik ili preslika otpremnice za kupljeno voće i povrće i/ili mlijeko i mliječne proizvode potpisane od odgojno-obrazovne ustanove i dobavljača u kojima je izražena vrsta i količina isporučenog voća i povrća i/ili mlijeka i mliječnih proizvoda, naziv i adresa dobavljača, broj djece u odgojno-obrazovnoj ustanovi i datum isporuke i navod »Školska shema – tekuća školska godina«</a:t>
            </a:r>
          </a:p>
          <a:p>
            <a:pPr>
              <a:buFontTx/>
              <a:buChar char="-"/>
            </a:pPr>
            <a:r>
              <a:rPr lang="hr-HR" sz="1800" dirty="0"/>
              <a:t>izvornik ili preslika računa potpisanog od dobavljača i odgojno-obrazovne ustanove u kojemu je izražena vrsta i količina isporučenog voća i povrća i/ili mlijeka i mliječnih proizvoda, broj djece u odgojno-obrazovnoj ustanovi ili broj obroka po datumu/ima zaprimanja i cijena kupljenog voća ili povrća/mlijeka i mliječnih proizvoda i navod »Školska shema – tekuća školska godina«. Računi dobavljača bez potpisa prihvatljivi su isključivo ako su izdani i poslani u elektroničkom obliku i ako su ovjereni potpisom odgojno-obrazovne ustanove  i/ili Osnivača ili dodatnim dokumentom koji sadrži elektronski pečat odgojno-obrazovne ustanove kao potvrdu da je račun valjan i prihvaćen. </a:t>
            </a:r>
            <a:r>
              <a:rPr lang="hr-HR" sz="1600" dirty="0"/>
              <a:t>Ako je osnivač odgojno-obrazovne ustanove digitalizirao financijske procese i postupke, na način da račun prije plaćanja mora biti ovjeren (u sustavu, digitalno) čime se ujedno potvrđuje i njegova valjanost i prihvatljivost prije plaćanja, takav račun, koji je prošao kroz digitalni sustav lokalne ili regionalne riznice (bez pečata i potpisa) prihvatljiv je za razmatranje u okviru zahtjeva za potporu.</a:t>
            </a:r>
          </a:p>
          <a:p>
            <a:pPr>
              <a:buFontTx/>
              <a:buChar char="-"/>
            </a:pPr>
            <a:r>
              <a:rPr lang="hr-HR" sz="1800" dirty="0"/>
              <a:t>dokazi o plaćenim računima (bankovni izvodi)</a:t>
            </a:r>
          </a:p>
        </p:txBody>
      </p:sp>
    </p:spTree>
    <p:extLst>
      <p:ext uri="{BB962C8B-B14F-4D97-AF65-F5344CB8AC3E}">
        <p14:creationId xmlns:p14="http://schemas.microsoft.com/office/powerpoint/2010/main" val="34199454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POVRAT </a:t>
            </a:r>
          </a:p>
        </p:txBody>
      </p:sp>
      <p:sp>
        <p:nvSpPr>
          <p:cNvPr id="3" name="Content Placeholder 2"/>
          <p:cNvSpPr>
            <a:spLocks noGrp="1"/>
          </p:cNvSpPr>
          <p:nvPr>
            <p:ph idx="1"/>
          </p:nvPr>
        </p:nvSpPr>
        <p:spPr>
          <a:xfrm>
            <a:off x="838200" y="1690688"/>
            <a:ext cx="10515600" cy="3715813"/>
          </a:xfrm>
        </p:spPr>
        <p:txBody>
          <a:bodyPr>
            <a:normAutofit/>
          </a:bodyPr>
          <a:lstStyle/>
          <a:p>
            <a:r>
              <a:rPr lang="hr-HR" sz="2400" dirty="0"/>
              <a:t>u slučaju neopravdano primljene potpore primjenjuje se članak 144. Zakona o poljoprivredi</a:t>
            </a:r>
          </a:p>
          <a:p>
            <a:r>
              <a:rPr lang="hr-HR" sz="2400" dirty="0"/>
              <a:t>korisnik potpore će vratiti iznos koji mu je APPRRR odredila Odlukom o povratu sredstava iz članka 144. Zakona o poljoprivredi</a:t>
            </a:r>
          </a:p>
          <a:p>
            <a:r>
              <a:rPr lang="hr-HR" sz="2400" dirty="0"/>
              <a:t>povrat sredstava i poravnanje povrata sredstava izvršit će se u skladu s člancima 144., 145. i 146. Zakona o poljoprivredi</a:t>
            </a:r>
          </a:p>
          <a:p>
            <a:r>
              <a:rPr lang="hr-HR" sz="2400" dirty="0"/>
              <a:t>u slučaju nepoštivanja obaveza utvrđenih u okviru Školske sheme Osnivač  uz povrat neopravdano primljene potpore plaća administrativnu kaznu u iznosu razlike između iznosa koji je prvotno tražio i iznosa na koji je imao pravo</a:t>
            </a:r>
          </a:p>
          <a:p>
            <a:endParaRPr lang="hr-HR" dirty="0"/>
          </a:p>
        </p:txBody>
      </p:sp>
    </p:spTree>
    <p:extLst>
      <p:ext uri="{BB962C8B-B14F-4D97-AF65-F5344CB8AC3E}">
        <p14:creationId xmlns:p14="http://schemas.microsoft.com/office/powerpoint/2010/main" val="4155319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85" y="259618"/>
            <a:ext cx="10515600" cy="681416"/>
          </a:xfrm>
        </p:spPr>
        <p:txBody>
          <a:bodyPr>
            <a:normAutofit fontScale="90000"/>
          </a:bodyPr>
          <a:lstStyle/>
          <a:p>
            <a:r>
              <a:rPr lang="hr-HR" dirty="0"/>
              <a:t>KONTROLA NA TERENU</a:t>
            </a:r>
          </a:p>
        </p:txBody>
      </p:sp>
      <p:sp>
        <p:nvSpPr>
          <p:cNvPr id="3" name="Content Placeholder 2"/>
          <p:cNvSpPr>
            <a:spLocks noGrp="1"/>
          </p:cNvSpPr>
          <p:nvPr>
            <p:ph idx="1"/>
          </p:nvPr>
        </p:nvSpPr>
        <p:spPr>
          <a:xfrm>
            <a:off x="753122" y="1009619"/>
            <a:ext cx="10515600" cy="4351338"/>
          </a:xfrm>
        </p:spPr>
        <p:txBody>
          <a:bodyPr>
            <a:normAutofit fontScale="32500" lnSpcReduction="20000"/>
          </a:bodyPr>
          <a:lstStyle/>
          <a:p>
            <a:r>
              <a:rPr lang="hr-HR" sz="5800" u="sng" dirty="0"/>
              <a:t>Razdoblje provedbe</a:t>
            </a:r>
          </a:p>
          <a:p>
            <a:pPr>
              <a:buFontTx/>
              <a:buChar char="-"/>
            </a:pPr>
            <a:r>
              <a:rPr lang="hr-HR" sz="5800" dirty="0"/>
              <a:t>tijekom školske godine na koju se odnose i/ili tijekom 9 mjeseci iduće  školske godine</a:t>
            </a:r>
          </a:p>
          <a:p>
            <a:r>
              <a:rPr lang="hr-HR" sz="5800" u="sng" dirty="0"/>
              <a:t>Obim</a:t>
            </a:r>
          </a:p>
          <a:p>
            <a:pPr>
              <a:buFontTx/>
              <a:buChar char="-"/>
            </a:pPr>
            <a:r>
              <a:rPr lang="hr-HR" sz="5800" dirty="0"/>
              <a:t>najmanje 5% zatražene potpore</a:t>
            </a:r>
          </a:p>
          <a:p>
            <a:pPr>
              <a:buFontTx/>
              <a:buChar char="-"/>
            </a:pPr>
            <a:r>
              <a:rPr lang="hr-HR" sz="5800" dirty="0"/>
              <a:t>najmanje 5% podnositelja zahtjeva - osnivača škola</a:t>
            </a:r>
          </a:p>
          <a:p>
            <a:pPr>
              <a:buFontTx/>
              <a:buChar char="-"/>
            </a:pPr>
            <a:r>
              <a:rPr lang="hr-HR" sz="5800" dirty="0"/>
              <a:t>najmanje 1% škola izabranog osnivača (ili 2 škole - ovisno koji je broj veći)</a:t>
            </a:r>
          </a:p>
          <a:p>
            <a:r>
              <a:rPr lang="hr-HR" sz="5800" u="sng" dirty="0"/>
              <a:t>Predmet</a:t>
            </a:r>
          </a:p>
          <a:p>
            <a:pPr>
              <a:buFontTx/>
              <a:buChar char="-"/>
            </a:pPr>
            <a:r>
              <a:rPr lang="hr-HR" sz="5800" dirty="0"/>
              <a:t>sve evidencije, ulazni i izlazni računi, otpremnice, dokazi plaćanja i ostala prateća dokumentacija te njihov unos u računovodstvenu evidenciju</a:t>
            </a:r>
          </a:p>
          <a:p>
            <a:pPr>
              <a:buFontTx/>
              <a:buChar char="-"/>
            </a:pPr>
            <a:r>
              <a:rPr lang="hr-HR" sz="5800" dirty="0"/>
              <a:t>ugovori između osnivača i škole te škole i dobavljača, kao i procedura odabira dobavljača od strane škole</a:t>
            </a:r>
          </a:p>
          <a:p>
            <a:pPr>
              <a:buFontTx/>
              <a:buChar char="-"/>
            </a:pPr>
            <a:r>
              <a:rPr lang="hr-HR" sz="5800" dirty="0"/>
              <a:t>izvori financiranja s ciljem sprječavanja dvostrukog financiranja</a:t>
            </a:r>
          </a:p>
          <a:p>
            <a:pPr>
              <a:buFontTx/>
              <a:buChar char="-"/>
            </a:pPr>
            <a:r>
              <a:rPr lang="hr-HR" sz="5800" dirty="0"/>
              <a:t>upotreba proizvoda (podjela svim učenicima unutar 24 sata od isporuke, najmanje jednom tjedno)</a:t>
            </a:r>
          </a:p>
          <a:p>
            <a:pPr>
              <a:buFontTx/>
              <a:buChar char="-"/>
            </a:pPr>
            <a:r>
              <a:rPr lang="hr-HR" sz="5800" dirty="0"/>
              <a:t>broj djece uključene u Školsku shemu za koje se traži potpora</a:t>
            </a:r>
          </a:p>
          <a:p>
            <a:pPr>
              <a:buFontTx/>
              <a:buChar char="-"/>
            </a:pPr>
            <a:endParaRPr lang="hr-HR" dirty="0"/>
          </a:p>
        </p:txBody>
      </p:sp>
    </p:spTree>
    <p:extLst>
      <p:ext uri="{BB962C8B-B14F-4D97-AF65-F5344CB8AC3E}">
        <p14:creationId xmlns:p14="http://schemas.microsoft.com/office/powerpoint/2010/main" val="2570404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KORISNI DOKUMENTI</a:t>
            </a:r>
          </a:p>
        </p:txBody>
      </p:sp>
      <p:sp>
        <p:nvSpPr>
          <p:cNvPr id="3" name="Content Placeholder 2"/>
          <p:cNvSpPr>
            <a:spLocks noGrp="1"/>
          </p:cNvSpPr>
          <p:nvPr>
            <p:ph idx="1"/>
          </p:nvPr>
        </p:nvSpPr>
        <p:spPr>
          <a:xfrm>
            <a:off x="838200" y="1536810"/>
            <a:ext cx="10515600" cy="3218085"/>
          </a:xfrm>
        </p:spPr>
        <p:txBody>
          <a:bodyPr>
            <a:normAutofit/>
          </a:bodyPr>
          <a:lstStyle/>
          <a:p>
            <a:r>
              <a:rPr lang="hr-HR" dirty="0"/>
              <a:t>Koraci u provedbi – škole - </a:t>
            </a:r>
            <a:r>
              <a:rPr lang="hr-HR" dirty="0">
                <a:solidFill>
                  <a:srgbClr val="00B0F0"/>
                </a:solidFill>
              </a:rPr>
              <a:t>PROVJERITI</a:t>
            </a:r>
          </a:p>
          <a:p>
            <a:r>
              <a:rPr lang="hr-HR" dirty="0"/>
              <a:t>Primjer bodovanja dobavljača - </a:t>
            </a:r>
            <a:r>
              <a:rPr lang="hr-HR" dirty="0">
                <a:solidFill>
                  <a:srgbClr val="00B0F0"/>
                </a:solidFill>
              </a:rPr>
              <a:t>PROVJERITI</a:t>
            </a:r>
          </a:p>
          <a:p>
            <a:r>
              <a:rPr lang="hr-HR" dirty="0"/>
              <a:t>Usporedba 2024/25 i 2025/26</a:t>
            </a:r>
          </a:p>
        </p:txBody>
      </p:sp>
    </p:spTree>
    <p:extLst>
      <p:ext uri="{BB962C8B-B14F-4D97-AF65-F5344CB8AC3E}">
        <p14:creationId xmlns:p14="http://schemas.microsoft.com/office/powerpoint/2010/main" val="3372606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2468"/>
            <a:ext cx="10515600" cy="1325563"/>
          </a:xfrm>
        </p:spPr>
        <p:txBody>
          <a:bodyPr/>
          <a:lstStyle/>
          <a:p>
            <a:r>
              <a:rPr lang="hr-HR" dirty="0"/>
              <a:t>JAVNI POZIV - DOBAVLJAČI</a:t>
            </a:r>
          </a:p>
        </p:txBody>
      </p:sp>
      <p:sp>
        <p:nvSpPr>
          <p:cNvPr id="3" name="Content Placeholder 2"/>
          <p:cNvSpPr>
            <a:spLocks noGrp="1"/>
          </p:cNvSpPr>
          <p:nvPr>
            <p:ph idx="1"/>
          </p:nvPr>
        </p:nvSpPr>
        <p:spPr>
          <a:xfrm>
            <a:off x="838200" y="1450721"/>
            <a:ext cx="10591800" cy="4080067"/>
          </a:xfrm>
        </p:spPr>
        <p:txBody>
          <a:bodyPr>
            <a:normAutofit fontScale="77500" lnSpcReduction="20000"/>
          </a:bodyPr>
          <a:lstStyle/>
          <a:p>
            <a:r>
              <a:rPr lang="hr-HR" dirty="0"/>
              <a:t>otvoren od 25.08.2025. do kraja školske godine</a:t>
            </a:r>
          </a:p>
          <a:p>
            <a:r>
              <a:rPr lang="hr-HR" dirty="0"/>
              <a:t>prihvatljivi proizvodi sukladno Tablici 2. Nacionalne strategije</a:t>
            </a:r>
          </a:p>
          <a:p>
            <a:r>
              <a:rPr lang="hr-HR" dirty="0"/>
              <a:t>obrazac na mrežnoj stranici APPRRR (datoteka „</a:t>
            </a:r>
            <a:r>
              <a:rPr lang="hr-HR" i="1" dirty="0"/>
              <a:t>Javni poziv</a:t>
            </a:r>
            <a:r>
              <a:rPr lang="hr-HR" dirty="0"/>
              <a:t>”): </a:t>
            </a:r>
          </a:p>
          <a:p>
            <a:pPr marL="0" indent="0">
              <a:buNone/>
            </a:pPr>
            <a:r>
              <a:rPr lang="hr-HR" dirty="0"/>
              <a:t>„Iskaz interesa za sudjelovanje u Školskoj shemi - dobavljači”</a:t>
            </a:r>
          </a:p>
          <a:p>
            <a:r>
              <a:rPr lang="hr-HR" dirty="0"/>
              <a:t>odobravanje i vrednovanje s skladu s </a:t>
            </a:r>
            <a:r>
              <a:rPr lang="hr-HR" i="1" dirty="0"/>
              <a:t>„Kriterijima za vrednovanje” </a:t>
            </a:r>
            <a:r>
              <a:rPr lang="hr-HR" dirty="0"/>
              <a:t>i </a:t>
            </a:r>
            <a:r>
              <a:rPr lang="hr-HR" i="1" dirty="0"/>
              <a:t>„Uvjetima i dokazima”</a:t>
            </a:r>
          </a:p>
          <a:p>
            <a:r>
              <a:rPr lang="hr-HR" dirty="0"/>
              <a:t>APPRRR najkasnije 10.10.2025.* godine objavljuje:</a:t>
            </a:r>
          </a:p>
          <a:p>
            <a:pPr>
              <a:buFontTx/>
              <a:buChar char="-"/>
            </a:pPr>
            <a:r>
              <a:rPr lang="hr-HR" dirty="0"/>
              <a:t>prvi Popis odobrenih i vrednovanih dobavljača za distribuciju/isporuku (ažuriranje </a:t>
            </a:r>
            <a:r>
              <a:rPr lang="hr-HR"/>
              <a:t>jednom mjesečno)</a:t>
            </a:r>
            <a:endParaRPr lang="hr-HR" dirty="0"/>
          </a:p>
          <a:p>
            <a:pPr>
              <a:buFontTx/>
              <a:buChar char="-"/>
            </a:pPr>
            <a:r>
              <a:rPr lang="hr-HR" dirty="0"/>
              <a:t>najviše prihvatljive nabavne cijene (određuju se kao medijan na temelju povijesnih podataka o cijenama i medijana cijena koje izražava dobavljač u okviru Iskaza interesa za sudjelovanje)</a:t>
            </a:r>
          </a:p>
          <a:p>
            <a:pPr marL="0" indent="0">
              <a:buNone/>
            </a:pPr>
            <a:r>
              <a:rPr lang="hr-HR" sz="2400" i="1" dirty="0"/>
              <a:t>						*za prijave zaprimljene do 25.09.2025.</a:t>
            </a:r>
          </a:p>
        </p:txBody>
      </p:sp>
    </p:spTree>
    <p:extLst>
      <p:ext uri="{BB962C8B-B14F-4D97-AF65-F5344CB8AC3E}">
        <p14:creationId xmlns:p14="http://schemas.microsoft.com/office/powerpoint/2010/main" val="31533243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hr-HR" dirty="0"/>
              <a:t>HVALA NA PAŽNJI</a:t>
            </a:r>
          </a:p>
        </p:txBody>
      </p:sp>
      <p:sp>
        <p:nvSpPr>
          <p:cNvPr id="3" name="Content Placeholder 2"/>
          <p:cNvSpPr>
            <a:spLocks noGrp="1"/>
          </p:cNvSpPr>
          <p:nvPr>
            <p:ph idx="1"/>
          </p:nvPr>
        </p:nvSpPr>
        <p:spPr>
          <a:xfrm>
            <a:off x="838200" y="1825625"/>
            <a:ext cx="10515600" cy="3390611"/>
          </a:xfrm>
        </p:spPr>
        <p:txBody>
          <a:bodyPr>
            <a:normAutofit/>
          </a:bodyPr>
          <a:lstStyle/>
          <a:p>
            <a:pPr marL="0" indent="0" algn="ctr">
              <a:buNone/>
            </a:pPr>
            <a:r>
              <a:rPr lang="hr-HR" sz="3200" dirty="0"/>
              <a:t>Sektor za tržišnu potporu i intervencije u pčelarstvu</a:t>
            </a:r>
            <a:br>
              <a:rPr lang="hr-HR" sz="3200" dirty="0"/>
            </a:br>
            <a:r>
              <a:rPr lang="hr-HR" sz="3200" dirty="0"/>
              <a:t>Služba za školsku shemu</a:t>
            </a:r>
          </a:p>
          <a:p>
            <a:pPr marL="0" indent="0" algn="ctr">
              <a:buNone/>
            </a:pPr>
            <a:r>
              <a:rPr lang="hr-HR" sz="3200" dirty="0"/>
              <a:t>Telefoni: 01/6002 810, 6002 811, 6446 060</a:t>
            </a:r>
          </a:p>
          <a:p>
            <a:pPr marL="0" indent="0" algn="ctr">
              <a:buNone/>
            </a:pPr>
            <a:r>
              <a:rPr lang="hr-HR" sz="3200" dirty="0"/>
              <a:t>E-mail: </a:t>
            </a:r>
            <a:r>
              <a:rPr lang="hr-HR" sz="3200" dirty="0">
                <a:hlinkClick r:id="rId2"/>
              </a:rPr>
              <a:t>skolsko.voce@apprrr.hr</a:t>
            </a:r>
            <a:endParaRPr lang="hr-HR" sz="3200" dirty="0"/>
          </a:p>
          <a:p>
            <a:pPr marL="0" indent="0" algn="ctr">
              <a:buNone/>
            </a:pPr>
            <a:r>
              <a:rPr lang="hr-HR" sz="3200" dirty="0"/>
              <a:t>Web: </a:t>
            </a:r>
            <a:r>
              <a:rPr lang="hr-HR" sz="3200" dirty="0">
                <a:hlinkClick r:id="rId3"/>
              </a:rPr>
              <a:t>www.apprrr.hr</a:t>
            </a:r>
            <a:endParaRPr lang="hr-HR" sz="3200" dirty="0"/>
          </a:p>
          <a:p>
            <a:pPr marL="0" indent="0" algn="ctr">
              <a:buNone/>
            </a:pPr>
            <a:endParaRPr lang="hr-HR" sz="4800" dirty="0"/>
          </a:p>
        </p:txBody>
      </p:sp>
    </p:spTree>
    <p:extLst>
      <p:ext uri="{BB962C8B-B14F-4D97-AF65-F5344CB8AC3E}">
        <p14:creationId xmlns:p14="http://schemas.microsoft.com/office/powerpoint/2010/main" val="425002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79646"/>
          </a:xfrm>
        </p:spPr>
        <p:txBody>
          <a:bodyPr/>
          <a:lstStyle/>
          <a:p>
            <a:r>
              <a:rPr lang="hr-HR" dirty="0"/>
              <a:t>OBVEZE DOBAVLJAČA</a:t>
            </a:r>
          </a:p>
        </p:txBody>
      </p:sp>
      <p:sp>
        <p:nvSpPr>
          <p:cNvPr id="3" name="Content Placeholder 2"/>
          <p:cNvSpPr>
            <a:spLocks noGrp="1"/>
          </p:cNvSpPr>
          <p:nvPr>
            <p:ph idx="1"/>
          </p:nvPr>
        </p:nvSpPr>
        <p:spPr>
          <a:xfrm>
            <a:off x="838200" y="1344772"/>
            <a:ext cx="10719816" cy="4017341"/>
          </a:xfrm>
        </p:spPr>
        <p:txBody>
          <a:bodyPr>
            <a:noAutofit/>
          </a:bodyPr>
          <a:lstStyle/>
          <a:p>
            <a:r>
              <a:rPr lang="hr-HR" sz="2400" dirty="0"/>
              <a:t>sudjelovati u provedbi na način na koji je to propisano Pravilnikom i Ugovorom o opskrbi te poštivati navode s obrasca Iskaz interesa za sudjelovanje u Školskoj shemi – dobavljači, na temelju kojega su odobreni i vrednovani</a:t>
            </a:r>
          </a:p>
          <a:p>
            <a:r>
              <a:rPr lang="hr-HR" sz="2400" dirty="0"/>
              <a:t>sklopiti ugovore s odgojno-obrazovnim ustanovama te poštivati i pridržavati se svih odredbi sklopljenog Ugovora o opskrbi</a:t>
            </a:r>
          </a:p>
          <a:p>
            <a:r>
              <a:rPr lang="hr-HR" sz="2400" dirty="0"/>
              <a:t>poštivati obvezu dostave proizvoda u sve područne odgojno-obrazovne ustanove jedne matične odgojno-obrazovne ustanove i u odgojno-obrazovne ustanove na otocima prije sklapanja Ugovora o opskrbi i tijekom pregovora s odgojno-obrazovnom ustanovom radi sklapanja Ugovora o opskrbi te osigurati održivost i kontinuitet isporuke proizvoda prihvatljivog za distribuciju u razdoblju za koje je Ugovor o opskrbi sklopljen</a:t>
            </a:r>
          </a:p>
        </p:txBody>
      </p:sp>
    </p:spTree>
    <p:extLst>
      <p:ext uri="{BB962C8B-B14F-4D97-AF65-F5344CB8AC3E}">
        <p14:creationId xmlns:p14="http://schemas.microsoft.com/office/powerpoint/2010/main" val="1204336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053E5-F081-494F-B184-518CC7372936}"/>
              </a:ext>
            </a:extLst>
          </p:cNvPr>
          <p:cNvSpPr>
            <a:spLocks noGrp="1"/>
          </p:cNvSpPr>
          <p:nvPr>
            <p:ph type="title"/>
          </p:nvPr>
        </p:nvSpPr>
        <p:spPr>
          <a:xfrm>
            <a:off x="838200" y="365126"/>
            <a:ext cx="10515600" cy="957648"/>
          </a:xfrm>
        </p:spPr>
        <p:txBody>
          <a:bodyPr/>
          <a:lstStyle/>
          <a:p>
            <a:r>
              <a:rPr lang="hr-HR" dirty="0"/>
              <a:t>OBVEZE DOBAVLJAČA</a:t>
            </a:r>
          </a:p>
        </p:txBody>
      </p:sp>
      <p:sp>
        <p:nvSpPr>
          <p:cNvPr id="3" name="Content Placeholder 2">
            <a:extLst>
              <a:ext uri="{FF2B5EF4-FFF2-40B4-BE49-F238E27FC236}">
                <a16:creationId xmlns:a16="http://schemas.microsoft.com/office/drawing/2014/main" id="{F91DFA45-6AEE-4777-BA31-17740C05E9A1}"/>
              </a:ext>
            </a:extLst>
          </p:cNvPr>
          <p:cNvSpPr>
            <a:spLocks noGrp="1"/>
          </p:cNvSpPr>
          <p:nvPr>
            <p:ph idx="1"/>
          </p:nvPr>
        </p:nvSpPr>
        <p:spPr>
          <a:xfrm>
            <a:off x="838200" y="1322774"/>
            <a:ext cx="10515600" cy="3773009"/>
          </a:xfrm>
        </p:spPr>
        <p:txBody>
          <a:bodyPr>
            <a:normAutofit fontScale="85000" lnSpcReduction="20000"/>
          </a:bodyPr>
          <a:lstStyle/>
          <a:p>
            <a:r>
              <a:rPr lang="hr-HR" sz="2400" dirty="0"/>
              <a:t>isporučivati svjež/e proizvod/e u skladu s odgovarajućim tržišnim standardom za pojedini proizvod te pravilima o higijenskom režimu tijekom transporta proizvoda te zdravstvenoj ispravnosti proizvoda</a:t>
            </a:r>
          </a:p>
          <a:p>
            <a:r>
              <a:rPr lang="hr-HR" sz="2400" dirty="0"/>
              <a:t>uvažavati načelo sljedivosti prihvatljivog proizvoda koji distribuira, osobito u pogledu lokalnog i područnog/regionalnog podrijetla proizvoda s obzirom na mjesto proizvodnje i potjecanja proizvoda iz kratkog lanca opskrbe:</a:t>
            </a:r>
          </a:p>
          <a:p>
            <a:pPr marL="0" indent="0">
              <a:buNone/>
            </a:pPr>
            <a:r>
              <a:rPr lang="hr-HR" sz="2400" dirty="0"/>
              <a:t>- poštivanjem sustava kvalitete i označavanja proizvoda koji je implementirao ili u koji je uključen</a:t>
            </a:r>
          </a:p>
          <a:p>
            <a:pPr marL="0" indent="0">
              <a:buNone/>
            </a:pPr>
            <a:r>
              <a:rPr lang="hr-HR" sz="2400" dirty="0"/>
              <a:t>- posjedovanjem pisanog ugovora/sporazuma/protokola o otkupu proizvoda koje ne proizvodi i/ili posjedovanjem dokaza (račun; račun-otpremnica; otpremnica; skladišni blok) iz kojih je vidljivo da otkupljuje proizvod/e od poljoprivrednog/ih gospodarstva/</a:t>
            </a:r>
            <a:r>
              <a:rPr lang="hr-HR" sz="2400" dirty="0" err="1"/>
              <a:t>ava</a:t>
            </a:r>
            <a:r>
              <a:rPr lang="hr-HR" sz="2400" dirty="0"/>
              <a:t> koje je upisano u Upisnik poljoprivrednika i koje proizvodi taj/e proizvod/e</a:t>
            </a:r>
          </a:p>
          <a:p>
            <a:r>
              <a:rPr lang="hr-HR" sz="2400" dirty="0"/>
              <a:t>jamčiti i osigurati održivost i kontinuitet isporuke proizvoda prihvatljivog za distribuciju u razdoblju na koje je sklopljen Ugovor o opskrbi odgojno-obrazovne ustanove prihvatljivim proizvodima u okviru Školske sheme</a:t>
            </a:r>
          </a:p>
          <a:p>
            <a:endParaRPr lang="hr-HR" dirty="0"/>
          </a:p>
        </p:txBody>
      </p:sp>
    </p:spTree>
    <p:extLst>
      <p:ext uri="{BB962C8B-B14F-4D97-AF65-F5344CB8AC3E}">
        <p14:creationId xmlns:p14="http://schemas.microsoft.com/office/powerpoint/2010/main" val="3334007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3E62-A441-4682-8FBF-33D89185AE2B}"/>
              </a:ext>
            </a:extLst>
          </p:cNvPr>
          <p:cNvSpPr>
            <a:spLocks noGrp="1"/>
          </p:cNvSpPr>
          <p:nvPr>
            <p:ph type="title"/>
          </p:nvPr>
        </p:nvSpPr>
        <p:spPr>
          <a:xfrm>
            <a:off x="838200" y="365125"/>
            <a:ext cx="10515600" cy="913259"/>
          </a:xfrm>
        </p:spPr>
        <p:txBody>
          <a:bodyPr/>
          <a:lstStyle/>
          <a:p>
            <a:r>
              <a:rPr lang="hr-HR" dirty="0"/>
              <a:t>OBVEZE DOBAVLJAČA</a:t>
            </a:r>
          </a:p>
        </p:txBody>
      </p:sp>
      <p:sp>
        <p:nvSpPr>
          <p:cNvPr id="3" name="Content Placeholder 2">
            <a:extLst>
              <a:ext uri="{FF2B5EF4-FFF2-40B4-BE49-F238E27FC236}">
                <a16:creationId xmlns:a16="http://schemas.microsoft.com/office/drawing/2014/main" id="{898CBC11-6D00-4BBF-BB01-DB2127FBB2E6}"/>
              </a:ext>
            </a:extLst>
          </p:cNvPr>
          <p:cNvSpPr>
            <a:spLocks noGrp="1"/>
          </p:cNvSpPr>
          <p:nvPr>
            <p:ph idx="1"/>
          </p:nvPr>
        </p:nvSpPr>
        <p:spPr>
          <a:xfrm>
            <a:off x="838200" y="1355108"/>
            <a:ext cx="10515600" cy="4069148"/>
          </a:xfrm>
        </p:spPr>
        <p:txBody>
          <a:bodyPr>
            <a:normAutofit fontScale="92500" lnSpcReduction="10000"/>
          </a:bodyPr>
          <a:lstStyle/>
          <a:p>
            <a:pPr algn="just"/>
            <a:r>
              <a:rPr lang="hr-HR" sz="2600" dirty="0"/>
              <a:t>sudjelovanje samo s jednim subjektom (OPG-om ili trgovačkom društvom) - nije dozvoljeno da se subjekt istovremeno prijavljuje za sudjelovanje ili istovremeno sudjeluje u Školskoj shemi kao samostalna fizička ili pravna osoba osnovana na temelju relevantnih zakona o osnivanju</a:t>
            </a:r>
          </a:p>
          <a:p>
            <a:pPr algn="just"/>
            <a:r>
              <a:rPr lang="hr-HR" dirty="0"/>
              <a:t>može prijaviti najviše jedno skladište po pojedinoj županiji (za voće i povrće), koje može biti na adresi sjedišta dobavljača ili izvan adrese sjedišta dobavljača</a:t>
            </a:r>
            <a:endParaRPr lang="hr-HR" sz="2400" dirty="0"/>
          </a:p>
          <a:p>
            <a:r>
              <a:rPr lang="hr-HR" sz="2600" dirty="0"/>
              <a:t>voditi evidenciju o nazivima i adresama odgojno-obrazovnih ustanova i količinama proizvoda koje su isporučene i dokumentaciju o porijeklu proizvoda najmanje pet godina od dana prijave na Poziv za sudjelovanje u Školskoj shemi</a:t>
            </a:r>
          </a:p>
          <a:p>
            <a:r>
              <a:rPr lang="hr-HR" sz="2600" dirty="0"/>
              <a:t>potpisati račun (ukoliko nije izdan u elektroničkom obliku) i otpremnicu</a:t>
            </a:r>
          </a:p>
          <a:p>
            <a:endParaRPr lang="hr-HR" dirty="0"/>
          </a:p>
        </p:txBody>
      </p:sp>
    </p:spTree>
    <p:extLst>
      <p:ext uri="{BB962C8B-B14F-4D97-AF65-F5344CB8AC3E}">
        <p14:creationId xmlns:p14="http://schemas.microsoft.com/office/powerpoint/2010/main" val="915657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BACAE-5AB6-4654-A9FF-B0335217584D}"/>
              </a:ext>
            </a:extLst>
          </p:cNvPr>
          <p:cNvSpPr>
            <a:spLocks noGrp="1"/>
          </p:cNvSpPr>
          <p:nvPr>
            <p:ph type="title"/>
          </p:nvPr>
        </p:nvSpPr>
        <p:spPr>
          <a:xfrm>
            <a:off x="838200" y="450217"/>
            <a:ext cx="10515600" cy="806727"/>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6C4A9055-1654-4D45-8641-1C972A7E5D02}"/>
              </a:ext>
            </a:extLst>
          </p:cNvPr>
          <p:cNvSpPr>
            <a:spLocks noGrp="1"/>
          </p:cNvSpPr>
          <p:nvPr>
            <p:ph idx="1"/>
          </p:nvPr>
        </p:nvSpPr>
        <p:spPr>
          <a:xfrm>
            <a:off x="838200" y="1128928"/>
            <a:ext cx="10515600" cy="4247211"/>
          </a:xfrm>
        </p:spPr>
        <p:txBody>
          <a:bodyPr>
            <a:normAutofit fontScale="25000" lnSpcReduction="20000"/>
          </a:bodyPr>
          <a:lstStyle/>
          <a:p>
            <a:pPr marL="0" indent="0">
              <a:buNone/>
            </a:pPr>
            <a:r>
              <a:rPr lang="hr-HR" sz="6400" u="sng" dirty="0"/>
              <a:t>Dobavljač se sankcionira ako se ne pridržava: </a:t>
            </a:r>
          </a:p>
          <a:p>
            <a:r>
              <a:rPr lang="hr-HR" sz="6400" dirty="0"/>
              <a:t>preuzetih obveza koje je prihvatio prilikom prijave za sudjelovanje na obrascu Iskaz interesa za sudjelovanje</a:t>
            </a:r>
          </a:p>
          <a:p>
            <a:r>
              <a:rPr lang="hr-HR" sz="6400" dirty="0"/>
              <a:t>pravila o provedbi Školske sheme i obveza za dobavljače propisanih Pravilnikom i Ugovorom o opskrbi</a:t>
            </a:r>
          </a:p>
          <a:p>
            <a:pPr marL="0" indent="0">
              <a:buNone/>
            </a:pPr>
            <a:endParaRPr lang="hr-HR" sz="4000" u="sng" dirty="0"/>
          </a:p>
          <a:p>
            <a:pPr marL="0" indent="0">
              <a:buNone/>
            </a:pPr>
            <a:r>
              <a:rPr lang="hr-HR" sz="6400" u="sng" dirty="0"/>
              <a:t>RAZINE SANKCIJA</a:t>
            </a:r>
          </a:p>
          <a:p>
            <a:pPr fontAlgn="base"/>
            <a:r>
              <a:rPr lang="hr-HR" sz="6400" dirty="0"/>
              <a:t>razina 1: Opomena pred isključenje</a:t>
            </a:r>
          </a:p>
          <a:p>
            <a:pPr fontAlgn="base"/>
            <a:r>
              <a:rPr lang="hr-HR" sz="6400" dirty="0"/>
              <a:t>razina 2: Isključenje na vremensko razdoblje koje obuhvaća preostalo razdoblje tekuće školske godine s nemogućnošću prijave za sudjelovanje u sljedećoj školskoj godini</a:t>
            </a:r>
          </a:p>
          <a:p>
            <a:pPr fontAlgn="base"/>
            <a:r>
              <a:rPr lang="hr-HR" sz="6400" dirty="0"/>
              <a:t>razina 3: Trajno isključenje s nemogućnošću ponovne prijave za sudjelovanje</a:t>
            </a:r>
          </a:p>
          <a:p>
            <a:pPr marL="0" indent="0" fontAlgn="base">
              <a:buNone/>
            </a:pPr>
            <a:endParaRPr lang="hr-HR" sz="4000" dirty="0"/>
          </a:p>
          <a:p>
            <a:pPr marL="0" indent="0" fontAlgn="base">
              <a:buNone/>
            </a:pPr>
            <a:r>
              <a:rPr lang="hr-HR" sz="6400" dirty="0"/>
              <a:t>Razinu sankcije utvrđuje i primjenjuje Agencija za plaćanja te o tome obavještava dobavljača (obavijest) elektroničkim putem i putem pošte. Osim dobavljača, Agencija za plaćanja obavještava i osnivača odgojno-obrazovne ustanove te u slučaju određivanja sankcija razine 2 i 3 daje uputu: </a:t>
            </a:r>
          </a:p>
          <a:p>
            <a:pPr marL="0" indent="0" fontAlgn="base">
              <a:buNone/>
            </a:pPr>
            <a:r>
              <a:rPr lang="hr-HR" sz="6400" dirty="0"/>
              <a:t>– da odgojno-obrazovne ustanove raskinu Ugovor o opskrbi sa sankcioniranim dobavljačem</a:t>
            </a:r>
          </a:p>
          <a:p>
            <a:pPr marL="0" indent="0" fontAlgn="base">
              <a:buNone/>
            </a:pPr>
            <a:r>
              <a:rPr lang="hr-HR" sz="6400" dirty="0"/>
              <a:t>– da odgojno-obrazovne ustanove o raskidu Ugovora o opskrbi obavijesti dobavljača putem e-pošte</a:t>
            </a:r>
          </a:p>
          <a:p>
            <a:pPr marL="0" indent="0" fontAlgn="base">
              <a:buNone/>
            </a:pPr>
            <a:r>
              <a:rPr lang="hr-HR" sz="6400" dirty="0"/>
              <a:t>– da odgojno-obrazovne ustanove nakon raskida Ugovora o opskrbi provedu novi odabir dobavljača radi sklapanja Ugovora o opskrbi s drugim dobavljačem poštujući odredbe članka 13. Pravilnika</a:t>
            </a:r>
          </a:p>
          <a:p>
            <a:pPr marL="0" indent="0" fontAlgn="base">
              <a:buNone/>
            </a:pPr>
            <a:endParaRPr lang="hr-HR" sz="2600" dirty="0">
              <a:solidFill>
                <a:srgbClr val="00B0F0"/>
              </a:solidFill>
            </a:endParaRPr>
          </a:p>
          <a:p>
            <a:pPr fontAlgn="base"/>
            <a:endParaRPr lang="hr-HR" sz="2600" dirty="0"/>
          </a:p>
          <a:p>
            <a:pPr marL="0" indent="0" fontAlgn="base">
              <a:buNone/>
            </a:pPr>
            <a:endParaRPr lang="hr-HR" sz="2600" dirty="0"/>
          </a:p>
        </p:txBody>
      </p:sp>
    </p:spTree>
    <p:extLst>
      <p:ext uri="{BB962C8B-B14F-4D97-AF65-F5344CB8AC3E}">
        <p14:creationId xmlns:p14="http://schemas.microsoft.com/office/powerpoint/2010/main" val="3932173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BACAE-5AB6-4654-A9FF-B0335217584D}"/>
              </a:ext>
            </a:extLst>
          </p:cNvPr>
          <p:cNvSpPr>
            <a:spLocks noGrp="1"/>
          </p:cNvSpPr>
          <p:nvPr>
            <p:ph type="title"/>
          </p:nvPr>
        </p:nvSpPr>
        <p:spPr>
          <a:xfrm>
            <a:off x="838200" y="524925"/>
            <a:ext cx="10515600" cy="904382"/>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6C4A9055-1654-4D45-8641-1C972A7E5D02}"/>
              </a:ext>
            </a:extLst>
          </p:cNvPr>
          <p:cNvSpPr>
            <a:spLocks noGrp="1"/>
          </p:cNvSpPr>
          <p:nvPr>
            <p:ph idx="1"/>
          </p:nvPr>
        </p:nvSpPr>
        <p:spPr>
          <a:xfrm>
            <a:off x="838200" y="1429307"/>
            <a:ext cx="10515600" cy="4057093"/>
          </a:xfrm>
        </p:spPr>
        <p:txBody>
          <a:bodyPr>
            <a:noAutofit/>
          </a:bodyPr>
          <a:lstStyle/>
          <a:p>
            <a:pPr marL="0" indent="0">
              <a:buNone/>
            </a:pPr>
            <a:r>
              <a:rPr lang="hr-HR" sz="2400" u="sng" dirty="0"/>
              <a:t>Sankcija razine 1 </a:t>
            </a:r>
          </a:p>
          <a:p>
            <a:pPr marL="0" indent="0">
              <a:buNone/>
            </a:pPr>
            <a:r>
              <a:rPr lang="hr-HR" sz="2400" u="sng" dirty="0"/>
              <a:t>(</a:t>
            </a:r>
            <a:r>
              <a:rPr lang="hr-HR" sz="2400" i="1" u="sng" dirty="0"/>
              <a:t>Opomena pred isključenje</a:t>
            </a:r>
            <a:r>
              <a:rPr lang="hr-HR" sz="2400" u="sng" dirty="0"/>
              <a:t>)</a:t>
            </a:r>
          </a:p>
          <a:p>
            <a:pPr fontAlgn="base"/>
            <a:r>
              <a:rPr lang="hr-HR" sz="2200" dirty="0"/>
              <a:t>neispunjavanje uvjeta vezanih uz dostavu/isporuku proizvoda odnosno isporuka proizvod/a koji nisu: svježi, zdravstveno ispravni, u skladu s odgovarajućim tržišnim standardom (neispravno skladištenje i čuvanje proizvoda, nepravilno čuvanje tijekom transporta)</a:t>
            </a:r>
          </a:p>
          <a:p>
            <a:pPr marL="0" indent="0" fontAlgn="base">
              <a:buNone/>
            </a:pPr>
            <a:endParaRPr lang="hr-HR" sz="2200" dirty="0"/>
          </a:p>
          <a:p>
            <a:pPr marL="0" indent="0" fontAlgn="base">
              <a:buNone/>
            </a:pPr>
            <a:r>
              <a:rPr lang="hr-HR" sz="2200" dirty="0"/>
              <a:t>Na temelju jedne utvrđene sankcije razine 1, dobavljaču se pri prijavi za sudjelovanje u Školskoj shemi u sljedećoj školskoj godini u postupku vrednovanja ukupan broj bodova umanjuje za pet bodova. </a:t>
            </a:r>
          </a:p>
          <a:p>
            <a:pPr fontAlgn="base"/>
            <a:endParaRPr lang="hr-HR" sz="2200" dirty="0">
              <a:solidFill>
                <a:srgbClr val="00B0F0"/>
              </a:solidFill>
            </a:endParaRPr>
          </a:p>
        </p:txBody>
      </p:sp>
    </p:spTree>
    <p:extLst>
      <p:ext uri="{BB962C8B-B14F-4D97-AF65-F5344CB8AC3E}">
        <p14:creationId xmlns:p14="http://schemas.microsoft.com/office/powerpoint/2010/main" val="356564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BACAE-5AB6-4654-A9FF-B0335217584D}"/>
              </a:ext>
            </a:extLst>
          </p:cNvPr>
          <p:cNvSpPr>
            <a:spLocks noGrp="1"/>
          </p:cNvSpPr>
          <p:nvPr>
            <p:ph type="title"/>
          </p:nvPr>
        </p:nvSpPr>
        <p:spPr>
          <a:xfrm>
            <a:off x="838200" y="524925"/>
            <a:ext cx="10515600" cy="904382"/>
          </a:xfrm>
        </p:spPr>
        <p:txBody>
          <a:bodyPr/>
          <a:lstStyle/>
          <a:p>
            <a:r>
              <a:rPr lang="hr-HR" dirty="0"/>
              <a:t>SANKCIONIRANJE DOBAVLJAČA</a:t>
            </a:r>
          </a:p>
        </p:txBody>
      </p:sp>
      <p:sp>
        <p:nvSpPr>
          <p:cNvPr id="3" name="Content Placeholder 2">
            <a:extLst>
              <a:ext uri="{FF2B5EF4-FFF2-40B4-BE49-F238E27FC236}">
                <a16:creationId xmlns:a16="http://schemas.microsoft.com/office/drawing/2014/main" id="{6C4A9055-1654-4D45-8641-1C972A7E5D02}"/>
              </a:ext>
            </a:extLst>
          </p:cNvPr>
          <p:cNvSpPr>
            <a:spLocks noGrp="1"/>
          </p:cNvSpPr>
          <p:nvPr>
            <p:ph idx="1"/>
          </p:nvPr>
        </p:nvSpPr>
        <p:spPr>
          <a:xfrm>
            <a:off x="765048" y="1273859"/>
            <a:ext cx="10515600" cy="4057093"/>
          </a:xfrm>
        </p:spPr>
        <p:txBody>
          <a:bodyPr>
            <a:noAutofit/>
          </a:bodyPr>
          <a:lstStyle/>
          <a:p>
            <a:pPr marL="0" indent="0">
              <a:buNone/>
            </a:pPr>
            <a:r>
              <a:rPr lang="hr-HR" sz="2000" u="sng" dirty="0"/>
              <a:t>Sankcija razine 2 </a:t>
            </a:r>
          </a:p>
          <a:p>
            <a:pPr marL="0" indent="0">
              <a:buNone/>
            </a:pPr>
            <a:r>
              <a:rPr lang="hr-HR" sz="2000" u="sng" dirty="0"/>
              <a:t>(</a:t>
            </a:r>
            <a:r>
              <a:rPr lang="hr-HR" sz="2000" i="1" u="sng" dirty="0"/>
              <a:t>Isključenje na vremensko razdoblje koje obuhvaća preostalo razdoblje tekuće školske godine s nemogućnošću prijave za sudjelovanje u sljedećoj školskoj godini</a:t>
            </a:r>
            <a:r>
              <a:rPr lang="hr-HR" sz="2000" u="sng" dirty="0"/>
              <a:t>)</a:t>
            </a:r>
          </a:p>
          <a:p>
            <a:r>
              <a:rPr lang="hr-HR" sz="2000" dirty="0"/>
              <a:t>nepoštivanje i nepridržavanje preuzetih obveza koje je naveo na obrascu Iskaz interesa za sudjelovanje u Školskoj shemi – dobavljači:</a:t>
            </a:r>
          </a:p>
          <a:p>
            <a:pPr>
              <a:buFontTx/>
              <a:buChar char="-"/>
            </a:pPr>
            <a:r>
              <a:rPr lang="hr-HR" sz="2000" dirty="0"/>
              <a:t>održivost i kontinuitet isporuke proizvoda prihvatljivog za distribuciju proizvoda u sve područne odgojno-obrazovne ustanove jedne matične odgojno-obrazovne ustanove ili u sve odgojno-obrazovne ustanove na otoku/cima koji se nalaze u županiji za koju je odobren i vrednovan (nakon provedenog postupka odabira i tijekom pregovora s odgojno-obrazovnom ustanovom)</a:t>
            </a:r>
          </a:p>
          <a:p>
            <a:r>
              <a:rPr lang="hr-HR" sz="2000" dirty="0"/>
              <a:t>neuvažavanje načela sljedivosti prihvatljivog proizvoda koji distribuira, osobito u pogledu lokalnog i područnog/regionalnog podrijetla proizvoda s obzirom na mjesto proizvodnje i potjecanja proizvoda iz kratkog lanca opskrbe na način da nije uspostavio evidenciju o porijeklu proizvoda</a:t>
            </a:r>
          </a:p>
          <a:p>
            <a:r>
              <a:rPr lang="hr-HR" sz="2000" dirty="0"/>
              <a:t>određivanje sankcije razine 1 drugi puta u istoj školskoj godini</a:t>
            </a:r>
          </a:p>
        </p:txBody>
      </p:sp>
    </p:spTree>
    <p:extLst>
      <p:ext uri="{BB962C8B-B14F-4D97-AF65-F5344CB8AC3E}">
        <p14:creationId xmlns:p14="http://schemas.microsoft.com/office/powerpoint/2010/main" val="31394521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1096e588-875a-4e48-ba85-ea1554ece10c">6PXVCHXRUD45-1351238733-37940</_dlc_DocId>
    <_dlc_DocIdUrl xmlns="1096e588-875a-4e48-ba85-ea1554ece10c">
      <Url>http://sharepoint/szot/ssss/_layouts/15/DocIdRedir.aspx?ID=6PXVCHXRUD45-1351238733-37940</Url>
      <Description>6PXVCHXRUD45-1351238733-37940</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7744F92C5E5A7419621182A1ABCF9BC" ma:contentTypeVersion="1" ma:contentTypeDescription="Create a new document." ma:contentTypeScope="" ma:versionID="28de4040c1aef97e7def08850aeb9f10">
  <xsd:schema xmlns:xsd="http://www.w3.org/2001/XMLSchema" xmlns:xs="http://www.w3.org/2001/XMLSchema" xmlns:p="http://schemas.microsoft.com/office/2006/metadata/properties" xmlns:ns2="1096e588-875a-4e48-ba85-ea1554ece10c" targetNamespace="http://schemas.microsoft.com/office/2006/metadata/properties" ma:root="true" ma:fieldsID="a806bb8f5efe88043a1d7f9b9d0e8dd7" ns2:_="">
    <xsd:import namespace="1096e588-875a-4e48-ba85-ea1554ece10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96e588-875a-4e48-ba85-ea1554ece10c"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609EB7B-97B9-4FEB-B6EC-89913BF6B7B9}">
  <ds:schemaRefs>
    <ds:schemaRef ds:uri="http://schemas.microsoft.com/sharepoint/v3/contenttype/forms"/>
  </ds:schemaRefs>
</ds:datastoreItem>
</file>

<file path=customXml/itemProps2.xml><?xml version="1.0" encoding="utf-8"?>
<ds:datastoreItem xmlns:ds="http://schemas.openxmlformats.org/officeDocument/2006/customXml" ds:itemID="{09570136-0051-4B4C-9C5B-BE5C78CDEF73}">
  <ds:schemaRefs>
    <ds:schemaRef ds:uri="http://schemas.microsoft.com/office/2006/documentManagement/types"/>
    <ds:schemaRef ds:uri="http://purl.org/dc/elements/1.1/"/>
    <ds:schemaRef ds:uri="http://purl.org/dc/dcmitype/"/>
    <ds:schemaRef ds:uri="http://purl.org/dc/terms/"/>
    <ds:schemaRef ds:uri="http://www.w3.org/XML/1998/namespace"/>
    <ds:schemaRef ds:uri="1096e588-875a-4e48-ba85-ea1554ece10c"/>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562E2C36-EB55-44B3-AAEC-4BA192D5E4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96e588-875a-4e48-ba85-ea1554ece1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012905E-4CFC-4F88-8945-BC028B6739C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1848</TotalTime>
  <Words>3552</Words>
  <Application>Microsoft Office PowerPoint</Application>
  <PresentationFormat>Widescreen</PresentationFormat>
  <Paragraphs>203</Paragraphs>
  <Slides>30</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Calibri Light</vt:lpstr>
      <vt:lpstr>Office Theme</vt:lpstr>
      <vt:lpstr>ŠKOLSKA SHEMA 2025./2026. DISTRIBUCIJA</vt:lpstr>
      <vt:lpstr>ZAKONSKA OSNOVA</vt:lpstr>
      <vt:lpstr>JAVNI POZIV - DOBAVLJAČI</vt:lpstr>
      <vt:lpstr>OBVEZE DOBAVLJAČA</vt:lpstr>
      <vt:lpstr>OBVEZE DOBAVLJAČA</vt:lpstr>
      <vt:lpstr>OBVEZE DOBAVLJAČA</vt:lpstr>
      <vt:lpstr>SANKCIONIRANJE DOBAVLJAČA</vt:lpstr>
      <vt:lpstr>SANKCIONIRANJE DOBAVLJAČA</vt:lpstr>
      <vt:lpstr>SANKCIONIRANJE DOBAVLJAČA</vt:lpstr>
      <vt:lpstr>SANKCIONIRANJE DOBAVLJAČA</vt:lpstr>
      <vt:lpstr>JAVNI POZIV - OSNIVAČI  odgojno obrazovnih ustanova </vt:lpstr>
      <vt:lpstr>JAVNI POZIV - OSNIVAČI  odgojno-obrazovnih ustanova</vt:lpstr>
      <vt:lpstr>OBVEZE OSNIVAČA odgojno-obrazovnih ustanova</vt:lpstr>
      <vt:lpstr>OBVEZE OSNIVAČA odgojno-obrazovnih ustanova</vt:lpstr>
      <vt:lpstr>OBVEZE ODGOJNO-OBRAZOVNE USTANOVE</vt:lpstr>
      <vt:lpstr>OBVEZE ODGOJNO-OBRAZOVNE USTANOVE</vt:lpstr>
      <vt:lpstr>OBVEZE ODGOJNO-OBRAZOVNE USTANOVE</vt:lpstr>
      <vt:lpstr>UGOVOR OSNIVAČA S ODGOJNO-OBRAZOVNIM USTANOVAMA</vt:lpstr>
      <vt:lpstr>UGOVORI ODGOJNO-OBRAZOVNIH USTANOVA S DOBAVLJAČIMA</vt:lpstr>
      <vt:lpstr>UGOVORI ODGOJNO-OBRAZOVNIH USTANOVA S DOBAVLJAČIMA</vt:lpstr>
      <vt:lpstr>UGOVORI ODGOJNO-OBRAZOVNIH USTANOVA S DOBAVLJAČIMA</vt:lpstr>
      <vt:lpstr>OBVEZE APPRRR</vt:lpstr>
      <vt:lpstr>ZAHTJEV ZA POTPORU</vt:lpstr>
      <vt:lpstr>ZAHTJEV ZA POTPORU</vt:lpstr>
      <vt:lpstr>ZAHTJEV ZA POTPORU</vt:lpstr>
      <vt:lpstr>ZAHTJEV ZA POTPORU</vt:lpstr>
      <vt:lpstr>POVRAT </vt:lpstr>
      <vt:lpstr>KONTROLA NA TERENU</vt:lpstr>
      <vt:lpstr>KORISNI DOKUMENTI</vt:lpstr>
      <vt:lpstr>HVALA NA PAŽNJI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Igor Lončarić</dc:creator>
  <cp:lastModifiedBy>sandra.freitag</cp:lastModifiedBy>
  <cp:revision>284</cp:revision>
  <cp:lastPrinted>2018-09-06T06:21:55Z</cp:lastPrinted>
  <dcterms:created xsi:type="dcterms:W3CDTF">2018-05-18T12:30:34Z</dcterms:created>
  <dcterms:modified xsi:type="dcterms:W3CDTF">2025-09-25T12:00:57Z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0x01010037744F92C5E5A7419621182A1ABCF9BC</vt:lpwstr>
  </property>
  <property fmtid="{D5CDD505-2E9C-101B-9397-08002B2CF9AE}" pid="3" name="_dlc_DocIdItemGuid">
    <vt:lpwstr>1ab7f903-25df-46ab-98ad-82bd1fdcbc0c</vt:lpwstr>
  </property>
</Properties>
</file>