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5"/>
  </p:sldMasterIdLst>
  <p:notesMasterIdLst>
    <p:notesMasterId r:id="rId20"/>
  </p:notesMasterIdLst>
  <p:handoutMasterIdLst>
    <p:handoutMasterId r:id="rId21"/>
  </p:handoutMasterIdLst>
  <p:sldIdLst>
    <p:sldId id="309" r:id="rId6"/>
    <p:sldId id="317" r:id="rId7"/>
    <p:sldId id="313" r:id="rId8"/>
    <p:sldId id="335" r:id="rId9"/>
    <p:sldId id="316" r:id="rId10"/>
    <p:sldId id="325" r:id="rId11"/>
    <p:sldId id="328" r:id="rId12"/>
    <p:sldId id="329" r:id="rId13"/>
    <p:sldId id="330" r:id="rId14"/>
    <p:sldId id="318" r:id="rId15"/>
    <p:sldId id="333" r:id="rId16"/>
    <p:sldId id="334" r:id="rId17"/>
    <p:sldId id="321" r:id="rId18"/>
    <p:sldId id="322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BC33"/>
    <a:srgbClr val="585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0" autoAdjust="0"/>
  </p:normalViewPr>
  <p:slideViewPr>
    <p:cSldViewPr snapToGrid="0">
      <p:cViewPr varScale="1">
        <p:scale>
          <a:sx n="111" d="100"/>
          <a:sy n="111" d="100"/>
        </p:scale>
        <p:origin x="52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8F6F07-84E9-45BA-90BE-2B46894F7863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41126B21-AAE7-405C-85C2-FE2557EA09B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hr-HR" sz="1800" dirty="0"/>
            <a:t>OBJAVA NATJEČAJA</a:t>
          </a:r>
          <a:endParaRPr lang="en-US" sz="1800" dirty="0"/>
        </a:p>
      </dgm:t>
    </dgm:pt>
    <dgm:pt modelId="{7B66637F-CFE3-4AFB-B9F0-3FE472B10927}" type="parTrans" cxnId="{677B856A-AE7C-4EF9-88CD-DF7F64AE64EF}">
      <dgm:prSet/>
      <dgm:spPr/>
      <dgm:t>
        <a:bodyPr/>
        <a:lstStyle/>
        <a:p>
          <a:endParaRPr lang="en-US"/>
        </a:p>
      </dgm:t>
    </dgm:pt>
    <dgm:pt modelId="{59002AAB-6153-4DEB-816E-A707E9B11D52}" type="sibTrans" cxnId="{677B856A-AE7C-4EF9-88CD-DF7F64AE64EF}">
      <dgm:prSet/>
      <dgm:spPr>
        <a:solidFill>
          <a:srgbClr val="0070C0"/>
        </a:solidFill>
      </dgm:spPr>
      <dgm:t>
        <a:bodyPr/>
        <a:lstStyle/>
        <a:p>
          <a:endParaRPr lang="en-US" dirty="0"/>
        </a:p>
      </dgm:t>
    </dgm:pt>
    <dgm:pt modelId="{834D9BC1-28D9-4560-9E4A-89A030436D1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hr-HR" sz="1800" dirty="0"/>
            <a:t>POSTUPAK DODJELE POTPORE</a:t>
          </a:r>
          <a:endParaRPr lang="en-US" sz="1800" dirty="0"/>
        </a:p>
      </dgm:t>
    </dgm:pt>
    <dgm:pt modelId="{1A741E09-31B4-4E69-921A-F91111680E25}" type="parTrans" cxnId="{4AE38EC5-D3AA-4746-B1F1-33EB84E4DE3A}">
      <dgm:prSet/>
      <dgm:spPr/>
      <dgm:t>
        <a:bodyPr/>
        <a:lstStyle/>
        <a:p>
          <a:endParaRPr lang="en-US"/>
        </a:p>
      </dgm:t>
    </dgm:pt>
    <dgm:pt modelId="{AD917233-9A82-4BE2-A667-DE87E4B5A71F}" type="sibTrans" cxnId="{4AE38EC5-D3AA-4746-B1F1-33EB84E4DE3A}">
      <dgm:prSet/>
      <dgm:spPr>
        <a:solidFill>
          <a:srgbClr val="0070C0"/>
        </a:solidFill>
      </dgm:spPr>
      <dgm:t>
        <a:bodyPr/>
        <a:lstStyle/>
        <a:p>
          <a:endParaRPr lang="en-US" dirty="0"/>
        </a:p>
      </dgm:t>
    </dgm:pt>
    <dgm:pt modelId="{A7EE6395-4923-4DC4-9872-05D5B19BD589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hr-HR" sz="1800" dirty="0">
              <a:solidFill>
                <a:schemeClr val="bg1"/>
              </a:solidFill>
            </a:rPr>
            <a:t>POSTUPAK </a:t>
          </a:r>
          <a:r>
            <a:rPr lang="hr-HR" sz="1800" dirty="0" smtClean="0">
              <a:solidFill>
                <a:schemeClr val="bg1"/>
              </a:solidFill>
            </a:rPr>
            <a:t>PROVEDBE</a:t>
          </a:r>
          <a:endParaRPr lang="hr-HR" sz="1800" dirty="0">
            <a:solidFill>
              <a:schemeClr val="bg1"/>
            </a:solidFill>
          </a:endParaRPr>
        </a:p>
      </dgm:t>
    </dgm:pt>
    <dgm:pt modelId="{593C9707-C6AC-45FE-AAA5-39E00AF35939}" type="parTrans" cxnId="{C1DE941F-22A0-4F07-9FB4-461C388BA47B}">
      <dgm:prSet/>
      <dgm:spPr/>
      <dgm:t>
        <a:bodyPr/>
        <a:lstStyle/>
        <a:p>
          <a:endParaRPr lang="en-US"/>
        </a:p>
      </dgm:t>
    </dgm:pt>
    <dgm:pt modelId="{F84070C5-30AB-4575-996C-52C8AA704650}" type="sibTrans" cxnId="{C1DE941F-22A0-4F07-9FB4-461C388BA47B}">
      <dgm:prSet/>
      <dgm:spPr>
        <a:solidFill>
          <a:srgbClr val="0070C0"/>
        </a:solidFill>
      </dgm:spPr>
      <dgm:t>
        <a:bodyPr/>
        <a:lstStyle/>
        <a:p>
          <a:endParaRPr lang="en-US" dirty="0"/>
        </a:p>
      </dgm:t>
    </dgm:pt>
    <dgm:pt modelId="{DC68960A-BD21-4612-8747-6E900B8A896E}" type="pres">
      <dgm:prSet presAssocID="{718F6F07-84E9-45BA-90BE-2B46894F7863}" presName="Name0" presStyleCnt="0">
        <dgm:presLayoutVars>
          <dgm:dir/>
          <dgm:resizeHandles val="exact"/>
        </dgm:presLayoutVars>
      </dgm:prSet>
      <dgm:spPr/>
    </dgm:pt>
    <dgm:pt modelId="{0B93BE83-281A-42A3-9329-2904CCDE6931}" type="pres">
      <dgm:prSet presAssocID="{41126B21-AAE7-405C-85C2-FE2557EA09B3}" presName="node" presStyleLbl="node1" presStyleIdx="0" presStyleCnt="3" custAng="0" custScaleX="185218" custScaleY="115097" custLinFactNeighborX="18807" custLinFactNeighborY="79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DC718-BFAE-489A-AF53-3066182DC1B7}" type="pres">
      <dgm:prSet presAssocID="{59002AAB-6153-4DEB-816E-A707E9B11D52}" presName="sibTrans" presStyleLbl="sibTrans2D1" presStyleIdx="0" presStyleCnt="2" custLinFactNeighborX="25792" custLinFactNeighborY="17015"/>
      <dgm:spPr/>
      <dgm:t>
        <a:bodyPr/>
        <a:lstStyle/>
        <a:p>
          <a:endParaRPr lang="en-US"/>
        </a:p>
      </dgm:t>
    </dgm:pt>
    <dgm:pt modelId="{2BAB507C-16F4-4726-AAC5-5509E74C0213}" type="pres">
      <dgm:prSet presAssocID="{59002AAB-6153-4DEB-816E-A707E9B11D5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EE71EBF-4AC5-4018-9429-5AA9A3DD6860}" type="pres">
      <dgm:prSet presAssocID="{834D9BC1-28D9-4560-9E4A-89A030436D15}" presName="node" presStyleLbl="node1" presStyleIdx="1" presStyleCnt="3" custScaleX="196342" custScaleY="109885" custLinFactNeighborX="-11834" custLinFactNeighborY="99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D7B2A-A02E-482C-B06D-A29FD88B521A}" type="pres">
      <dgm:prSet presAssocID="{AD917233-9A82-4BE2-A667-DE87E4B5A71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504FC7C-9830-413E-89FF-1509E8FB5D61}" type="pres">
      <dgm:prSet presAssocID="{AD917233-9A82-4BE2-A667-DE87E4B5A71F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5BB090C-ADF2-41A7-87C5-4B449119E891}" type="pres">
      <dgm:prSet presAssocID="{A7EE6395-4923-4DC4-9872-05D5B19BD589}" presName="node" presStyleLbl="node1" presStyleIdx="2" presStyleCnt="3" custScaleX="214146" custScaleY="107353" custLinFactNeighborX="-33747" custLinFactNeighborY="79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285CE0-9BB3-4C8B-83E0-85156C924B18}" type="presOf" srcId="{AD917233-9A82-4BE2-A667-DE87E4B5A71F}" destId="{1504FC7C-9830-413E-89FF-1509E8FB5D61}" srcOrd="1" destOrd="0" presId="urn:microsoft.com/office/officeart/2005/8/layout/process1"/>
    <dgm:cxn modelId="{9BA5DD26-5640-416E-95B0-86F47A91C9C1}" type="presOf" srcId="{41126B21-AAE7-405C-85C2-FE2557EA09B3}" destId="{0B93BE83-281A-42A3-9329-2904CCDE6931}" srcOrd="0" destOrd="0" presId="urn:microsoft.com/office/officeart/2005/8/layout/process1"/>
    <dgm:cxn modelId="{89DE20F0-3EFB-499A-9E52-28970B4E6B79}" type="presOf" srcId="{834D9BC1-28D9-4560-9E4A-89A030436D15}" destId="{CEE71EBF-4AC5-4018-9429-5AA9A3DD6860}" srcOrd="0" destOrd="0" presId="urn:microsoft.com/office/officeart/2005/8/layout/process1"/>
    <dgm:cxn modelId="{4AE38EC5-D3AA-4746-B1F1-33EB84E4DE3A}" srcId="{718F6F07-84E9-45BA-90BE-2B46894F7863}" destId="{834D9BC1-28D9-4560-9E4A-89A030436D15}" srcOrd="1" destOrd="0" parTransId="{1A741E09-31B4-4E69-921A-F91111680E25}" sibTransId="{AD917233-9A82-4BE2-A667-DE87E4B5A71F}"/>
    <dgm:cxn modelId="{464F8102-C36D-4CE4-A953-83A77A454A5F}" type="presOf" srcId="{AD917233-9A82-4BE2-A667-DE87E4B5A71F}" destId="{9CED7B2A-A02E-482C-B06D-A29FD88B521A}" srcOrd="0" destOrd="0" presId="urn:microsoft.com/office/officeart/2005/8/layout/process1"/>
    <dgm:cxn modelId="{677B856A-AE7C-4EF9-88CD-DF7F64AE64EF}" srcId="{718F6F07-84E9-45BA-90BE-2B46894F7863}" destId="{41126B21-AAE7-405C-85C2-FE2557EA09B3}" srcOrd="0" destOrd="0" parTransId="{7B66637F-CFE3-4AFB-B9F0-3FE472B10927}" sibTransId="{59002AAB-6153-4DEB-816E-A707E9B11D52}"/>
    <dgm:cxn modelId="{C1DE941F-22A0-4F07-9FB4-461C388BA47B}" srcId="{718F6F07-84E9-45BA-90BE-2B46894F7863}" destId="{A7EE6395-4923-4DC4-9872-05D5B19BD589}" srcOrd="2" destOrd="0" parTransId="{593C9707-C6AC-45FE-AAA5-39E00AF35939}" sibTransId="{F84070C5-30AB-4575-996C-52C8AA704650}"/>
    <dgm:cxn modelId="{3180A468-AEE2-4ABE-B0F7-FB4974AF6B16}" type="presOf" srcId="{718F6F07-84E9-45BA-90BE-2B46894F7863}" destId="{DC68960A-BD21-4612-8747-6E900B8A896E}" srcOrd="0" destOrd="0" presId="urn:microsoft.com/office/officeart/2005/8/layout/process1"/>
    <dgm:cxn modelId="{F20A445D-2D3B-403A-93A1-CC060C04A61F}" type="presOf" srcId="{59002AAB-6153-4DEB-816E-A707E9B11D52}" destId="{2BAB507C-16F4-4726-AAC5-5509E74C0213}" srcOrd="1" destOrd="0" presId="urn:microsoft.com/office/officeart/2005/8/layout/process1"/>
    <dgm:cxn modelId="{5C3BA12C-FB6E-470E-8B08-AF711BF56D00}" type="presOf" srcId="{A7EE6395-4923-4DC4-9872-05D5B19BD589}" destId="{D5BB090C-ADF2-41A7-87C5-4B449119E891}" srcOrd="0" destOrd="0" presId="urn:microsoft.com/office/officeart/2005/8/layout/process1"/>
    <dgm:cxn modelId="{8FFC6E5F-EB5C-4C83-B583-E93D8C8FD0E3}" type="presOf" srcId="{59002AAB-6153-4DEB-816E-A707E9B11D52}" destId="{ACFDC718-BFAE-489A-AF53-3066182DC1B7}" srcOrd="0" destOrd="0" presId="urn:microsoft.com/office/officeart/2005/8/layout/process1"/>
    <dgm:cxn modelId="{9CC97073-4CF4-43AC-9ABE-42B62ECBAAA9}" type="presParOf" srcId="{DC68960A-BD21-4612-8747-6E900B8A896E}" destId="{0B93BE83-281A-42A3-9329-2904CCDE6931}" srcOrd="0" destOrd="0" presId="urn:microsoft.com/office/officeart/2005/8/layout/process1"/>
    <dgm:cxn modelId="{CF32A99D-CD98-4C20-A2F9-7E943FBD17A0}" type="presParOf" srcId="{DC68960A-BD21-4612-8747-6E900B8A896E}" destId="{ACFDC718-BFAE-489A-AF53-3066182DC1B7}" srcOrd="1" destOrd="0" presId="urn:microsoft.com/office/officeart/2005/8/layout/process1"/>
    <dgm:cxn modelId="{B192DA62-09B0-444F-B7BA-7B41B14B0BCF}" type="presParOf" srcId="{ACFDC718-BFAE-489A-AF53-3066182DC1B7}" destId="{2BAB507C-16F4-4726-AAC5-5509E74C0213}" srcOrd="0" destOrd="0" presId="urn:microsoft.com/office/officeart/2005/8/layout/process1"/>
    <dgm:cxn modelId="{1F070A5D-1981-4288-A4FB-B4D5361E8BDE}" type="presParOf" srcId="{DC68960A-BD21-4612-8747-6E900B8A896E}" destId="{CEE71EBF-4AC5-4018-9429-5AA9A3DD6860}" srcOrd="2" destOrd="0" presId="urn:microsoft.com/office/officeart/2005/8/layout/process1"/>
    <dgm:cxn modelId="{1D932A4D-DA1D-4750-9BD4-8533AD8E33E1}" type="presParOf" srcId="{DC68960A-BD21-4612-8747-6E900B8A896E}" destId="{9CED7B2A-A02E-482C-B06D-A29FD88B521A}" srcOrd="3" destOrd="0" presId="urn:microsoft.com/office/officeart/2005/8/layout/process1"/>
    <dgm:cxn modelId="{79BBB120-C63A-4FFC-AAA3-4D5A02801B58}" type="presParOf" srcId="{9CED7B2A-A02E-482C-B06D-A29FD88B521A}" destId="{1504FC7C-9830-413E-89FF-1509E8FB5D61}" srcOrd="0" destOrd="0" presId="urn:microsoft.com/office/officeart/2005/8/layout/process1"/>
    <dgm:cxn modelId="{AEFF363A-9C7A-4E85-8B85-D02C94FE2E27}" type="presParOf" srcId="{DC68960A-BD21-4612-8747-6E900B8A896E}" destId="{D5BB090C-ADF2-41A7-87C5-4B449119E89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3BE83-281A-42A3-9329-2904CCDE6931}">
      <dsp:nvSpPr>
        <dsp:cNvPr id="0" name=""/>
        <dsp:cNvSpPr/>
      </dsp:nvSpPr>
      <dsp:spPr>
        <a:xfrm>
          <a:off x="133001" y="1055117"/>
          <a:ext cx="3231331" cy="120479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OBJAVA NATJEČAJA</a:t>
          </a:r>
          <a:endParaRPr lang="en-US" sz="1800" kern="1200" dirty="0"/>
        </a:p>
      </dsp:txBody>
      <dsp:txXfrm>
        <a:off x="168288" y="1090404"/>
        <a:ext cx="3160757" cy="1134222"/>
      </dsp:txXfrm>
    </dsp:sp>
    <dsp:sp modelId="{ACFDC718-BFAE-489A-AF53-3066182DC1B7}">
      <dsp:nvSpPr>
        <dsp:cNvPr id="0" name=""/>
        <dsp:cNvSpPr/>
      </dsp:nvSpPr>
      <dsp:spPr>
        <a:xfrm rot="18953">
          <a:off x="3551500" y="1525083"/>
          <a:ext cx="256533" cy="432663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551501" y="1611404"/>
        <a:ext cx="179573" cy="259597"/>
      </dsp:txXfrm>
    </dsp:sp>
    <dsp:sp modelId="{CEE71EBF-4AC5-4018-9429-5AA9A3DD6860}">
      <dsp:nvSpPr>
        <dsp:cNvPr id="0" name=""/>
        <dsp:cNvSpPr/>
      </dsp:nvSpPr>
      <dsp:spPr>
        <a:xfrm>
          <a:off x="3848350" y="1103415"/>
          <a:ext cx="3425401" cy="115023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POSTUPAK DODJELE POTPORE</a:t>
          </a:r>
          <a:endParaRPr lang="en-US" sz="1800" kern="1200" dirty="0"/>
        </a:p>
      </dsp:txBody>
      <dsp:txXfrm>
        <a:off x="3882039" y="1137104"/>
        <a:ext cx="3358023" cy="1082860"/>
      </dsp:txXfrm>
    </dsp:sp>
    <dsp:sp modelId="{9CED7B2A-A02E-482C-B06D-A29FD88B521A}">
      <dsp:nvSpPr>
        <dsp:cNvPr id="0" name=""/>
        <dsp:cNvSpPr/>
      </dsp:nvSpPr>
      <dsp:spPr>
        <a:xfrm rot="21583079">
          <a:off x="7409982" y="1452391"/>
          <a:ext cx="288813" cy="432663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7409983" y="1539137"/>
        <a:ext cx="202169" cy="259597"/>
      </dsp:txXfrm>
    </dsp:sp>
    <dsp:sp modelId="{D5BB090C-ADF2-41A7-87C5-4B449119E891}">
      <dsp:nvSpPr>
        <dsp:cNvPr id="0" name=""/>
        <dsp:cNvSpPr/>
      </dsp:nvSpPr>
      <dsp:spPr>
        <a:xfrm>
          <a:off x="7818678" y="1096360"/>
          <a:ext cx="3736012" cy="112373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>
              <a:solidFill>
                <a:schemeClr val="bg1"/>
              </a:solidFill>
            </a:rPr>
            <a:t>POSTUPAK </a:t>
          </a:r>
          <a:r>
            <a:rPr lang="hr-HR" sz="1800" kern="1200" dirty="0" smtClean="0">
              <a:solidFill>
                <a:schemeClr val="bg1"/>
              </a:solidFill>
            </a:rPr>
            <a:t>PROVEDBE</a:t>
          </a:r>
          <a:endParaRPr lang="hr-HR" sz="1800" kern="1200" dirty="0">
            <a:solidFill>
              <a:schemeClr val="bg1"/>
            </a:solidFill>
          </a:endParaRPr>
        </a:p>
      </dsp:txBody>
      <dsp:txXfrm>
        <a:off x="7851591" y="1129273"/>
        <a:ext cx="3670186" cy="1057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26B1C-3704-45A5-9B41-EE47BC5EC95F}" type="datetimeFigureOut">
              <a:rPr lang="hr-HR" smtClean="0"/>
              <a:t>27.9.2024.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10233-A64C-4C35-B976-72824AF937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3216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F8B5C-0C8E-4574-B32D-4ACC52531B20}" type="datetimeFigureOut">
              <a:rPr lang="hr-HR" smtClean="0"/>
              <a:t>27.9.2024.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67284-6ABE-4C6C-A592-8A7C0CC75C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3633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67284-6ABE-4C6C-A592-8A7C0CC75C23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38774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67284-6ABE-4C6C-A592-8A7C0CC75C23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9904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67284-6ABE-4C6C-A592-8A7C0CC75C23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1919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67284-6ABE-4C6C-A592-8A7C0CC75C23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8810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67284-6ABE-4C6C-A592-8A7C0CC75C23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5560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67284-6ABE-4C6C-A592-8A7C0CC75C23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9505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67284-6ABE-4C6C-A592-8A7C0CC75C23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57140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67284-6ABE-4C6C-A592-8A7C0CC75C23}" type="slidenum">
              <a:rPr lang="hr-HR" smtClean="0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0380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67284-6ABE-4C6C-A592-8A7C0CC75C23}" type="slidenum">
              <a:rPr lang="hr-HR" smtClean="0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48284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67284-6ABE-4C6C-A592-8A7C0CC75C23}" type="slidenum">
              <a:rPr lang="hr-HR" smtClean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69299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67284-6ABE-4C6C-A592-8A7C0CC75C23}" type="slidenum">
              <a:rPr lang="hr-HR" smtClean="0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74812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67284-6ABE-4C6C-A592-8A7C0CC75C23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5414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67284-6ABE-4C6C-A592-8A7C0CC75C23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7277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67284-6ABE-4C6C-A592-8A7C0CC75C23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0291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12" y="5257800"/>
            <a:ext cx="2350013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3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3A0C-3612-4ECC-8C30-362E3DB22A98}" type="datetimeFigureOut">
              <a:rPr lang="hr-HR" smtClean="0"/>
              <a:t>27.9.2024.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1E7A-ADD3-4414-AAC2-FE38138BF4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513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3A0C-3612-4ECC-8C30-362E3DB22A98}" type="datetimeFigureOut">
              <a:rPr lang="hr-HR" smtClean="0"/>
              <a:t>27.9.2024.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1E7A-ADD3-4414-AAC2-FE38138BF4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0449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1268963"/>
          </a:xfrm>
          <a:prstGeom prst="rect">
            <a:avLst/>
          </a:prstGeom>
          <a:solidFill>
            <a:srgbClr val="96B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902" y="242596"/>
            <a:ext cx="11523306" cy="81176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hr-HR" dirty="0"/>
              <a:t>Hvala na pažnji!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167" y="6213724"/>
            <a:ext cx="4071833" cy="5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2" y="6124060"/>
            <a:ext cx="478537" cy="71932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7557796" y="1778014"/>
            <a:ext cx="4222666" cy="3905250"/>
          </a:xfrm>
          <a:prstGeom prst="rect">
            <a:avLst/>
          </a:prstGeom>
          <a:solidFill>
            <a:srgbClr val="96BC33"/>
          </a:solidFill>
        </p:spPr>
        <p:txBody>
          <a:bodyPr vert="horz" lIns="360000" tIns="45720" rIns="432000" bIns="45720" rtlCol="0" anchor="ctr">
            <a:normAutofit fontScale="62500" lnSpcReduction="20000"/>
          </a:bodyPr>
          <a:lstStyle>
            <a:lvl1pPr marL="26987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hr-HR" b="1" cap="all" dirty="0">
                <a:solidFill>
                  <a:schemeClr val="bg1"/>
                </a:solidFill>
              </a:rPr>
              <a:t>Agencija za plaćanja u poljoprivredi, ribarstvu i ruralnom razvoju  </a:t>
            </a:r>
          </a:p>
          <a:p>
            <a:pPr marL="271463">
              <a:lnSpc>
                <a:spcPct val="120000"/>
              </a:lnSpc>
              <a:buFont typeface="Arial" panose="020B0604020202020204" pitchFamily="34" charset="0"/>
              <a:buNone/>
            </a:pPr>
            <a:endParaRPr lang="hr-HR" sz="14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hr-HR" sz="2600" dirty="0">
                <a:solidFill>
                  <a:schemeClr val="bg1"/>
                </a:solidFill>
              </a:rPr>
              <a:t>Ulica grada Vukovara 269d</a:t>
            </a:r>
          </a:p>
          <a:p>
            <a:pPr>
              <a:buFont typeface="Arial" panose="020B0604020202020204" pitchFamily="34" charset="0"/>
              <a:buNone/>
            </a:pPr>
            <a:r>
              <a:rPr lang="hr-HR" sz="2600" dirty="0">
                <a:solidFill>
                  <a:schemeClr val="bg1"/>
                </a:solidFill>
              </a:rPr>
              <a:t>10 000 Zagreb</a:t>
            </a:r>
          </a:p>
          <a:p>
            <a:endParaRPr lang="hr-HR" sz="14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hr-HR" sz="2600" dirty="0">
                <a:solidFill>
                  <a:schemeClr val="bg1"/>
                </a:solidFill>
              </a:rPr>
              <a:t>+385 1 6002 700 (centrala) </a:t>
            </a:r>
          </a:p>
          <a:p>
            <a:pPr>
              <a:buFont typeface="Arial" panose="020B0604020202020204" pitchFamily="34" charset="0"/>
              <a:buNone/>
            </a:pPr>
            <a:r>
              <a:rPr lang="hr-HR" sz="2600" dirty="0">
                <a:solidFill>
                  <a:schemeClr val="bg1"/>
                </a:solidFill>
              </a:rPr>
              <a:t>+385 1 6002 742 (informiranje</a:t>
            </a:r>
            <a:r>
              <a:rPr lang="hr-HR" dirty="0">
                <a:solidFill>
                  <a:schemeClr val="bg1"/>
                </a:solidFill>
              </a:rPr>
              <a:t>)</a:t>
            </a:r>
          </a:p>
          <a:p>
            <a:endParaRPr lang="hr-HR" sz="14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hr-HR" sz="2600" dirty="0">
                <a:solidFill>
                  <a:schemeClr val="bg1"/>
                </a:solidFill>
              </a:rPr>
              <a:t>www.apprrr.hr</a:t>
            </a:r>
          </a:p>
          <a:p>
            <a:pPr>
              <a:buFont typeface="Arial" panose="020B0604020202020204" pitchFamily="34" charset="0"/>
              <a:buNone/>
            </a:pPr>
            <a:r>
              <a:rPr lang="hr-HR" sz="2600" dirty="0">
                <a:solidFill>
                  <a:schemeClr val="bg1"/>
                </a:solidFill>
              </a:rPr>
              <a:t>info@apprrr.hr</a:t>
            </a:r>
          </a:p>
        </p:txBody>
      </p:sp>
      <p:pic>
        <p:nvPicPr>
          <p:cNvPr id="9" name="Content Placeholder 3"/>
          <p:cNvPicPr>
            <a:picLocks noChangeAspect="1"/>
          </p:cNvPicPr>
          <p:nvPr userDrawn="1"/>
        </p:nvPicPr>
        <p:blipFill rotWithShape="1">
          <a:blip r:embed="rId4"/>
          <a:srcRect r="6389"/>
          <a:stretch/>
        </p:blipFill>
        <p:spPr>
          <a:xfrm>
            <a:off x="478537" y="1743886"/>
            <a:ext cx="5929438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2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268963"/>
          </a:xfrm>
          <a:prstGeom prst="rect">
            <a:avLst/>
          </a:prstGeom>
          <a:solidFill>
            <a:srgbClr val="96B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167" y="6195062"/>
            <a:ext cx="4071833" cy="5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8" y="6105398"/>
            <a:ext cx="478537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9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3A0C-3612-4ECC-8C30-362E3DB22A98}" type="datetimeFigureOut">
              <a:rPr lang="hr-HR" smtClean="0"/>
              <a:t>27.9.2024.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1E7A-ADD3-4414-AAC2-FE38138BF4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698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3A0C-3612-4ECC-8C30-362E3DB22A98}" type="datetimeFigureOut">
              <a:rPr lang="hr-HR" smtClean="0"/>
              <a:t>27.9.2024.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1E7A-ADD3-4414-AAC2-FE38138BF4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425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3A0C-3612-4ECC-8C30-362E3DB22A98}" type="datetimeFigureOut">
              <a:rPr lang="hr-HR" smtClean="0"/>
              <a:t>27.9.2024.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1E7A-ADD3-4414-AAC2-FE38138BF4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909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3A0C-3612-4ECC-8C30-362E3DB22A98}" type="datetimeFigureOut">
              <a:rPr lang="hr-HR" smtClean="0"/>
              <a:t>27.9.2024.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1E7A-ADD3-4414-AAC2-FE38138BF4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939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3A0C-3612-4ECC-8C30-362E3DB22A98}" type="datetimeFigureOut">
              <a:rPr lang="hr-HR" smtClean="0"/>
              <a:t>27.9.2024.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1E7A-ADD3-4414-AAC2-FE38138BF4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704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3A0C-3612-4ECC-8C30-362E3DB22A98}" type="datetimeFigureOut">
              <a:rPr lang="hr-HR" smtClean="0"/>
              <a:t>27.9.2024.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1E7A-ADD3-4414-AAC2-FE38138BF4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681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3A0C-3612-4ECC-8C30-362E3DB22A98}" type="datetimeFigureOut">
              <a:rPr lang="hr-HR" smtClean="0"/>
              <a:t>27.9.2024.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1E7A-ADD3-4414-AAC2-FE38138BF4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79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13A0C-3612-4ECC-8C30-362E3DB22A98}" type="datetimeFigureOut">
              <a:rPr lang="hr-HR" smtClean="0"/>
              <a:t>27.9.2024.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51E7A-ADD3-4414-AAC2-FE38138BF4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773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hyperlink" Target="file:///\\sharepoint\sir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0" y="17252"/>
            <a:ext cx="12192000" cy="26396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9" name="Rounded Rectangle 8"/>
          <p:cNvSpPr/>
          <p:nvPr/>
        </p:nvSpPr>
        <p:spPr>
          <a:xfrm>
            <a:off x="267419" y="2050424"/>
            <a:ext cx="11711092" cy="290634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67419" y="2430169"/>
            <a:ext cx="11499011" cy="2050429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sz="4800" b="1" dirty="0"/>
              <a:t>INTERVENCIJA 72.01.</a:t>
            </a:r>
            <a:br>
              <a:rPr lang="hr-HR" sz="4800" b="1" dirty="0"/>
            </a:br>
            <a:r>
              <a:rPr lang="hr-HR" sz="4800" b="1" dirty="0"/>
              <a:t>Potpora za </a:t>
            </a:r>
            <a:r>
              <a:rPr lang="hr-HR" sz="4800" b="1" dirty="0" smtClean="0"/>
              <a:t>ograničenje </a:t>
            </a:r>
            <a:r>
              <a:rPr lang="hr-HR" sz="4800" b="1" dirty="0"/>
              <a:t>u gospodarenju šumama </a:t>
            </a:r>
            <a:br>
              <a:rPr lang="hr-HR" sz="4800" b="1" dirty="0"/>
            </a:br>
            <a:r>
              <a:rPr lang="hr-HR" sz="3600" b="1" dirty="0"/>
              <a:t>(NATURA 2000, NKS)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30" y="5486400"/>
            <a:ext cx="3040781" cy="933309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27805" y="847676"/>
            <a:ext cx="11576648" cy="903111"/>
          </a:xfrm>
        </p:spPr>
        <p:txBody>
          <a:bodyPr>
            <a:noAutofit/>
          </a:bodyPr>
          <a:lstStyle/>
          <a:p>
            <a:r>
              <a:rPr lang="hr-HR" sz="3200" dirty="0">
                <a:solidFill>
                  <a:schemeClr val="bg1"/>
                </a:solidFill>
              </a:rPr>
              <a:t>Strateški plan Zajedničke poljoprivredne politike Republike </a:t>
            </a:r>
            <a:r>
              <a:rPr lang="hr-HR" sz="3200" dirty="0" smtClean="0">
                <a:solidFill>
                  <a:schemeClr val="bg1"/>
                </a:solidFill>
              </a:rPr>
              <a:t>Hrvatske</a:t>
            </a:r>
          </a:p>
          <a:p>
            <a:r>
              <a:rPr lang="hr-HR" sz="3200" dirty="0" smtClean="0">
                <a:solidFill>
                  <a:schemeClr val="bg1"/>
                </a:solidFill>
              </a:rPr>
              <a:t>2023</a:t>
            </a:r>
            <a:r>
              <a:rPr lang="hr-HR" sz="3200" dirty="0">
                <a:solidFill>
                  <a:schemeClr val="bg1"/>
                </a:solidFill>
              </a:rPr>
              <a:t>.-2027.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986122" y="5968600"/>
            <a:ext cx="1887803" cy="4511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/>
              <a:t>Rujan, listopad </a:t>
            </a:r>
            <a:r>
              <a:rPr lang="hr-HR" sz="1400" dirty="0"/>
              <a:t>2024.</a:t>
            </a:r>
          </a:p>
        </p:txBody>
      </p:sp>
    </p:spTree>
    <p:extLst>
      <p:ext uri="{BB962C8B-B14F-4D97-AF65-F5344CB8AC3E}">
        <p14:creationId xmlns:p14="http://schemas.microsoft.com/office/powerpoint/2010/main" val="192764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266" y="0"/>
            <a:ext cx="12188734" cy="521532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819" y="5317066"/>
            <a:ext cx="3040781" cy="93330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67487" y="73595"/>
            <a:ext cx="4421749" cy="5812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POSTUPAK DODJELE POTPORE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7796" y="810577"/>
            <a:ext cx="5081761" cy="1649926"/>
            <a:chOff x="425406" y="1566403"/>
            <a:chExt cx="4943583" cy="1813358"/>
          </a:xfrm>
        </p:grpSpPr>
        <p:sp>
          <p:nvSpPr>
            <p:cNvPr id="3" name="Rounded Rectangle 2"/>
            <p:cNvSpPr/>
            <p:nvPr/>
          </p:nvSpPr>
          <p:spPr>
            <a:xfrm>
              <a:off x="918330" y="1566403"/>
              <a:ext cx="3823003" cy="103467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hr-HR" dirty="0"/>
                <a:t>Podnošenje i zaprimanje zahtjeva za potporu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25406" y="2308213"/>
              <a:ext cx="2404375" cy="1058879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/>
                <a:t>Evidencija korisnika</a:t>
              </a:r>
            </a:p>
            <a:p>
              <a:pPr algn="ctr"/>
              <a:r>
                <a:rPr lang="hr-HR" dirty="0"/>
                <a:t>- upis/ažuriranje podataka (prvo)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871737" y="2318761"/>
              <a:ext cx="2497252" cy="10610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hr-HR" dirty="0"/>
                <a:t>Elektroničko </a:t>
              </a:r>
              <a:r>
                <a:rPr lang="hr-HR" dirty="0" smtClean="0"/>
                <a:t>podnošenje</a:t>
              </a:r>
              <a:endParaRPr lang="en-US" dirty="0"/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NOVO!</a:t>
              </a:r>
              <a:r>
                <a:rPr lang="hr-HR" b="1" dirty="0">
                  <a:solidFill>
                    <a:srgbClr val="FF0000"/>
                  </a:solidFill>
                </a:rPr>
                <a:t> </a:t>
              </a:r>
            </a:p>
            <a:p>
              <a:pPr algn="ctr"/>
              <a:r>
                <a:rPr lang="hr-HR" dirty="0">
                  <a:solidFill>
                    <a:schemeClr val="bg1"/>
                  </a:solidFill>
                </a:rPr>
                <a:t>(Prilog 6. Natječaja)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63275" y="794941"/>
            <a:ext cx="2590372" cy="1306606"/>
            <a:chOff x="5133388" y="76953"/>
            <a:chExt cx="2590372" cy="1306606"/>
          </a:xfrm>
        </p:grpSpPr>
        <p:sp>
          <p:nvSpPr>
            <p:cNvPr id="18" name="Rounded Rectangle 17"/>
            <p:cNvSpPr/>
            <p:nvPr/>
          </p:nvSpPr>
          <p:spPr>
            <a:xfrm>
              <a:off x="5133388" y="76953"/>
              <a:ext cx="2424293" cy="114126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hr-HR" dirty="0"/>
            </a:p>
            <a:p>
              <a:pPr algn="ctr"/>
              <a:r>
                <a:rPr lang="hr-HR" dirty="0"/>
                <a:t>Rangiranje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52897" y="820277"/>
              <a:ext cx="2070863" cy="56328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/>
                <a:t>Inicijalna rang- lista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971071" y="112818"/>
            <a:ext cx="3844863" cy="3988741"/>
            <a:chOff x="7751179" y="188148"/>
            <a:chExt cx="3844863" cy="3988741"/>
          </a:xfrm>
        </p:grpSpPr>
        <p:sp>
          <p:nvSpPr>
            <p:cNvPr id="21" name="Rounded Rectangle 20"/>
            <p:cNvSpPr/>
            <p:nvPr/>
          </p:nvSpPr>
          <p:spPr>
            <a:xfrm>
              <a:off x="7907392" y="188148"/>
              <a:ext cx="3688650" cy="398874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hr-HR" dirty="0"/>
                <a:t>Administrativna kontrola zahtjeva za potporu 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751179" y="1059414"/>
              <a:ext cx="1755427" cy="59320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r-HR" dirty="0"/>
                <a:t>Prihvatljivost korisnika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751179" y="1946554"/>
              <a:ext cx="1735671" cy="895169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r-HR" dirty="0"/>
                <a:t>Prihvatljivost za ostvarivanje potpore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751179" y="3135662"/>
              <a:ext cx="1749785" cy="56392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r-HR" dirty="0"/>
                <a:t>Kriteriji odabira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938242" y="3185892"/>
            <a:ext cx="1872941" cy="74806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r-HR" b="1" dirty="0"/>
              <a:t>Ugovor o financiranju</a:t>
            </a:r>
          </a:p>
        </p:txBody>
      </p:sp>
      <p:sp>
        <p:nvSpPr>
          <p:cNvPr id="37" name="Right Arrow 36"/>
          <p:cNvSpPr/>
          <p:nvPr/>
        </p:nvSpPr>
        <p:spPr>
          <a:xfrm rot="8371502">
            <a:off x="6764011" y="2594642"/>
            <a:ext cx="1318331" cy="305188"/>
          </a:xfrm>
          <a:prstGeom prst="rightArrow">
            <a:avLst>
              <a:gd name="adj1" fmla="val 46823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Rounded Rectangle 37"/>
          <p:cNvSpPr/>
          <p:nvPr/>
        </p:nvSpPr>
        <p:spPr>
          <a:xfrm>
            <a:off x="5752572" y="3185893"/>
            <a:ext cx="2068817" cy="90639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 Odluka o rezultatu administrativne kontrole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4B7D1D1-82B5-8197-DB4C-4A7A99B81DB5}"/>
              </a:ext>
            </a:extLst>
          </p:cNvPr>
          <p:cNvSpPr/>
          <p:nvPr/>
        </p:nvSpPr>
        <p:spPr>
          <a:xfrm>
            <a:off x="4517032" y="1139664"/>
            <a:ext cx="745374" cy="2893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9208981-BAD2-572E-16DF-87613E1316F6}"/>
              </a:ext>
            </a:extLst>
          </p:cNvPr>
          <p:cNvSpPr/>
          <p:nvPr/>
        </p:nvSpPr>
        <p:spPr>
          <a:xfrm rot="19809407">
            <a:off x="7631764" y="610968"/>
            <a:ext cx="555247" cy="2384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706D1E2-393E-F58C-B32E-45E1FDDEA149}"/>
              </a:ext>
            </a:extLst>
          </p:cNvPr>
          <p:cNvSpPr/>
          <p:nvPr/>
        </p:nvSpPr>
        <p:spPr>
          <a:xfrm>
            <a:off x="3415472" y="2967725"/>
            <a:ext cx="1754091" cy="124682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Iznad praga dostatnosti sredstava</a:t>
            </a: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37E8BB2C-E8CF-360B-B1E5-EDD8B1DD0D84}"/>
              </a:ext>
            </a:extLst>
          </p:cNvPr>
          <p:cNvSpPr/>
          <p:nvPr/>
        </p:nvSpPr>
        <p:spPr>
          <a:xfrm rot="5400000">
            <a:off x="5317666" y="3280894"/>
            <a:ext cx="286793" cy="5830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Arrow: Down 30">
            <a:extLst>
              <a:ext uri="{FF2B5EF4-FFF2-40B4-BE49-F238E27FC236}">
                <a16:creationId xmlns:a16="http://schemas.microsoft.com/office/drawing/2014/main" id="{37E8BB2C-E8CF-360B-B1E5-EDD8B1DD0D84}"/>
              </a:ext>
            </a:extLst>
          </p:cNvPr>
          <p:cNvSpPr/>
          <p:nvPr/>
        </p:nvSpPr>
        <p:spPr>
          <a:xfrm rot="5400000">
            <a:off x="2969932" y="3270251"/>
            <a:ext cx="286792" cy="60428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ounded Rectangle 6"/>
          <p:cNvSpPr/>
          <p:nvPr/>
        </p:nvSpPr>
        <p:spPr>
          <a:xfrm>
            <a:off x="1205345" y="4335393"/>
            <a:ext cx="9883833" cy="74871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Ugovorom o financiranju </a:t>
            </a:r>
            <a:r>
              <a:rPr lang="hr-HR" dirty="0"/>
              <a:t>se preuzima petogodišnja obveza provedbe intervencije </a:t>
            </a:r>
            <a:r>
              <a:rPr lang="hr-HR" dirty="0" smtClean="0"/>
              <a:t>i </a:t>
            </a:r>
            <a:r>
              <a:rPr lang="hr-HR" dirty="0"/>
              <a:t>obveze da se tijekom </a:t>
            </a:r>
            <a:r>
              <a:rPr lang="hr-HR" dirty="0" smtClean="0"/>
              <a:t>5 </a:t>
            </a:r>
            <a:r>
              <a:rPr lang="hr-HR" dirty="0"/>
              <a:t>uzastopnih godina podnosi po </a:t>
            </a:r>
            <a:r>
              <a:rPr lang="hr-HR" dirty="0" smtClean="0"/>
              <a:t>1 </a:t>
            </a:r>
            <a:r>
              <a:rPr lang="hr-HR" dirty="0"/>
              <a:t>zahtjev za isplatu u svakoj godini.</a:t>
            </a:r>
          </a:p>
        </p:txBody>
      </p:sp>
      <p:sp>
        <p:nvSpPr>
          <p:cNvPr id="35" name="Rounded Rectangle 21">
            <a:extLst>
              <a:ext uri="{FF2B5EF4-FFF2-40B4-BE49-F238E27FC236}">
                <a16:creationId xmlns:a16="http://schemas.microsoft.com/office/drawing/2014/main" id="{74BE3129-C57E-4C68-BAD0-F714B126FB34}"/>
              </a:ext>
            </a:extLst>
          </p:cNvPr>
          <p:cNvSpPr/>
          <p:nvPr/>
        </p:nvSpPr>
        <p:spPr>
          <a:xfrm>
            <a:off x="9831010" y="932836"/>
            <a:ext cx="2290819" cy="292316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/>
              <a:t>Dokumentacija -  </a:t>
            </a:r>
            <a:r>
              <a:rPr lang="hr-HR" dirty="0"/>
              <a:t>Prilog </a:t>
            </a:r>
            <a:r>
              <a:rPr lang="hr-HR" dirty="0" smtClean="0"/>
              <a:t>1 Natječaja</a:t>
            </a:r>
            <a:endParaRPr lang="hr-HR" dirty="0"/>
          </a:p>
          <a:p>
            <a:r>
              <a:rPr lang="hr-HR" dirty="0" smtClean="0"/>
              <a:t>- Obavezna </a:t>
            </a:r>
            <a:r>
              <a:rPr lang="hr-HR" dirty="0"/>
              <a:t>BEZ DOPUNE (Potvrda o propisanim </a:t>
            </a:r>
            <a:r>
              <a:rPr lang="hr-HR" dirty="0" smtClean="0"/>
              <a:t>ograničenjima - Prilog 3)</a:t>
            </a:r>
          </a:p>
          <a:p>
            <a:r>
              <a:rPr lang="hr-HR" dirty="0" smtClean="0"/>
              <a:t>- Obavezna s mogućnosti dopune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004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0" y="0"/>
            <a:ext cx="12192000" cy="522869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819" y="5317066"/>
            <a:ext cx="3040781" cy="93330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793218" y="60122"/>
            <a:ext cx="4845750" cy="6054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POSTUPAK </a:t>
            </a:r>
            <a:r>
              <a:rPr lang="hr-HR" dirty="0" smtClean="0"/>
              <a:t>PROVEDBE „ZAHTJEV </a:t>
            </a:r>
            <a:r>
              <a:rPr lang="hr-HR" dirty="0"/>
              <a:t>ZA ISPLATU”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990892" y="48321"/>
            <a:ext cx="4090344" cy="3609037"/>
            <a:chOff x="2423590" y="1723542"/>
            <a:chExt cx="4090344" cy="3670040"/>
          </a:xfrm>
        </p:grpSpPr>
        <p:sp>
          <p:nvSpPr>
            <p:cNvPr id="3" name="Rounded Rectangle 2"/>
            <p:cNvSpPr/>
            <p:nvPr/>
          </p:nvSpPr>
          <p:spPr>
            <a:xfrm>
              <a:off x="2686580" y="1723542"/>
              <a:ext cx="3827354" cy="367004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hr-HR" dirty="0"/>
                <a:t>Administrativna kontrola zahtjeva za isplatu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423590" y="3333251"/>
              <a:ext cx="3577131" cy="628026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r-HR" dirty="0">
                  <a:solidFill>
                    <a:schemeClr val="bg1"/>
                  </a:solidFill>
                </a:rPr>
                <a:t>Dokumentacija </a:t>
              </a:r>
              <a:r>
                <a:rPr lang="hr-HR" dirty="0" smtClean="0">
                  <a:solidFill>
                    <a:schemeClr val="bg1"/>
                  </a:solidFill>
                </a:rPr>
                <a:t>- Prilog </a:t>
              </a:r>
              <a:r>
                <a:rPr lang="hr-HR" dirty="0">
                  <a:solidFill>
                    <a:schemeClr val="bg1"/>
                  </a:solidFill>
                </a:rPr>
                <a:t>4 Natječaja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23590" y="2541342"/>
              <a:ext cx="3577131" cy="728988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l-PL" dirty="0" smtClean="0"/>
                <a:t>Administrativna kontrola </a:t>
              </a:r>
              <a:r>
                <a:rPr lang="pl-PL" dirty="0"/>
                <a:t>zahtjeva za isplatu i dokumentacije</a:t>
              </a:r>
              <a:endParaRPr lang="hr-HR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5459" y="734190"/>
            <a:ext cx="4224167" cy="4392090"/>
            <a:chOff x="7875398" y="124961"/>
            <a:chExt cx="4112209" cy="3441260"/>
          </a:xfrm>
        </p:grpSpPr>
        <p:sp>
          <p:nvSpPr>
            <p:cNvPr id="21" name="Rounded Rectangle 20"/>
            <p:cNvSpPr/>
            <p:nvPr/>
          </p:nvSpPr>
          <p:spPr>
            <a:xfrm>
              <a:off x="7875398" y="124961"/>
              <a:ext cx="3496797" cy="304384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hr-HR" sz="2000" b="1" dirty="0"/>
                <a:t>5 zahtjeva za isplatu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067081" y="732517"/>
              <a:ext cx="3920526" cy="28337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r-HR" b="1" dirty="0"/>
                <a:t>Rokovi podnošenja zahtjeva za isplatu</a:t>
              </a:r>
              <a:r>
                <a:rPr lang="hr-HR" dirty="0"/>
                <a:t>:</a:t>
              </a:r>
            </a:p>
            <a:p>
              <a:pPr marL="342900" indent="-342900">
                <a:buAutoNum type="arabicPeriod"/>
              </a:pPr>
              <a:r>
                <a:rPr lang="hr-HR" dirty="0"/>
                <a:t>zahtjev – od 1. do 30. lipnja 2025.</a:t>
              </a:r>
            </a:p>
            <a:p>
              <a:pPr marL="342900" indent="-342900">
                <a:buAutoNum type="arabicPeriod"/>
              </a:pPr>
              <a:r>
                <a:rPr lang="hr-HR" dirty="0"/>
                <a:t>zahtjev – od 1. do 30. lipnja 2026.</a:t>
              </a:r>
            </a:p>
            <a:p>
              <a:pPr marL="342900" indent="-342900">
                <a:buAutoNum type="arabicPeriod"/>
              </a:pPr>
              <a:r>
                <a:rPr lang="hr-HR" dirty="0"/>
                <a:t>zahtjev – od 1. do 30. lipnja 2027.</a:t>
              </a:r>
            </a:p>
            <a:p>
              <a:pPr marL="342900" indent="-342900">
                <a:buAutoNum type="arabicPeriod"/>
              </a:pPr>
              <a:r>
                <a:rPr lang="hr-HR" dirty="0"/>
                <a:t>zahtjev – od 1. do 30. lipnja 2028.</a:t>
              </a:r>
            </a:p>
            <a:p>
              <a:pPr marL="342900" indent="-342900">
                <a:buAutoNum type="arabicPeriod"/>
              </a:pPr>
              <a:r>
                <a:rPr lang="hr-HR" dirty="0"/>
                <a:t>zahtjev – od 1. do 30. lipnja 2029.</a:t>
              </a:r>
            </a:p>
            <a:p>
              <a:endParaRPr lang="hr-HR" sz="1200" dirty="0"/>
            </a:p>
            <a:p>
              <a:r>
                <a:rPr lang="hr-HR" sz="1600" dirty="0">
                  <a:solidFill>
                    <a:schemeClr val="bg1"/>
                  </a:solidFill>
                </a:rPr>
                <a:t>* U slučaju nedostavljanja bilo kojeg zahtjeva za isplatu u propisanom roku, ugovor o financiranju se raskida i izdaje se odluka o povratu u slučaju da su sredstva već </a:t>
              </a:r>
              <a:r>
                <a:rPr lang="hr-HR" sz="1600" dirty="0" smtClean="0">
                  <a:solidFill>
                    <a:schemeClr val="bg1"/>
                  </a:solidFill>
                </a:rPr>
                <a:t>isplaćena.0</a:t>
              </a:r>
              <a:endParaRPr lang="hr-HR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996085" y="858591"/>
            <a:ext cx="2494844" cy="1658366"/>
            <a:chOff x="9211039" y="112675"/>
            <a:chExt cx="2494844" cy="1447459"/>
          </a:xfrm>
        </p:grpSpPr>
        <p:sp>
          <p:nvSpPr>
            <p:cNvPr id="14" name="Rounded Rectangle 13"/>
            <p:cNvSpPr/>
            <p:nvPr/>
          </p:nvSpPr>
          <p:spPr>
            <a:xfrm>
              <a:off x="9211039" y="112675"/>
              <a:ext cx="2494844" cy="1447459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hr-HR" dirty="0"/>
                <a:t>Podnošenje zahtjeva za isplatu</a:t>
              </a:r>
            </a:p>
            <a:p>
              <a:pPr algn="ctr"/>
              <a:endParaRPr lang="hr-HR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9356666" y="891192"/>
              <a:ext cx="2203589" cy="57080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hr-HR" dirty="0"/>
                <a:t>Elektroničko podnošenje zahtjeva</a:t>
              </a:r>
            </a:p>
          </p:txBody>
        </p:sp>
      </p:grpSp>
      <p:sp>
        <p:nvSpPr>
          <p:cNvPr id="18" name="Rounded Rectangle 29">
            <a:extLst>
              <a:ext uri="{FF2B5EF4-FFF2-40B4-BE49-F238E27FC236}">
                <a16:creationId xmlns:a16="http://schemas.microsoft.com/office/drawing/2014/main" id="{093AB573-B516-FBFF-39F1-776D814A1B9B}"/>
              </a:ext>
            </a:extLst>
          </p:cNvPr>
          <p:cNvSpPr/>
          <p:nvPr/>
        </p:nvSpPr>
        <p:spPr>
          <a:xfrm>
            <a:off x="8064077" y="4351409"/>
            <a:ext cx="3003613" cy="71229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r-HR" dirty="0"/>
              <a:t>Inspekcijski nadzor/kontrola na terenu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AB1C25E-5D70-D700-C522-1BE85192D4B2}"/>
              </a:ext>
            </a:extLst>
          </p:cNvPr>
          <p:cNvSpPr/>
          <p:nvPr/>
        </p:nvSpPr>
        <p:spPr>
          <a:xfrm>
            <a:off x="4937235" y="2703593"/>
            <a:ext cx="2683089" cy="156042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/>
              <a:t>IZNOS u Zahtjevu za isplatu – 1/5 iznosa iz Ugovora o financiranju</a:t>
            </a:r>
            <a:endParaRPr lang="hr-HR" b="1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8900887D-E779-9EE7-C181-C31A55B1BC38}"/>
              </a:ext>
            </a:extLst>
          </p:cNvPr>
          <p:cNvSpPr/>
          <p:nvPr/>
        </p:nvSpPr>
        <p:spPr>
          <a:xfrm rot="19620127">
            <a:off x="7373437" y="544335"/>
            <a:ext cx="984747" cy="327950"/>
          </a:xfrm>
          <a:prstGeom prst="rightArrow">
            <a:avLst>
              <a:gd name="adj1" fmla="val 44768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A682ED6D-380B-08EC-CE1A-20E0776C2634}"/>
              </a:ext>
            </a:extLst>
          </p:cNvPr>
          <p:cNvSpPr/>
          <p:nvPr/>
        </p:nvSpPr>
        <p:spPr>
          <a:xfrm>
            <a:off x="9333595" y="3746806"/>
            <a:ext cx="259292" cy="5965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E6410A9B-CFFC-A8F8-C8E7-2C0F52474902}"/>
              </a:ext>
            </a:extLst>
          </p:cNvPr>
          <p:cNvSpPr/>
          <p:nvPr/>
        </p:nvSpPr>
        <p:spPr>
          <a:xfrm rot="5400000">
            <a:off x="7504234" y="4281725"/>
            <a:ext cx="277030" cy="8426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D9C13AB-0C67-D14E-D3C9-01B1B99BDFF8}"/>
              </a:ext>
            </a:extLst>
          </p:cNvPr>
          <p:cNvSpPr/>
          <p:nvPr/>
        </p:nvSpPr>
        <p:spPr>
          <a:xfrm>
            <a:off x="8005313" y="2330476"/>
            <a:ext cx="3562710" cy="1576701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Kod podnošenja </a:t>
            </a:r>
            <a:r>
              <a:rPr lang="hr-HR" b="1" dirty="0">
                <a:solidFill>
                  <a:srgbClr val="FF0000"/>
                </a:solidFill>
              </a:rPr>
              <a:t>prvog i petog </a:t>
            </a:r>
            <a:r>
              <a:rPr lang="hr-HR" dirty="0"/>
              <a:t>zahtjeva za isplatu se dostavlja </a:t>
            </a:r>
            <a:r>
              <a:rPr lang="hr-HR" b="1" dirty="0">
                <a:solidFill>
                  <a:srgbClr val="FF0000"/>
                </a:solidFill>
              </a:rPr>
              <a:t>Zapisnik o terenskom očevidu </a:t>
            </a:r>
            <a:r>
              <a:rPr lang="hr-HR" dirty="0"/>
              <a:t>zajedno s geotagiranim fotografijama </a:t>
            </a:r>
            <a:r>
              <a:rPr lang="hr-HR" dirty="0" smtClean="0"/>
              <a:t>- Prilog </a:t>
            </a:r>
            <a:r>
              <a:rPr lang="hr-HR" dirty="0"/>
              <a:t>5 Natječaja</a:t>
            </a:r>
          </a:p>
        </p:txBody>
      </p:sp>
      <p:sp>
        <p:nvSpPr>
          <p:cNvPr id="33" name="Rounded Rectangle 29">
            <a:extLst>
              <a:ext uri="{FF2B5EF4-FFF2-40B4-BE49-F238E27FC236}">
                <a16:creationId xmlns:a16="http://schemas.microsoft.com/office/drawing/2014/main" id="{093AB573-B516-FBFF-39F1-776D814A1B9B}"/>
              </a:ext>
            </a:extLst>
          </p:cNvPr>
          <p:cNvSpPr/>
          <p:nvPr/>
        </p:nvSpPr>
        <p:spPr>
          <a:xfrm>
            <a:off x="4926203" y="4452700"/>
            <a:ext cx="2295218" cy="51831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r-HR" sz="2400" dirty="0"/>
              <a:t>Odluka o isplati</a:t>
            </a:r>
          </a:p>
        </p:txBody>
      </p:sp>
    </p:spTree>
    <p:extLst>
      <p:ext uri="{BB962C8B-B14F-4D97-AF65-F5344CB8AC3E}">
        <p14:creationId xmlns:p14="http://schemas.microsoft.com/office/powerpoint/2010/main" val="412594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5291247" y="704877"/>
            <a:ext cx="5606250" cy="3396085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12192000" cy="518714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819" y="5317066"/>
            <a:ext cx="3040781" cy="93330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837207" y="116381"/>
            <a:ext cx="4751419" cy="73090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PETOGODIŠNJE RAZDOBLJE </a:t>
            </a:r>
            <a:r>
              <a:rPr lang="hr-HR" dirty="0" smtClean="0"/>
              <a:t>PROVEDBE</a:t>
            </a:r>
            <a:endParaRPr lang="hr-HR" dirty="0"/>
          </a:p>
        </p:txBody>
      </p:sp>
      <p:grpSp>
        <p:nvGrpSpPr>
          <p:cNvPr id="17" name="Group 16"/>
          <p:cNvGrpSpPr/>
          <p:nvPr/>
        </p:nvGrpSpPr>
        <p:grpSpPr>
          <a:xfrm>
            <a:off x="1803633" y="1057013"/>
            <a:ext cx="8976220" cy="4009931"/>
            <a:chOff x="1006118" y="1150516"/>
            <a:chExt cx="5023387" cy="4192385"/>
          </a:xfrm>
        </p:grpSpPr>
        <p:sp>
          <p:nvSpPr>
            <p:cNvPr id="3" name="Rounded Rectangle 2"/>
            <p:cNvSpPr/>
            <p:nvPr/>
          </p:nvSpPr>
          <p:spPr>
            <a:xfrm>
              <a:off x="1939766" y="1150516"/>
              <a:ext cx="3067864" cy="51747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hr-HR" sz="2000" dirty="0"/>
                <a:t>Inspekcijski nadzor/Kontrola na terenu 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006118" y="1792292"/>
              <a:ext cx="5023387" cy="3550609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hr-HR" dirty="0">
                  <a:solidFill>
                    <a:schemeClr val="bg1"/>
                  </a:solidFill>
                </a:rPr>
                <a:t>Inspekcijski nadzor provode nadležni inspektori Državnog inspektorata RH na zahtjev Agencije za plaćanja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hr-HR" dirty="0">
                  <a:solidFill>
                    <a:schemeClr val="bg1"/>
                  </a:solidFill>
                </a:rPr>
                <a:t>Inspektori obavještavaju Agenciju za plaćanja o rezultatima provedenog inspekcijskog nadzora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hr-HR" dirty="0">
                  <a:solidFill>
                    <a:schemeClr val="bg1"/>
                  </a:solidFill>
                </a:rPr>
                <a:t>Korisnik mora omogućiti obavljanje terenskog </a:t>
              </a:r>
              <a:r>
                <a:rPr lang="hr-HR" dirty="0" smtClean="0">
                  <a:solidFill>
                    <a:schemeClr val="bg1"/>
                  </a:solidFill>
                </a:rPr>
                <a:t>očevida/kontrole </a:t>
              </a:r>
              <a:r>
                <a:rPr lang="hr-HR" dirty="0">
                  <a:solidFill>
                    <a:schemeClr val="bg1"/>
                  </a:solidFill>
                </a:rPr>
                <a:t>na </a:t>
              </a:r>
              <a:r>
                <a:rPr lang="hr-HR" dirty="0" smtClean="0">
                  <a:solidFill>
                    <a:schemeClr val="bg1"/>
                  </a:solidFill>
                </a:rPr>
                <a:t>terenu/inspekcijskog </a:t>
              </a:r>
              <a:r>
                <a:rPr lang="hr-HR" dirty="0">
                  <a:solidFill>
                    <a:schemeClr val="bg1"/>
                  </a:solidFill>
                </a:rPr>
                <a:t>nadzora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hr-HR" dirty="0">
                  <a:solidFill>
                    <a:schemeClr val="bg1"/>
                  </a:solidFill>
                </a:rPr>
                <a:t>Korisnik odgovara za pokazane granice katastarske općine na kojoj se provodi terenski očevid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hr-HR" dirty="0">
                  <a:solidFill>
                    <a:schemeClr val="bg1"/>
                  </a:solidFill>
                </a:rPr>
                <a:t>Korisnik se obvezuje da na prihvatljivim površinama neće nastati promjene namjene, vlasništva, prava gospodarenja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hr-HR" dirty="0">
                  <a:solidFill>
                    <a:schemeClr val="bg1"/>
                  </a:solidFill>
                </a:rPr>
                <a:t>U slučaju kršenja </a:t>
              </a:r>
              <a:r>
                <a:rPr lang="hr-HR" dirty="0" smtClean="0">
                  <a:solidFill>
                    <a:schemeClr val="bg1"/>
                  </a:solidFill>
                </a:rPr>
                <a:t>obveza/mjera: </a:t>
              </a:r>
              <a:r>
                <a:rPr lang="hr-HR" dirty="0">
                  <a:solidFill>
                    <a:schemeClr val="bg1"/>
                  </a:solidFill>
                </a:rPr>
                <a:t>odbijanje Zahtjeva za isplatu – Povrat ukupnih sredstava 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hr-HR" dirty="0">
                <a:solidFill>
                  <a:schemeClr val="bg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hr-HR" dirty="0">
                <a:solidFill>
                  <a:schemeClr val="bg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hr-HR" dirty="0">
                <a:solidFill>
                  <a:schemeClr val="bg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hr-HR" dirty="0">
                <a:solidFill>
                  <a:schemeClr val="bg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hr-HR" dirty="0">
                <a:solidFill>
                  <a:schemeClr val="bg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hr-HR" dirty="0">
                <a:solidFill>
                  <a:schemeClr val="bg1"/>
                </a:solidFill>
              </a:endParaRPr>
            </a:p>
            <a:p>
              <a:endParaRPr lang="hr-HR" dirty="0">
                <a:solidFill>
                  <a:schemeClr val="bg1"/>
                </a:solidFill>
              </a:endParaRPr>
            </a:p>
            <a:p>
              <a:endParaRPr lang="hr-HR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238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0" y="0"/>
            <a:ext cx="12192000" cy="509264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819" y="5317066"/>
            <a:ext cx="3040781" cy="93330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93989" y="632511"/>
            <a:ext cx="4997177" cy="2585142"/>
            <a:chOff x="-2481587" y="-814443"/>
            <a:chExt cx="4997177" cy="2268339"/>
          </a:xfrm>
        </p:grpSpPr>
        <p:sp>
          <p:nvSpPr>
            <p:cNvPr id="3" name="Rounded Rectangle 2"/>
            <p:cNvSpPr/>
            <p:nvPr/>
          </p:nvSpPr>
          <p:spPr>
            <a:xfrm>
              <a:off x="-2481587" y="-814443"/>
              <a:ext cx="4397432" cy="1670367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hr-HR" dirty="0"/>
                <a:t>POVRAT SREDSTAVA I RASKID UGOVORA O FINANCIRANJU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-1507769" y="152880"/>
              <a:ext cx="4023359" cy="1301016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r-HR" dirty="0">
                  <a:solidFill>
                    <a:schemeClr val="bg1"/>
                  </a:solidFill>
                </a:rPr>
                <a:t>Razlozi pokretanja povrata/ raskidanja ugovora - Pravilnik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168867" y="521045"/>
            <a:ext cx="3781467" cy="2931006"/>
            <a:chOff x="9211038" y="112675"/>
            <a:chExt cx="3026761" cy="2931006"/>
          </a:xfrm>
        </p:grpSpPr>
        <p:sp>
          <p:nvSpPr>
            <p:cNvPr id="14" name="Rounded Rectangle 13"/>
            <p:cNvSpPr/>
            <p:nvPr/>
          </p:nvSpPr>
          <p:spPr>
            <a:xfrm>
              <a:off x="9211038" y="112675"/>
              <a:ext cx="3026761" cy="1447459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hr-HR" dirty="0"/>
                <a:t>ODUSTAJANJE KORISNIKA</a:t>
              </a:r>
            </a:p>
            <a:p>
              <a:pPr algn="ctr"/>
              <a:endParaRPr lang="hr-HR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9800280" y="1351838"/>
              <a:ext cx="1950155" cy="169184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/>
                <a:t>AGRONET putem NIAS sustava</a:t>
              </a:r>
            </a:p>
            <a:p>
              <a:pPr algn="ctr"/>
              <a:r>
                <a:rPr lang="hr-HR" dirty="0"/>
                <a:t>Upute- Prilog 6 Natječaja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8745819" y="2987485"/>
            <a:ext cx="2040030" cy="93250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r-HR" dirty="0"/>
              <a:t>Elektroničko podnošenje zahtjeva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979600" y="1018981"/>
            <a:ext cx="2725781" cy="65625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r-HR" dirty="0" smtClean="0"/>
              <a:t>Odustajanje nakon isplate: povrat sredstava</a:t>
            </a:r>
            <a:endParaRPr lang="hr-HR" dirty="0"/>
          </a:p>
        </p:txBody>
      </p:sp>
      <p:sp>
        <p:nvSpPr>
          <p:cNvPr id="16" name="Rounded Rectangle 15"/>
          <p:cNvSpPr/>
          <p:nvPr/>
        </p:nvSpPr>
        <p:spPr>
          <a:xfrm>
            <a:off x="5650635" y="1131547"/>
            <a:ext cx="1970734" cy="43112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r-HR" dirty="0"/>
              <a:t>Bilo kada</a:t>
            </a:r>
          </a:p>
        </p:txBody>
      </p:sp>
    </p:spTree>
    <p:extLst>
      <p:ext uri="{BB962C8B-B14F-4D97-AF65-F5344CB8AC3E}">
        <p14:creationId xmlns:p14="http://schemas.microsoft.com/office/powerpoint/2010/main" val="2980228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800" b="1" dirty="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260835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1" y="0"/>
            <a:ext cx="12192001" cy="514773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30" y="5486400"/>
            <a:ext cx="3040781" cy="933309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29281930"/>
              </p:ext>
            </p:extLst>
          </p:nvPr>
        </p:nvGraphicFramePr>
        <p:xfrm>
          <a:off x="1" y="1998487"/>
          <a:ext cx="11791950" cy="314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331410" y="180975"/>
            <a:ext cx="11421687" cy="1817511"/>
          </a:xfrm>
          <a:prstGeom prst="round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hr-HR" sz="2400" b="1" dirty="0">
                <a:solidFill>
                  <a:schemeClr val="bg1"/>
                </a:solidFill>
                <a:hlinkClick r:id="rId9" action="ppaction://hlinkfile"/>
              </a:rPr>
              <a:t>PRAVILNIK O PROVEDBI INTERVENCIJE 72.01. POTPORA ZA OGRANIČENJE U GOSPODARENJU ŠUMAMA (NATURA 2000, NKS) IZ STRATEŠKOG PLANA ZAJEDNIČKE POLJOPRIVREDNE POLITIKE REPUBLIKE HRVATSKE 2023. – 2027. (NN BR. 86/2024; 107/2024)</a:t>
            </a:r>
            <a:endParaRPr lang="hr-H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30" y="5486400"/>
            <a:ext cx="3040781" cy="933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AC0872-5360-1E31-5FC2-BD0FFA010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819" y="1909501"/>
            <a:ext cx="9641462" cy="314835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0312" y="70126"/>
            <a:ext cx="11888199" cy="900719"/>
          </a:xfrm>
          <a:prstGeom prst="round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/>
              <a:t>Informacije o Pravilniku i Natječaju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76343" y="3982406"/>
            <a:ext cx="2867916" cy="1151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Datum objave Natječaja:</a:t>
            </a:r>
          </a:p>
          <a:p>
            <a:pPr algn="ctr"/>
            <a:r>
              <a:rPr lang="hr-HR" dirty="0"/>
              <a:t>18. rujna 2024.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591DB67-6F96-3F7C-5FFB-98455814FB41}"/>
              </a:ext>
            </a:extLst>
          </p:cNvPr>
          <p:cNvSpPr/>
          <p:nvPr/>
        </p:nvSpPr>
        <p:spPr>
          <a:xfrm>
            <a:off x="4257040" y="2587494"/>
            <a:ext cx="365760" cy="6779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53F365-B28F-E631-73D1-5349EAC50D9B}"/>
              </a:ext>
            </a:extLst>
          </p:cNvPr>
          <p:cNvSpPr/>
          <p:nvPr/>
        </p:nvSpPr>
        <p:spPr>
          <a:xfrm>
            <a:off x="4043680" y="3906391"/>
            <a:ext cx="1788160" cy="3709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Rounded Rectangle 9"/>
          <p:cNvSpPr/>
          <p:nvPr/>
        </p:nvSpPr>
        <p:spPr>
          <a:xfrm>
            <a:off x="266817" y="1472390"/>
            <a:ext cx="2877441" cy="1445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https://www.apprrr.hr/72-01-area-natura-2000-potpore-za-ogranicenje-u-gospodarenju-sumama-natura-2000-nks/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465191" y="1468909"/>
            <a:ext cx="2867916" cy="1151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https://ruralnirazvoj.hr/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465191" y="3869751"/>
            <a:ext cx="2867916" cy="1151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Pravilnik: NN 86/2024;</a:t>
            </a:r>
          </a:p>
          <a:p>
            <a:pPr algn="ctr"/>
            <a:r>
              <a:rPr lang="hr-HR" dirty="0"/>
              <a:t>NN 107/2024</a:t>
            </a:r>
          </a:p>
        </p:txBody>
      </p:sp>
    </p:spTree>
    <p:extLst>
      <p:ext uri="{BB962C8B-B14F-4D97-AF65-F5344CB8AC3E}">
        <p14:creationId xmlns:p14="http://schemas.microsoft.com/office/powerpoint/2010/main" val="357725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30" y="5486400"/>
            <a:ext cx="3040781" cy="93330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0312" y="104775"/>
            <a:ext cx="11888199" cy="657090"/>
          </a:xfrm>
          <a:prstGeom prst="round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/>
              <a:t>Informacije o Pravilniku i Natječaju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591DB67-6F96-3F7C-5FFB-98455814FB41}"/>
              </a:ext>
            </a:extLst>
          </p:cNvPr>
          <p:cNvSpPr/>
          <p:nvPr/>
        </p:nvSpPr>
        <p:spPr>
          <a:xfrm rot="16200000">
            <a:off x="3189038" y="5185328"/>
            <a:ext cx="290945" cy="49863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Arrow: Down 8">
            <a:extLst>
              <a:ext uri="{FF2B5EF4-FFF2-40B4-BE49-F238E27FC236}">
                <a16:creationId xmlns:a16="http://schemas.microsoft.com/office/drawing/2014/main" id="{8591DB67-6F96-3F7C-5FFB-98455814FB41}"/>
              </a:ext>
            </a:extLst>
          </p:cNvPr>
          <p:cNvSpPr/>
          <p:nvPr/>
        </p:nvSpPr>
        <p:spPr>
          <a:xfrm rot="16200000">
            <a:off x="3181877" y="5797139"/>
            <a:ext cx="297789" cy="50610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067" y="761865"/>
            <a:ext cx="4554509" cy="584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0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" y="0"/>
            <a:ext cx="11239500" cy="511108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r-HR" sz="3600" dirty="0"/>
              <a:t>Podnošenje zahtjeva za potporu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30" y="5486400"/>
            <a:ext cx="3040781" cy="93330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0" y="1114473"/>
            <a:ext cx="12192000" cy="2385083"/>
          </a:xfrm>
          <a:prstGeom prst="round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577" y="1811601"/>
            <a:ext cx="5726659" cy="407898"/>
          </a:xfrm>
        </p:spPr>
        <p:txBody>
          <a:bodyPr>
            <a:normAutofit/>
          </a:bodyPr>
          <a:lstStyle/>
          <a:p>
            <a:pPr algn="l"/>
            <a:r>
              <a:rPr lang="hr-HR" sz="2000" dirty="0">
                <a:solidFill>
                  <a:schemeClr val="bg1"/>
                </a:solidFill>
              </a:rPr>
              <a:t>ROK ZA PODNOŠENJE ZAHTJEVA ZA POTPORU</a:t>
            </a:r>
          </a:p>
        </p:txBody>
      </p:sp>
      <p:sp>
        <p:nvSpPr>
          <p:cNvPr id="2" name="Oval 1"/>
          <p:cNvSpPr/>
          <p:nvPr/>
        </p:nvSpPr>
        <p:spPr>
          <a:xfrm>
            <a:off x="6136168" y="946673"/>
            <a:ext cx="4578682" cy="2749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dirty="0">
                <a:solidFill>
                  <a:schemeClr val="bg1"/>
                </a:solidFill>
              </a:rPr>
              <a:t>Početak podnošenja:</a:t>
            </a:r>
          </a:p>
          <a:p>
            <a:pPr algn="ctr"/>
            <a:r>
              <a:rPr lang="hr-HR" sz="2400" dirty="0">
                <a:solidFill>
                  <a:schemeClr val="bg1"/>
                </a:solidFill>
              </a:rPr>
              <a:t>5.11.2024. </a:t>
            </a:r>
            <a:r>
              <a:rPr lang="hr-HR" sz="2400" u="sng" dirty="0">
                <a:solidFill>
                  <a:schemeClr val="bg1"/>
                </a:solidFill>
              </a:rPr>
              <a:t>od 12:00 h</a:t>
            </a:r>
          </a:p>
          <a:p>
            <a:pPr algn="ctr"/>
            <a:endParaRPr lang="hr-HR" sz="2200" dirty="0">
              <a:solidFill>
                <a:schemeClr val="bg1"/>
              </a:solidFill>
            </a:endParaRPr>
          </a:p>
          <a:p>
            <a:pPr algn="ctr"/>
            <a:r>
              <a:rPr lang="hr-HR" sz="2200" dirty="0">
                <a:solidFill>
                  <a:schemeClr val="bg1"/>
                </a:solidFill>
              </a:rPr>
              <a:t>Kraj podnošenja:</a:t>
            </a:r>
          </a:p>
          <a:p>
            <a:pPr algn="ctr"/>
            <a:r>
              <a:rPr lang="hr-HR" sz="2400" dirty="0">
                <a:solidFill>
                  <a:schemeClr val="bg1"/>
                </a:solidFill>
              </a:rPr>
              <a:t>13.12.2024. </a:t>
            </a:r>
            <a:r>
              <a:rPr lang="hr-HR" sz="2400" u="sng" dirty="0">
                <a:solidFill>
                  <a:schemeClr val="bg1"/>
                </a:solidFill>
              </a:rPr>
              <a:t>do 12:00 h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305999-AA28-4FDE-996E-553180B1D128}"/>
              </a:ext>
            </a:extLst>
          </p:cNvPr>
          <p:cNvSpPr/>
          <p:nvPr/>
        </p:nvSpPr>
        <p:spPr>
          <a:xfrm>
            <a:off x="1124125" y="2525087"/>
            <a:ext cx="2865632" cy="237408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rgbClr val="FF0000"/>
                </a:solidFill>
              </a:rPr>
              <a:t>VAŽNO:</a:t>
            </a:r>
            <a:r>
              <a:rPr lang="hr-HR" sz="1600" b="1" dirty="0">
                <a:solidFill>
                  <a:schemeClr val="tx1"/>
                </a:solidFill>
              </a:rPr>
              <a:t> Podnijeti </a:t>
            </a:r>
            <a:r>
              <a:rPr lang="hr-HR" sz="1600" b="1" u="sng" dirty="0" smtClean="0">
                <a:solidFill>
                  <a:schemeClr val="tx1"/>
                </a:solidFill>
              </a:rPr>
              <a:t>Zahtjev</a:t>
            </a:r>
            <a:r>
              <a:rPr lang="hr-HR" sz="1600" b="1" dirty="0" smtClean="0">
                <a:solidFill>
                  <a:schemeClr val="tx1"/>
                </a:solidFill>
              </a:rPr>
              <a:t> </a:t>
            </a:r>
            <a:r>
              <a:rPr lang="hr-HR" sz="1600" b="1" dirty="0">
                <a:solidFill>
                  <a:schemeClr val="tx1"/>
                </a:solidFill>
              </a:rPr>
              <a:t>za izdavanje Potvrde o propisanim ograničenjima u gospodarenju šumama – Uputa o ishođenju Potvrde Prilog 2 Natječaja </a:t>
            </a:r>
            <a:endParaRPr lang="hr-H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7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1" y="1"/>
            <a:ext cx="12192001" cy="518160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819" y="5317066"/>
            <a:ext cx="3040781" cy="93330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31768" y="201931"/>
            <a:ext cx="5138974" cy="2665447"/>
            <a:chOff x="2729232" y="1875384"/>
            <a:chExt cx="3227959" cy="2665447"/>
          </a:xfrm>
        </p:grpSpPr>
        <p:sp>
          <p:nvSpPr>
            <p:cNvPr id="6" name="Rounded Rectangle 5"/>
            <p:cNvSpPr/>
            <p:nvPr/>
          </p:nvSpPr>
          <p:spPr>
            <a:xfrm>
              <a:off x="2729232" y="1875384"/>
              <a:ext cx="2640157" cy="87625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hr-HR" sz="1200" b="1" dirty="0"/>
            </a:p>
            <a:p>
              <a:pPr algn="ctr"/>
              <a:r>
                <a:rPr lang="hr-HR" b="1" dirty="0"/>
                <a:t>ELEKTRONIČKO PODNOŠENJE ZAHTJEVA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000749" y="2751634"/>
              <a:ext cx="2956442" cy="178919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hr-HR" dirty="0"/>
            </a:p>
            <a:p>
              <a:pPr algn="ctr"/>
              <a:r>
                <a:rPr lang="hr-HR" dirty="0"/>
                <a:t>AGRONET putem NIAS sustava</a:t>
              </a:r>
            </a:p>
            <a:p>
              <a:pPr algn="ctr"/>
              <a:r>
                <a:rPr lang="hr-HR" dirty="0">
                  <a:solidFill>
                    <a:schemeClr val="bg1"/>
                  </a:solidFill>
                </a:rPr>
                <a:t>Upute - </a:t>
              </a:r>
              <a:r>
                <a:rPr lang="hr-HR" b="1" dirty="0">
                  <a:solidFill>
                    <a:schemeClr val="bg1"/>
                  </a:solidFill>
                </a:rPr>
                <a:t>Prilog 6 Natječaja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9E83C16-8C00-38B2-215C-A4077CD3DE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612" y="1902733"/>
            <a:ext cx="5315156" cy="3043443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62908040-071F-E9A3-0F1C-2F1730DFB1DC}"/>
              </a:ext>
            </a:extLst>
          </p:cNvPr>
          <p:cNvSpPr/>
          <p:nvPr/>
        </p:nvSpPr>
        <p:spPr>
          <a:xfrm>
            <a:off x="5770741" y="3429000"/>
            <a:ext cx="639346" cy="3606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35D40D77-9486-E479-C11B-2707D4DDA47D}"/>
              </a:ext>
            </a:extLst>
          </p:cNvPr>
          <p:cNvSpPr/>
          <p:nvPr/>
        </p:nvSpPr>
        <p:spPr>
          <a:xfrm>
            <a:off x="9405640" y="1360804"/>
            <a:ext cx="2660889" cy="99861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/>
              <a:t>Vjerodajnica:</a:t>
            </a:r>
          </a:p>
          <a:p>
            <a:r>
              <a:rPr lang="hr-HR" dirty="0"/>
              <a:t>Visoka ili Značajna razina sigurnosti</a:t>
            </a:r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FE9AD532-405A-FD65-B004-6A971555473E}"/>
              </a:ext>
            </a:extLst>
          </p:cNvPr>
          <p:cNvSpPr/>
          <p:nvPr/>
        </p:nvSpPr>
        <p:spPr>
          <a:xfrm>
            <a:off x="7899259" y="1360804"/>
            <a:ext cx="416560" cy="54700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18222D-C4B1-D202-8439-A6B632844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476" y="2505923"/>
            <a:ext cx="5604265" cy="23510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DBEEE56-C0CF-386C-2456-72653FF3F7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8961" y="687517"/>
            <a:ext cx="2134814" cy="67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0" y="0"/>
            <a:ext cx="12192000" cy="52318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819" y="5317066"/>
            <a:ext cx="3040781" cy="93330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10992" y="269400"/>
            <a:ext cx="5083499" cy="3162775"/>
            <a:chOff x="2729232" y="1761878"/>
            <a:chExt cx="3227959" cy="3162775"/>
          </a:xfrm>
        </p:grpSpPr>
        <p:sp>
          <p:nvSpPr>
            <p:cNvPr id="6" name="Rounded Rectangle 5"/>
            <p:cNvSpPr/>
            <p:nvPr/>
          </p:nvSpPr>
          <p:spPr>
            <a:xfrm>
              <a:off x="2729232" y="1761878"/>
              <a:ext cx="2640157" cy="87625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hr-HR" b="1" dirty="0"/>
                <a:t>ELEKTRONIČKO PODNOŠENJE ZAHTJEVA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94460" y="2313509"/>
              <a:ext cx="2962731" cy="26111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hr-HR" dirty="0">
                  <a:solidFill>
                    <a:schemeClr val="bg1"/>
                  </a:solidFill>
                </a:rPr>
                <a:t>AGRONET putem NIAS sustava</a:t>
              </a:r>
            </a:p>
            <a:p>
              <a:pPr algn="ctr"/>
              <a:r>
                <a:rPr lang="hr-HR" dirty="0">
                  <a:solidFill>
                    <a:schemeClr val="bg1"/>
                  </a:solidFill>
                </a:rPr>
                <a:t>Upute - </a:t>
              </a:r>
              <a:r>
                <a:rPr lang="hr-HR" b="1" dirty="0">
                  <a:solidFill>
                    <a:schemeClr val="bg1"/>
                  </a:solidFill>
                </a:rPr>
                <a:t>Prilog 6 Natječaja</a:t>
              </a: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853722" y="1575339"/>
            <a:ext cx="2542369" cy="17298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>
                <a:solidFill>
                  <a:schemeClr val="bg1"/>
                </a:solidFill>
              </a:rPr>
              <a:t>Zahtjev za: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Potporu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Isplatu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Odustajanje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801" y="1470268"/>
            <a:ext cx="7631934" cy="874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4423" y="2556313"/>
            <a:ext cx="7452322" cy="2477688"/>
          </a:xfrm>
          <a:prstGeom prst="rect">
            <a:avLst/>
          </a:prstGeom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35D40D77-9486-E479-C11B-2707D4DDA47D}"/>
              </a:ext>
            </a:extLst>
          </p:cNvPr>
          <p:cNvSpPr/>
          <p:nvPr/>
        </p:nvSpPr>
        <p:spPr>
          <a:xfrm>
            <a:off x="896108" y="3733783"/>
            <a:ext cx="2660889" cy="99861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 smtClean="0"/>
              <a:t>Preduvjet: registracija u Evidenciju </a:t>
            </a:r>
            <a:r>
              <a:rPr lang="pl-PL" sz="1600" dirty="0"/>
              <a:t>korisnika potpora u ruralnom razvoju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03389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0" y="0"/>
            <a:ext cx="12192000" cy="515302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819" y="5317066"/>
            <a:ext cx="3040781" cy="93330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10992" y="363856"/>
            <a:ext cx="5083499" cy="3052203"/>
            <a:chOff x="2729232" y="1875384"/>
            <a:chExt cx="3227959" cy="2824805"/>
          </a:xfrm>
        </p:grpSpPr>
        <p:sp>
          <p:nvSpPr>
            <p:cNvPr id="6" name="Rounded Rectangle 5"/>
            <p:cNvSpPr/>
            <p:nvPr/>
          </p:nvSpPr>
          <p:spPr>
            <a:xfrm>
              <a:off x="2729232" y="1875384"/>
              <a:ext cx="2640157" cy="87625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hr-HR" b="1" dirty="0"/>
                <a:t>ELEKTRONIČKO PODNOŠENJE ZAHTJEVA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94460" y="2408395"/>
              <a:ext cx="2962731" cy="22917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hr-HR" dirty="0"/>
                <a:t>AGRONET putem NIAS sustava</a:t>
              </a:r>
            </a:p>
            <a:p>
              <a:pPr algn="ctr"/>
              <a:r>
                <a:rPr lang="hr-HR" dirty="0"/>
                <a:t>Upute - </a:t>
              </a:r>
              <a:r>
                <a:rPr lang="hr-HR" b="1" dirty="0">
                  <a:solidFill>
                    <a:schemeClr val="bg1"/>
                  </a:solidFill>
                </a:rPr>
                <a:t>Prilog 6 Natječaja</a:t>
              </a: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157312" y="1862817"/>
            <a:ext cx="3608547" cy="79839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/>
              <a:t>Odabrati ispravan </a:t>
            </a:r>
            <a:r>
              <a:rPr lang="en-US" dirty="0"/>
              <a:t>f</a:t>
            </a:r>
            <a:r>
              <a:rPr lang="hr-HR" dirty="0"/>
              <a:t>ond i natječaj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804" y="1604515"/>
            <a:ext cx="6519971" cy="315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6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0" y="0"/>
            <a:ext cx="12192000" cy="517207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819" y="5317066"/>
            <a:ext cx="3040781" cy="93330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10992" y="293302"/>
            <a:ext cx="5083499" cy="3138874"/>
            <a:chOff x="2729232" y="1815576"/>
            <a:chExt cx="3227959" cy="3109077"/>
          </a:xfrm>
        </p:grpSpPr>
        <p:sp>
          <p:nvSpPr>
            <p:cNvPr id="6" name="Rounded Rectangle 5"/>
            <p:cNvSpPr/>
            <p:nvPr/>
          </p:nvSpPr>
          <p:spPr>
            <a:xfrm>
              <a:off x="2729232" y="1815576"/>
              <a:ext cx="2640157" cy="87625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hr-HR" b="1" dirty="0"/>
                <a:t>ELEKTRONIČKO PODNOŠENJE ZAHTJEVA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94460" y="2313509"/>
              <a:ext cx="2962731" cy="26111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hr-HR" dirty="0"/>
                <a:t>AGRONET putem NIAS sustava</a:t>
              </a:r>
            </a:p>
            <a:p>
              <a:pPr algn="ctr"/>
              <a:r>
                <a:rPr lang="hr-HR" dirty="0"/>
                <a:t>Upute - </a:t>
              </a:r>
              <a:r>
                <a:rPr lang="hr-HR" b="1" dirty="0">
                  <a:solidFill>
                    <a:schemeClr val="bg1"/>
                  </a:solidFill>
                </a:rPr>
                <a:t>Prilog 6 Natječaja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042" y="1259156"/>
            <a:ext cx="6706183" cy="1260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33" y="3689325"/>
            <a:ext cx="6862801" cy="126093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15233" y="1663087"/>
            <a:ext cx="3867507" cy="63785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/>
              <a:t>Zahtjev</a:t>
            </a:r>
            <a:r>
              <a:rPr lang="en-US" dirty="0"/>
              <a:t> je </a:t>
            </a:r>
            <a:r>
              <a:rPr lang="hr-HR" dirty="0"/>
              <a:t>spreman</a:t>
            </a:r>
            <a:r>
              <a:rPr lang="en-US" dirty="0"/>
              <a:t> za </a:t>
            </a:r>
            <a:r>
              <a:rPr lang="hr-HR" dirty="0"/>
              <a:t>podnošenje</a:t>
            </a: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9F39BCF1-1813-6390-1A38-A6A23894AFB0}"/>
              </a:ext>
            </a:extLst>
          </p:cNvPr>
          <p:cNvSpPr/>
          <p:nvPr/>
        </p:nvSpPr>
        <p:spPr>
          <a:xfrm>
            <a:off x="740564" y="2437774"/>
            <a:ext cx="3816843" cy="60258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/>
              <a:t>Zahtjev</a:t>
            </a:r>
            <a:r>
              <a:rPr lang="en-US" dirty="0"/>
              <a:t> je </a:t>
            </a:r>
            <a:r>
              <a:rPr lang="hr-HR" dirty="0"/>
              <a:t>elektronički</a:t>
            </a:r>
            <a:r>
              <a:rPr lang="en-US" dirty="0"/>
              <a:t> </a:t>
            </a:r>
            <a:r>
              <a:rPr lang="hr-HR" dirty="0"/>
              <a:t>podnesen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862A4ED3-3EE8-675F-DA4E-3734B57BFCF9}"/>
              </a:ext>
            </a:extLst>
          </p:cNvPr>
          <p:cNvSpPr/>
          <p:nvPr/>
        </p:nvSpPr>
        <p:spPr>
          <a:xfrm>
            <a:off x="4582740" y="1863881"/>
            <a:ext cx="798302" cy="29272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A5161146-317B-79DD-3F17-19F886A1BCBA}"/>
              </a:ext>
            </a:extLst>
          </p:cNvPr>
          <p:cNvSpPr/>
          <p:nvPr/>
        </p:nvSpPr>
        <p:spPr>
          <a:xfrm>
            <a:off x="2491505" y="3026730"/>
            <a:ext cx="314960" cy="64896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023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0D08D2A0CC5C41AB82ED9D1F8647EC" ma:contentTypeVersion="2" ma:contentTypeDescription="Create a new document." ma:contentTypeScope="" ma:versionID="d96b7dcaa909a356c9b1c88f1025993e">
  <xsd:schema xmlns:xsd="http://www.w3.org/2001/XMLSchema" xmlns:xs="http://www.w3.org/2001/XMLSchema" xmlns:p="http://schemas.microsoft.com/office/2006/metadata/properties" xmlns:ns2="1096e588-875a-4e48-ba85-ea1554ece10c" targetNamespace="http://schemas.microsoft.com/office/2006/metadata/properties" ma:root="true" ma:fieldsID="fe0b12ed183bb4e9f70cf1d110ac93da" ns2:_="">
    <xsd:import namespace="1096e588-875a-4e48-ba85-ea1554ece10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96e588-875a-4e48-ba85-ea1554ece10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096e588-875a-4e48-ba85-ea1554ece10c">6PXVCHXRUD45-1407571288-94442</_dlc_DocId>
    <_dlc_DocIdUrl xmlns="1096e588-875a-4e48-ba85-ea1554ece10c">
      <Url>http://sharepoint/sirr/_layouts/15/DocIdRedir.aspx?ID=6PXVCHXRUD45-1407571288-94442</Url>
      <Description>6PXVCHXRUD45-1407571288-94442</Description>
    </_dlc_DocIdUrl>
  </documentManagement>
</p:properties>
</file>

<file path=customXml/itemProps1.xml><?xml version="1.0" encoding="utf-8"?>
<ds:datastoreItem xmlns:ds="http://schemas.openxmlformats.org/officeDocument/2006/customXml" ds:itemID="{ED310BEB-5712-4822-8DB7-9FC671D9BC3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BBD5C7F-61DD-43EB-94A4-79223BB299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AE2D30-429E-4D7A-ACEB-2530738D2D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96e588-875a-4e48-ba85-ea1554ece1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99730A4-7DD3-4E5D-8C54-BDF83FB51A0F}">
  <ds:schemaRefs>
    <ds:schemaRef ds:uri="http://schemas.microsoft.com/office/2006/documentManagement/types"/>
    <ds:schemaRef ds:uri="1096e588-875a-4e48-ba85-ea1554ece10c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apprrr_ppt_GRAY1</Template>
  <TotalTime>5919</TotalTime>
  <Words>656</Words>
  <Application>Microsoft Office PowerPoint</Application>
  <PresentationFormat>Widescreen</PresentationFormat>
  <Paragraphs>125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Open Sans Light</vt:lpstr>
      <vt:lpstr>Wingdings</vt:lpstr>
      <vt:lpstr>2_Office Theme</vt:lpstr>
      <vt:lpstr>INTERVENCIJA 72.01. Potpora za ograničenje u gospodarenju šumama  (NATURA 2000, NKS)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Company>APPRRR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Božana Bešlić</dc:creator>
  <cp:lastModifiedBy>APPRRR</cp:lastModifiedBy>
  <cp:revision>334</cp:revision>
  <dcterms:created xsi:type="dcterms:W3CDTF">2017-12-08T15:20:20Z</dcterms:created>
  <dcterms:modified xsi:type="dcterms:W3CDTF">2024-09-27T11:45:02Z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c214c472-4691-475b-95f2-e91b3f8eedb0</vt:lpwstr>
  </property>
  <property fmtid="{D5CDD505-2E9C-101B-9397-08002B2CF9AE}" pid="3" name="ContentTypeId">
    <vt:lpwstr>0x010100540D08D2A0CC5C41AB82ED9D1F8647EC</vt:lpwstr>
  </property>
</Properties>
</file>