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511" r:id="rId5"/>
    <p:sldId id="279" r:id="rId6"/>
    <p:sldId id="541" r:id="rId7"/>
    <p:sldId id="512" r:id="rId8"/>
    <p:sldId id="515" r:id="rId9"/>
    <p:sldId id="542" r:id="rId10"/>
    <p:sldId id="538" r:id="rId11"/>
    <p:sldId id="528" r:id="rId12"/>
    <p:sldId id="547" r:id="rId13"/>
    <p:sldId id="543" r:id="rId14"/>
    <p:sldId id="517" r:id="rId15"/>
    <p:sldId id="518" r:id="rId16"/>
    <p:sldId id="519" r:id="rId17"/>
    <p:sldId id="544" r:id="rId18"/>
    <p:sldId id="522" r:id="rId19"/>
    <p:sldId id="524" r:id="rId20"/>
    <p:sldId id="521" r:id="rId21"/>
    <p:sldId id="526" r:id="rId22"/>
    <p:sldId id="545" r:id="rId23"/>
    <p:sldId id="530" r:id="rId24"/>
    <p:sldId id="531" r:id="rId25"/>
    <p:sldId id="532" r:id="rId26"/>
    <p:sldId id="533" r:id="rId27"/>
    <p:sldId id="546" r:id="rId28"/>
    <p:sldId id="535" r:id="rId29"/>
    <p:sldId id="258" r:id="rId30"/>
  </p:sldIdLst>
  <p:sldSz cx="12192000" cy="6858000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965AC375-D33E-4FD3-867E-60177D4266A2}">
          <p14:sldIdLst>
            <p14:sldId id="511"/>
            <p14:sldId id="279"/>
            <p14:sldId id="541"/>
            <p14:sldId id="512"/>
            <p14:sldId id="515"/>
            <p14:sldId id="542"/>
            <p14:sldId id="538"/>
            <p14:sldId id="528"/>
            <p14:sldId id="547"/>
            <p14:sldId id="543"/>
            <p14:sldId id="517"/>
            <p14:sldId id="518"/>
            <p14:sldId id="519"/>
            <p14:sldId id="544"/>
            <p14:sldId id="522"/>
            <p14:sldId id="524"/>
            <p14:sldId id="521"/>
            <p14:sldId id="526"/>
            <p14:sldId id="545"/>
            <p14:sldId id="530"/>
            <p14:sldId id="531"/>
            <p14:sldId id="532"/>
            <p14:sldId id="533"/>
            <p14:sldId id="546"/>
            <p14:sldId id="535"/>
          </p14:sldIdLst>
        </p14:section>
        <p14:section name="Sekcija bez naslova" id="{2C3606CB-F234-4F97-BFBF-A53B8C419A61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AA5B2B-5ECF-15DE-1D37-00E48892BC53}" name="Tomislav Majdandžić" initials="TM" userId="Tomislav Majdandžić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080"/>
    <a:srgbClr val="ED1B24"/>
    <a:srgbClr val="21409A"/>
    <a:srgbClr val="A6CE39"/>
    <a:srgbClr val="F9B1B4"/>
    <a:srgbClr val="F8A2A6"/>
    <a:srgbClr val="C5D1F3"/>
    <a:srgbClr val="F68A8F"/>
    <a:srgbClr val="C5E0B4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360" autoAdjust="0"/>
  </p:normalViewPr>
  <p:slideViewPr>
    <p:cSldViewPr snapToGrid="0">
      <p:cViewPr varScale="1">
        <p:scale>
          <a:sx n="108" d="100"/>
          <a:sy n="108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89A00-A3A4-49C8-B014-F2918A68AA65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D547C-13E4-49AE-ABC3-0B9CD3722D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107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427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234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684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744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983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955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018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88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138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210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176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EFCDC-4263-4A81-8FE9-DC49DEC2DE6A}" type="datetimeFigureOut">
              <a:rPr lang="hr-HR" smtClean="0"/>
              <a:t>17.9.2024.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E9E96-40A7-4338-9C63-D473BB8FC4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816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www.ruralnirazvoj.hr/" TargetMode="External"/><Relationship Id="rId4" Type="http://schemas.openxmlformats.org/officeDocument/2006/relationships/hyperlink" Target="http://www.poljoprivreda.go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ralnirazvoj.hr/sp-zpp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cid:42a9c229-8e00-4075-96e3-e835b00e0ad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41DDAA-0E00-63CE-E2A3-76F1579EB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29C5EE-D960-15C4-7E4F-01E5AC728C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5A42432-204A-0888-0261-576E652804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0496B96-E8E0-1BCE-433F-39C3E1A72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1CA488B-832B-6F33-B019-231B59C31FD3}"/>
              </a:ext>
            </a:extLst>
          </p:cNvPr>
          <p:cNvSpPr txBox="1"/>
          <p:nvPr/>
        </p:nvSpPr>
        <p:spPr>
          <a:xfrm>
            <a:off x="71036" y="596612"/>
            <a:ext cx="53989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RADIONICE</a:t>
            </a:r>
          </a:p>
          <a:p>
            <a:r>
              <a:rPr lang="hr-HR" sz="2000" dirty="0">
                <a:solidFill>
                  <a:schemeClr val="bg1"/>
                </a:solidFill>
              </a:rPr>
              <a:t>za korisnike natječaja za </a:t>
            </a:r>
            <a:r>
              <a:rPr lang="hr-HR" sz="2000" b="1" dirty="0">
                <a:solidFill>
                  <a:schemeClr val="bg1"/>
                </a:solidFill>
              </a:rPr>
              <a:t>intervenciju 72.01.</a:t>
            </a:r>
            <a:r>
              <a:rPr lang="hr-HR" sz="2000" dirty="0">
                <a:solidFill>
                  <a:schemeClr val="bg1"/>
                </a:solidFill>
              </a:rPr>
              <a:t> Potpora za ograničenje u gospodarenju šumama (NATURA 2000, NKS) iz Strateškog plana Zajedničke poljoprivredne politike Republike Hrvatske 2023. – 2027.</a:t>
            </a:r>
            <a:endParaRPr lang="nn-NO" sz="2000" dirty="0">
              <a:solidFill>
                <a:schemeClr val="bg1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BD24729-2B47-C40A-778E-6D519DB96026}"/>
              </a:ext>
            </a:extLst>
          </p:cNvPr>
          <p:cNvSpPr txBox="1"/>
          <p:nvPr/>
        </p:nvSpPr>
        <p:spPr>
          <a:xfrm>
            <a:off x="115823" y="4484436"/>
            <a:ext cx="35595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hr-H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rujan/listopad </a:t>
            </a:r>
            <a:r>
              <a:rPr lang="en-H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hr-H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endParaRPr lang="en-HR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avokutnik 1">
            <a:extLst>
              <a:ext uri="{FF2B5EF4-FFF2-40B4-BE49-F238E27FC236}">
                <a16:creationId xmlns:a16="http://schemas.microsoft.com/office/drawing/2014/main" id="{997C7FAE-8E84-1A3D-0896-D6597320F23D}"/>
              </a:ext>
            </a:extLst>
          </p:cNvPr>
          <p:cNvSpPr/>
          <p:nvPr/>
        </p:nvSpPr>
        <p:spPr>
          <a:xfrm>
            <a:off x="0" y="3434067"/>
            <a:ext cx="4318503" cy="353943"/>
          </a:xfrm>
          <a:custGeom>
            <a:avLst/>
            <a:gdLst>
              <a:gd name="connsiteX0" fmla="*/ 0 w 4370664"/>
              <a:gd name="connsiteY0" fmla="*/ 0 h 369332"/>
              <a:gd name="connsiteX1" fmla="*/ 4370664 w 4370664"/>
              <a:gd name="connsiteY1" fmla="*/ 0 h 369332"/>
              <a:gd name="connsiteX2" fmla="*/ 4370664 w 4370664"/>
              <a:gd name="connsiteY2" fmla="*/ 369332 h 369332"/>
              <a:gd name="connsiteX3" fmla="*/ 0 w 4370664"/>
              <a:gd name="connsiteY3" fmla="*/ 369332 h 369332"/>
              <a:gd name="connsiteX4" fmla="*/ 0 w 4370664"/>
              <a:gd name="connsiteY4" fmla="*/ 0 h 369332"/>
              <a:gd name="connsiteX0" fmla="*/ 0 w 4370664"/>
              <a:gd name="connsiteY0" fmla="*/ 0 h 369332"/>
              <a:gd name="connsiteX1" fmla="*/ 4370664 w 4370664"/>
              <a:gd name="connsiteY1" fmla="*/ 0 h 369332"/>
              <a:gd name="connsiteX2" fmla="*/ 4303552 w 4370664"/>
              <a:gd name="connsiteY2" fmla="*/ 360943 h 369332"/>
              <a:gd name="connsiteX3" fmla="*/ 0 w 4370664"/>
              <a:gd name="connsiteY3" fmla="*/ 369332 h 369332"/>
              <a:gd name="connsiteX4" fmla="*/ 0 w 4370664"/>
              <a:gd name="connsiteY4" fmla="*/ 0 h 369332"/>
              <a:gd name="connsiteX0" fmla="*/ 0 w 4370664"/>
              <a:gd name="connsiteY0" fmla="*/ 0 h 369332"/>
              <a:gd name="connsiteX1" fmla="*/ 4370664 w 4370664"/>
              <a:gd name="connsiteY1" fmla="*/ 0 h 369332"/>
              <a:gd name="connsiteX2" fmla="*/ 4303552 w 4370664"/>
              <a:gd name="connsiteY2" fmla="*/ 360943 h 369332"/>
              <a:gd name="connsiteX3" fmla="*/ 0 w 4370664"/>
              <a:gd name="connsiteY3" fmla="*/ 369332 h 369332"/>
              <a:gd name="connsiteX4" fmla="*/ 0 w 4370664"/>
              <a:gd name="connsiteY4" fmla="*/ 0 h 369332"/>
              <a:gd name="connsiteX0" fmla="*/ 0 w 4370664"/>
              <a:gd name="connsiteY0" fmla="*/ 0 h 369332"/>
              <a:gd name="connsiteX1" fmla="*/ 4370664 w 4370664"/>
              <a:gd name="connsiteY1" fmla="*/ 0 h 369332"/>
              <a:gd name="connsiteX2" fmla="*/ 4202884 w 4370664"/>
              <a:gd name="connsiteY2" fmla="*/ 360943 h 369332"/>
              <a:gd name="connsiteX3" fmla="*/ 0 w 4370664"/>
              <a:gd name="connsiteY3" fmla="*/ 369332 h 369332"/>
              <a:gd name="connsiteX4" fmla="*/ 0 w 4370664"/>
              <a:gd name="connsiteY4" fmla="*/ 0 h 369332"/>
              <a:gd name="connsiteX0" fmla="*/ 0 w 4370664"/>
              <a:gd name="connsiteY0" fmla="*/ 0 h 369332"/>
              <a:gd name="connsiteX1" fmla="*/ 4370664 w 4370664"/>
              <a:gd name="connsiteY1" fmla="*/ 0 h 369332"/>
              <a:gd name="connsiteX2" fmla="*/ 4202884 w 4370664"/>
              <a:gd name="connsiteY2" fmla="*/ 360943 h 369332"/>
              <a:gd name="connsiteX3" fmla="*/ 0 w 4370664"/>
              <a:gd name="connsiteY3" fmla="*/ 369332 h 369332"/>
              <a:gd name="connsiteX4" fmla="*/ 0 w 4370664"/>
              <a:gd name="connsiteY4" fmla="*/ 0 h 369332"/>
              <a:gd name="connsiteX0" fmla="*/ 0 w 4446165"/>
              <a:gd name="connsiteY0" fmla="*/ 0 h 369332"/>
              <a:gd name="connsiteX1" fmla="*/ 4446165 w 4446165"/>
              <a:gd name="connsiteY1" fmla="*/ 16778 h 369332"/>
              <a:gd name="connsiteX2" fmla="*/ 4202884 w 4446165"/>
              <a:gd name="connsiteY2" fmla="*/ 360943 h 369332"/>
              <a:gd name="connsiteX3" fmla="*/ 0 w 4446165"/>
              <a:gd name="connsiteY3" fmla="*/ 369332 h 369332"/>
              <a:gd name="connsiteX4" fmla="*/ 0 w 4446165"/>
              <a:gd name="connsiteY4" fmla="*/ 0 h 369332"/>
              <a:gd name="connsiteX0" fmla="*/ 0 w 4446165"/>
              <a:gd name="connsiteY0" fmla="*/ 0 h 369332"/>
              <a:gd name="connsiteX1" fmla="*/ 4446165 w 4446165"/>
              <a:gd name="connsiteY1" fmla="*/ 16778 h 369332"/>
              <a:gd name="connsiteX2" fmla="*/ 4214858 w 4446165"/>
              <a:gd name="connsiteY2" fmla="*/ 356749 h 369332"/>
              <a:gd name="connsiteX3" fmla="*/ 0 w 4446165"/>
              <a:gd name="connsiteY3" fmla="*/ 369332 h 369332"/>
              <a:gd name="connsiteX4" fmla="*/ 0 w 4446165"/>
              <a:gd name="connsiteY4" fmla="*/ 0 h 369332"/>
              <a:gd name="connsiteX0" fmla="*/ 0 w 4446165"/>
              <a:gd name="connsiteY0" fmla="*/ 0 h 369332"/>
              <a:gd name="connsiteX1" fmla="*/ 4446165 w 4446165"/>
              <a:gd name="connsiteY1" fmla="*/ 16778 h 369332"/>
              <a:gd name="connsiteX2" fmla="*/ 4214858 w 4446165"/>
              <a:gd name="connsiteY2" fmla="*/ 356749 h 369332"/>
              <a:gd name="connsiteX3" fmla="*/ 0 w 4446165"/>
              <a:gd name="connsiteY3" fmla="*/ 369332 h 369332"/>
              <a:gd name="connsiteX4" fmla="*/ 0 w 4446165"/>
              <a:gd name="connsiteY4" fmla="*/ 0 h 369332"/>
              <a:gd name="connsiteX0" fmla="*/ 0 w 4442174"/>
              <a:gd name="connsiteY0" fmla="*/ 0 h 369332"/>
              <a:gd name="connsiteX1" fmla="*/ 4442174 w 4442174"/>
              <a:gd name="connsiteY1" fmla="*/ 16778 h 369332"/>
              <a:gd name="connsiteX2" fmla="*/ 4214858 w 4442174"/>
              <a:gd name="connsiteY2" fmla="*/ 356749 h 369332"/>
              <a:gd name="connsiteX3" fmla="*/ 0 w 4442174"/>
              <a:gd name="connsiteY3" fmla="*/ 369332 h 369332"/>
              <a:gd name="connsiteX4" fmla="*/ 0 w 4442174"/>
              <a:gd name="connsiteY4" fmla="*/ 0 h 369332"/>
              <a:gd name="connsiteX0" fmla="*/ 0 w 4442174"/>
              <a:gd name="connsiteY0" fmla="*/ 0 h 369332"/>
              <a:gd name="connsiteX1" fmla="*/ 4442174 w 4442174"/>
              <a:gd name="connsiteY1" fmla="*/ 16778 h 369332"/>
              <a:gd name="connsiteX2" fmla="*/ 4214858 w 4442174"/>
              <a:gd name="connsiteY2" fmla="*/ 356749 h 369332"/>
              <a:gd name="connsiteX3" fmla="*/ 0 w 4442174"/>
              <a:gd name="connsiteY3" fmla="*/ 369332 h 369332"/>
              <a:gd name="connsiteX4" fmla="*/ 0 w 4442174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2174" h="369332">
                <a:moveTo>
                  <a:pt x="0" y="0"/>
                </a:moveTo>
                <a:lnTo>
                  <a:pt x="4442174" y="16778"/>
                </a:lnTo>
                <a:cubicBezTo>
                  <a:pt x="4244192" y="330038"/>
                  <a:pt x="4332279" y="194490"/>
                  <a:pt x="4214858" y="356749"/>
                </a:cubicBez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C5E0B4">
              <a:alpha val="80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700" b="1" dirty="0">
                <a:solidFill>
                  <a:schemeClr val="accent6">
                    <a:lumMod val="50000"/>
                  </a:schemeClr>
                </a:solidFill>
              </a:rPr>
              <a:t>Europski poljoprivredni fond za ruralni razvoj </a:t>
            </a:r>
          </a:p>
        </p:txBody>
      </p:sp>
    </p:spTree>
    <p:extLst>
      <p:ext uri="{BB962C8B-B14F-4D97-AF65-F5344CB8AC3E}">
        <p14:creationId xmlns:p14="http://schemas.microsoft.com/office/powerpoint/2010/main" val="188232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lika 7" descr="Slika na kojoj se prikazuje vanjski, snijeg, drvo, smreka&#10;&#10;Opis je automatski generiran">
            <a:extLst>
              <a:ext uri="{FF2B5EF4-FFF2-40B4-BE49-F238E27FC236}">
                <a16:creationId xmlns:a16="http://schemas.microsoft.com/office/drawing/2014/main" id="{51ECB417-6B51-BB27-B385-63263B934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42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11B507-352F-7188-1E5A-C3998A70E4F7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32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Uvjeti prihvatljivosti korisnika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BE5AFC5-F3B5-05AE-AF00-F23C1EEB9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22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korisnika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Prihvatljivi korisnici su </a:t>
            </a:r>
            <a:r>
              <a:rPr lang="hr-HR" dirty="0" err="1"/>
              <a:t>šumoposjednici</a:t>
            </a:r>
            <a:r>
              <a:rPr lang="hr-HR" dirty="0"/>
              <a:t> (čl. 14 Zakona o šumama)</a:t>
            </a:r>
          </a:p>
          <a:p>
            <a:r>
              <a:rPr lang="hr-HR" dirty="0"/>
              <a:t>Uvjeti prihvatljivosti korisnika koje korisnik treba ispunjavati u postupku dodjele potpore su:</a:t>
            </a:r>
          </a:p>
          <a:p>
            <a:pPr lvl="1"/>
            <a:r>
              <a:rPr lang="hr-HR" dirty="0"/>
              <a:t>korisnik mora biti vlasnik ili suvlasnik šume ili imati pravo gospodarenja šumom za koju traži potporu pod uvjetom da su ispunjeni ostali uvjeti propisani Pravilnikom</a:t>
            </a:r>
          </a:p>
          <a:p>
            <a:pPr lvl="1"/>
            <a:r>
              <a:rPr lang="hr-HR" dirty="0"/>
              <a:t>korisnik koji je suvlasnik šume, za svaku katastarsku česticu za koju traži potporu u sklopu zahtjeva za potporu, u obvezi je dostaviti pisanu ovjerenu suglasnost svih suvlasnika za podnošenje zahtjeva za potporu i ostvarivanje potpore u sklopu intervencije 72.01., a u slučaju kada je uz korisnika suvlasnik katastarske čestice i Republika Hrvatska, korisnik je u obvezi  dostaviti pisanu ovjerenu suglasnost </a:t>
            </a:r>
            <a:r>
              <a:rPr lang="hr-HR" dirty="0" err="1"/>
              <a:t>šumposjednika</a:t>
            </a:r>
            <a:r>
              <a:rPr lang="hr-HR" dirty="0"/>
              <a:t> koji gospodari katastarskom česticom u ime Republike Hrvatske</a:t>
            </a:r>
          </a:p>
          <a:p>
            <a:pPr lvl="1"/>
            <a:r>
              <a:rPr lang="hr-HR" dirty="0"/>
              <a:t>korisnik koji ima pravo gospodarenja šumom za koju traži potporu u sklopu zahtjeva za potporu, a koja nije u vlasništvu Republike Hrvatske niti je u vlasništvu korisnika, u obvezi je dostaviti ovjerenu pisanu suglasnost vlasnika ili svih suvlasnika za podnošenje zahtjeva za potporu i ostvarivanje potpore te priložiti dokaz da ima pravo gospodarenja šumom za koju traži potporu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09315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korisnika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 fontScale="77500" lnSpcReduction="20000"/>
          </a:bodyPr>
          <a:lstStyle/>
          <a:p>
            <a:r>
              <a:rPr lang="hr-HR" sz="3100" dirty="0"/>
              <a:t>Uvjeti prihvatljivosti korisnika koje korisnik treba ispunjavati u postupku dodjele potpore su:</a:t>
            </a:r>
          </a:p>
          <a:p>
            <a:pPr lvl="1"/>
            <a:r>
              <a:rPr lang="hr-HR" dirty="0"/>
              <a:t>korisnik koji ima pravo gospodarenja šumom za koju traži potporu u sklopu zahtjeva za potporu, a koja nije u vlasništvu Republike Hrvatske niti je u vlasništvu korisnika, u obvezi je dostaviti ovjerenu pisanu suglasnost vlasnika ili svih suvlasnika za podnošenje zahtjeva za potporu i ostvarivanje potpore te priložiti dokaz da ima pravo gospodarenja šumom za koju traži potporu</a:t>
            </a:r>
          </a:p>
          <a:p>
            <a:pPr lvl="1"/>
            <a:r>
              <a:rPr lang="hr-HR" dirty="0"/>
              <a:t>privatni </a:t>
            </a:r>
            <a:r>
              <a:rPr lang="hr-HR" dirty="0" err="1"/>
              <a:t>šumoposjednik</a:t>
            </a:r>
            <a:r>
              <a:rPr lang="hr-HR" dirty="0"/>
              <a:t> uz zahtjev za potporu mora priložiti potvrdu izdanu od strane Ministarstva poljoprivrede, šumarstva i ribarstva (Uprava šumarstva, lovstva i drvne tehnologije) kojom se potvrđuje da su na predmetnoj katastarskoj čestici propisana ograničenja u gospodarenju </a:t>
            </a:r>
          </a:p>
          <a:p>
            <a:pPr lvl="1"/>
            <a:r>
              <a:rPr lang="hr-HR" dirty="0"/>
              <a:t>javni </a:t>
            </a:r>
            <a:r>
              <a:rPr lang="hr-HR" dirty="0" err="1"/>
              <a:t>šumoposjednik</a:t>
            </a:r>
            <a:r>
              <a:rPr lang="hr-HR" dirty="0"/>
              <a:t> uz zahtjev za potporu mora priložiti potvrdu izdanu od strane ovlaštenog inženjera koji nije zaposlenik javnog </a:t>
            </a:r>
            <a:r>
              <a:rPr lang="hr-HR" dirty="0" err="1"/>
              <a:t>šumoposjednika</a:t>
            </a:r>
            <a:r>
              <a:rPr lang="hr-HR" dirty="0"/>
              <a:t>, a kojom se potvrđuje da su na predmetnoj katastarskoj čestici propisana ograničenja u gospodarenju</a:t>
            </a:r>
          </a:p>
          <a:p>
            <a:pPr lvl="1"/>
            <a:r>
              <a:rPr lang="hr-HR" dirty="0"/>
              <a:t>ostali </a:t>
            </a:r>
            <a:r>
              <a:rPr lang="hr-HR" dirty="0" err="1"/>
              <a:t>šumoposjednici</a:t>
            </a:r>
            <a:r>
              <a:rPr lang="hr-HR" dirty="0"/>
              <a:t> uz zahtjev za potporu moraju priložiti potvrdu izdanu od strane ovlaštenog inženjera koji nije zaposlenik korisnika, a kojom se potvrđuje da su na predmetnoj katastarskoj čestici propisana ograničenja u gospodarenju te priložiti dokaz da imaju pravo gospodarenja šumom za koju traže potporu</a:t>
            </a:r>
          </a:p>
        </p:txBody>
      </p:sp>
    </p:spTree>
    <p:extLst>
      <p:ext uri="{BB962C8B-B14F-4D97-AF65-F5344CB8AC3E}">
        <p14:creationId xmlns:p14="http://schemas.microsoft.com/office/powerpoint/2010/main" val="528910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korisnika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 fontScale="92500" lnSpcReduction="20000"/>
          </a:bodyPr>
          <a:lstStyle/>
          <a:p>
            <a:r>
              <a:rPr lang="hr-HR" sz="3100" dirty="0"/>
              <a:t>Uvjeti prihvatljivosti korisnika koje korisnik treba ispunjavati u postupku dodjele potpore su:</a:t>
            </a:r>
          </a:p>
          <a:p>
            <a:pPr lvl="1"/>
            <a:r>
              <a:rPr lang="hr-HR" dirty="0"/>
              <a:t>korisnik mora poštivati i provoditi mjere očuvanja propisane šumskogospodarskim planom </a:t>
            </a:r>
          </a:p>
          <a:p>
            <a:pPr lvl="1"/>
            <a:r>
              <a:rPr lang="hr-HR" dirty="0"/>
              <a:t>korisnik mora imati podmirene odnosno uređene financijske obveze prema državnom proračunu Republike Hrvatske </a:t>
            </a:r>
          </a:p>
          <a:p>
            <a:pPr lvl="1"/>
            <a:r>
              <a:rPr lang="hr-HR" dirty="0"/>
              <a:t>korisnik ne smije biti u postupku </a:t>
            </a:r>
            <a:r>
              <a:rPr lang="hr-HR" dirty="0" err="1"/>
              <a:t>predstečaja</a:t>
            </a:r>
            <a:r>
              <a:rPr lang="hr-HR" dirty="0"/>
              <a:t>, stečaja, stečaja potrošača ili likvidacije u skladu s posebnim propisima te ne smije biti poduzetnik u teškoćama kako je definirano Uredbom Komisije (EU) br. 2022/2472 </a:t>
            </a:r>
          </a:p>
          <a:p>
            <a:pPr lvl="1"/>
            <a:r>
              <a:rPr lang="hr-HR" dirty="0"/>
              <a:t>korisnik ne smije biti na listi isključenja Agencije za plaćanja te mu ne smije trajati razdoblje isključenja iz mogućnosti dodjele potpore iz EPFRR za razdoblje 2014.-2022. i/ili iz EPFRR i/ili EFJP za razdoblje 2023. - 2027.</a:t>
            </a:r>
          </a:p>
          <a:p>
            <a:pPr lvl="1"/>
            <a:r>
              <a:rPr lang="hr-HR" dirty="0"/>
              <a:t>korisnik ne smije davati lažne podatke pri dostavi zahtjeva i dokumentacije</a:t>
            </a:r>
          </a:p>
        </p:txBody>
      </p:sp>
    </p:spTree>
    <p:extLst>
      <p:ext uri="{BB962C8B-B14F-4D97-AF65-F5344CB8AC3E}">
        <p14:creationId xmlns:p14="http://schemas.microsoft.com/office/powerpoint/2010/main" val="548285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lika 7" descr="Slika na kojoj se prikazuje biljka, drvo, vanjski, list&#10;&#10;Opis je automatski generiran">
            <a:extLst>
              <a:ext uri="{FF2B5EF4-FFF2-40B4-BE49-F238E27FC236}">
                <a16:creationId xmlns:a16="http://schemas.microsoft.com/office/drawing/2014/main" id="{A8938743-DBA4-AC84-5770-44398DB25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0" b="84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2676B3-96C1-450E-58F9-9F421DC63B44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Uvjeti prihvatljivosti </a:t>
            </a:r>
            <a:r>
              <a:rPr lang="hr-HR" sz="32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za ostvarivanje potpore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31C6719-02B2-5F2B-F7CC-46C69ED85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7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za ostvarivanje potpore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Uvjeti prihvatljivosti za ostvarivanje potpore u postupku dodjele potpore su:</a:t>
            </a:r>
          </a:p>
          <a:p>
            <a:pPr lvl="1"/>
            <a:r>
              <a:rPr lang="hr-HR" dirty="0"/>
              <a:t>provodi se na području Republike Hrvatske</a:t>
            </a:r>
          </a:p>
          <a:p>
            <a:pPr lvl="1"/>
            <a:r>
              <a:rPr lang="hr-HR" dirty="0"/>
              <a:t>propisane mjere moraju biti evidentirane u važećem šumskogospodarskom planu, što se dokazuje potvrdom </a:t>
            </a:r>
          </a:p>
          <a:p>
            <a:pPr lvl="1"/>
            <a:r>
              <a:rPr lang="hr-HR" dirty="0"/>
              <a:t>šumskogospodarski plan mora biti važeći u trenutku ishođenja potvrde i tijekom postupka dodjele potpore</a:t>
            </a:r>
          </a:p>
          <a:p>
            <a:pPr lvl="1"/>
            <a:r>
              <a:rPr lang="hr-HR" dirty="0"/>
              <a:t>minimalni zbroj površina prijavljenih katastarskih čestica za koji se može ostvariti potpora je 1 (jedan) hektar</a:t>
            </a:r>
          </a:p>
          <a:p>
            <a:pPr lvl="1"/>
            <a:r>
              <a:rPr lang="hr-HR" dirty="0"/>
              <a:t>ako korisnik na istoj prijavljenoj površini ima više vrsta ograničenja, potporu za tu površinu može dobiti za jednu mjeru i to onu koja je najpovoljnija za korisnika</a:t>
            </a:r>
          </a:p>
          <a:p>
            <a:pPr lvl="1"/>
            <a:r>
              <a:rPr lang="hr-HR" dirty="0"/>
              <a:t>potpora je prihvatljiva isključivo za katastarske čestice ili njihove dijelove za koje su propisane mjere, koje se nalaze u obuhvatu ekološke mreže i koje su navedene u potvrdi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1313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za ostvarivanje potpore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 fontScale="92500"/>
          </a:bodyPr>
          <a:lstStyle/>
          <a:p>
            <a:r>
              <a:rPr lang="hr-HR" dirty="0"/>
              <a:t>Uvjeti prihvatljivosti za ostvarivanje potpore u postupku dodjele potpore su:</a:t>
            </a:r>
          </a:p>
          <a:p>
            <a:pPr lvl="1"/>
            <a:r>
              <a:rPr lang="hr-HR" dirty="0"/>
              <a:t>nije ostvarena/isplaćena potpora za iste mjere iz drugih izvora i fondova/instrumenata/sredstava Europske unije za istu površinu za koju se podnosi zahtjev za potporu unutar ove intervencije </a:t>
            </a:r>
          </a:p>
          <a:p>
            <a:pPr lvl="1"/>
            <a:r>
              <a:rPr lang="hr-HR" dirty="0"/>
              <a:t>mjere za koje se može ostvariti potpora predstavljaju glavne mjere očuvanja ciljanih vrsta i područja ekološke mreže u šumama kojima se održivo, a odnose se na:</a:t>
            </a:r>
          </a:p>
          <a:p>
            <a:pPr marL="914400" lvl="2" indent="0">
              <a:buNone/>
            </a:pPr>
            <a:r>
              <a:rPr lang="hr-HR" dirty="0"/>
              <a:t>1. obveza ostavljanje 10 m3 suhe drvne mase po hektaru</a:t>
            </a:r>
          </a:p>
          <a:p>
            <a:pPr marL="914400" lvl="2" indent="0">
              <a:buNone/>
            </a:pPr>
            <a:r>
              <a:rPr lang="hr-HR" dirty="0"/>
              <a:t>2. obveza ostavljanje 15 m3 suhe drvne mase po hektaru </a:t>
            </a:r>
          </a:p>
          <a:p>
            <a:pPr marL="914400" lvl="2" indent="0">
              <a:buNone/>
            </a:pPr>
            <a:r>
              <a:rPr lang="hr-HR" dirty="0"/>
              <a:t>3. obveza ostavljanje 3% mrtvog drva i/ili </a:t>
            </a:r>
          </a:p>
          <a:p>
            <a:pPr marL="914400" lvl="2" indent="0">
              <a:buNone/>
            </a:pPr>
            <a:r>
              <a:rPr lang="hr-HR" dirty="0"/>
              <a:t>4. uskrata obavljanja gospodarske djelatnosti ili uporabe dobara („No management“).</a:t>
            </a:r>
          </a:p>
          <a:p>
            <a:pPr lvl="1"/>
            <a:r>
              <a:rPr lang="hr-HR" dirty="0"/>
              <a:t>iznos potpore za dodjelu mora biti jednak ili veći od najniže propisane vrijednosti javne potpore.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21699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za ostvarivanje potpore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 fontScale="92500"/>
          </a:bodyPr>
          <a:lstStyle/>
          <a:p>
            <a:r>
              <a:rPr lang="hr-HR" sz="3100" dirty="0"/>
              <a:t>Uvjeti prihvatljivosti za ostvarivanje potpore u postupku provedbe su:</a:t>
            </a:r>
          </a:p>
          <a:p>
            <a:pPr lvl="1"/>
            <a:r>
              <a:rPr lang="hr-HR" dirty="0"/>
              <a:t>korisnik s kojim je sklopljen ugovor o financiranju preuzima petogodišnju obvezu provedbe intervencije odnosno u obvezi je tijekom pet (5) uzastopnih godina podnijeti po jedan (1) zahtjev za isplatu u svakoj godini </a:t>
            </a:r>
          </a:p>
          <a:p>
            <a:pPr lvl="1"/>
            <a:r>
              <a:rPr lang="hr-HR" dirty="0"/>
              <a:t>korisnik privatni </a:t>
            </a:r>
            <a:r>
              <a:rPr lang="hr-HR" dirty="0" err="1"/>
              <a:t>šumoposjednik</a:t>
            </a:r>
            <a:r>
              <a:rPr lang="hr-HR" dirty="0"/>
              <a:t> kod podnošenja prvog i petog zahtjeva za isplatu dostavlja zapisnik o terenskom očevidu zajedno s </a:t>
            </a:r>
            <a:r>
              <a:rPr lang="hr-HR" dirty="0" err="1"/>
              <a:t>geotagiranim</a:t>
            </a:r>
            <a:r>
              <a:rPr lang="hr-HR" dirty="0"/>
              <a:t> fotografijama na propisanom obrascu koji je potpisan i ovjeren od strane Ministarstva poljoprivrede, šumarstva i ribarstva (Uprava </a:t>
            </a:r>
            <a:r>
              <a:rPr lang="hr-HR" dirty="0" err="1"/>
              <a:t>šumarsta</a:t>
            </a:r>
            <a:r>
              <a:rPr lang="hr-HR" dirty="0"/>
              <a:t>, lovstva i drvne industrije)</a:t>
            </a:r>
          </a:p>
          <a:p>
            <a:pPr lvl="1"/>
            <a:r>
              <a:rPr lang="hr-HR" dirty="0"/>
              <a:t>korisnik javni </a:t>
            </a:r>
            <a:r>
              <a:rPr lang="hr-HR" dirty="0" err="1"/>
              <a:t>šumoposjednik</a:t>
            </a:r>
            <a:r>
              <a:rPr lang="hr-HR" dirty="0"/>
              <a:t> i ostali </a:t>
            </a:r>
            <a:r>
              <a:rPr lang="hr-HR" dirty="0" err="1"/>
              <a:t>šumoposjednici</a:t>
            </a:r>
            <a:r>
              <a:rPr lang="hr-HR" dirty="0"/>
              <a:t> kod podnošenja prvog i petog zahtjeva za isplatu dostavljaju zapisnik o terenskom očevidu zajedno s </a:t>
            </a:r>
            <a:r>
              <a:rPr lang="hr-HR" dirty="0" err="1"/>
              <a:t>geotagiranim</a:t>
            </a:r>
            <a:r>
              <a:rPr lang="hr-HR" dirty="0"/>
              <a:t> fotografijama na propisanom obrascu koji je potpisan i ovjeren od strane ovlaštenog inženjera koji nije zaposlenik korisnika</a:t>
            </a:r>
          </a:p>
        </p:txBody>
      </p:sp>
    </p:spTree>
    <p:extLst>
      <p:ext uri="{BB962C8B-B14F-4D97-AF65-F5344CB8AC3E}">
        <p14:creationId xmlns:p14="http://schemas.microsoft.com/office/powerpoint/2010/main" val="137799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Uvjeti prihvatljivosti za ostvarivanje potpore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 fontScale="85000" lnSpcReduction="20000"/>
          </a:bodyPr>
          <a:lstStyle/>
          <a:p>
            <a:r>
              <a:rPr lang="hr-HR" sz="3100" dirty="0"/>
              <a:t>Uvjeti prihvatljivosti za ostvarivanje potpore u postupku provedbe su:</a:t>
            </a:r>
          </a:p>
          <a:p>
            <a:pPr lvl="1"/>
            <a:r>
              <a:rPr lang="hr-HR" sz="2600" dirty="0"/>
              <a:t>korisnik je u obvezi podnijeti prvi zahtjev za isplatu u razdoblju od 1. do 30. lipnja 2025. godine, drugi zahtjev za isplatu u razdoblju od 1. do 30. lipnja 2026. godine, treći zahtjev za isplatu u razdoblju od 1.do 30. lipnja 2027. godine, četvrti zahtjev za isplatu u razdoblju od 1. do 30. lipnja 2028. godine te zadnji peti zahtjev za isplatu u razdoblju od 1. do 30. lipnja 2029. godine</a:t>
            </a:r>
          </a:p>
          <a:p>
            <a:pPr lvl="1"/>
            <a:r>
              <a:rPr lang="hr-HR" sz="2600" dirty="0"/>
              <a:t>na prihvatljivim površinama za koje je ostvarena potpora ne smiju nastati promjene kojima se mijenja namjena površina, vlasništvo nad njima ili pravo gospodarenja, osim u slučaju više sile </a:t>
            </a:r>
          </a:p>
          <a:p>
            <a:pPr lvl="1"/>
            <a:r>
              <a:rPr lang="hr-HR" sz="2600" dirty="0"/>
              <a:t>korisnik je u obvezi poštivati i provoditi mjere očuvanja propisane šumskogospodarskim planom </a:t>
            </a:r>
          </a:p>
          <a:p>
            <a:pPr lvl="1"/>
            <a:r>
              <a:rPr lang="hr-HR" sz="2600" dirty="0"/>
              <a:t>u slučaju isteka važenja šumskogospodarskog plana korisnik se mora pridržavati mjera </a:t>
            </a:r>
          </a:p>
          <a:p>
            <a:pPr lvl="1"/>
            <a:r>
              <a:rPr lang="hr-HR" sz="2600" dirty="0"/>
              <a:t>iznos potpore za isplatu mora biti jednak ili veći od najniže propisane vrijednosti javne potpore</a:t>
            </a:r>
          </a:p>
        </p:txBody>
      </p:sp>
    </p:spTree>
    <p:extLst>
      <p:ext uri="{BB962C8B-B14F-4D97-AF65-F5344CB8AC3E}">
        <p14:creationId xmlns:p14="http://schemas.microsoft.com/office/powerpoint/2010/main" val="1624172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lika 7" descr="Slika na kojoj se prikazuje trava, vanjski, biljka, pejsaž&#10;&#10;Opis je automatski generiran">
            <a:extLst>
              <a:ext uri="{FF2B5EF4-FFF2-40B4-BE49-F238E27FC236}">
                <a16:creationId xmlns:a16="http://schemas.microsoft.com/office/drawing/2014/main" id="{B751353F-2F10-1049-7BCD-47CA48F09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" b="90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3CD4CC-6C06-E77D-B5E1-AC7606D6831F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32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Kriteriji odabira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D10EB09-9B93-B211-05FF-CD7BAB0A4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78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Sadržaj prezentacije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/>
          </a:bodyPr>
          <a:lstStyle/>
          <a:p>
            <a:r>
              <a:rPr lang="hr-HR" dirty="0"/>
              <a:t>Pravna osnova</a:t>
            </a:r>
          </a:p>
          <a:p>
            <a:r>
              <a:rPr lang="hr-HR" dirty="0"/>
              <a:t>Potpora</a:t>
            </a:r>
          </a:p>
          <a:p>
            <a:r>
              <a:rPr lang="hr-HR" dirty="0"/>
              <a:t>Uvjeti prihvatljivosti korisnika </a:t>
            </a:r>
          </a:p>
          <a:p>
            <a:r>
              <a:rPr lang="hr-HR" dirty="0"/>
              <a:t>Uvjeti prihvatljivosti za ostvarivanje potpore</a:t>
            </a:r>
          </a:p>
          <a:p>
            <a:r>
              <a:rPr lang="hr-HR" dirty="0"/>
              <a:t>Kriteriji odabira</a:t>
            </a:r>
          </a:p>
          <a:p>
            <a:r>
              <a:rPr lang="hr-HR" dirty="0"/>
              <a:t>Natječaj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1482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Kriteriji odabira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5567C46-FF78-4644-878B-98DBD2EB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747" y="1060294"/>
            <a:ext cx="4498502" cy="542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38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Kriteriji odabira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 odabira br. 2 „Uzgojni oblik“ </a:t>
            </a:r>
          </a:p>
          <a:p>
            <a:pPr marL="0" indent="0">
              <a:buNone/>
            </a:pPr>
            <a:r>
              <a:rPr lang="hr-HR" sz="2000" dirty="0"/>
              <a:t>Kada ulaganje zadovoljava dva </a:t>
            </a:r>
            <a:r>
              <a:rPr lang="hr-HR" sz="2000" dirty="0" err="1"/>
              <a:t>podkriterija</a:t>
            </a:r>
            <a:r>
              <a:rPr lang="hr-HR" sz="2000" dirty="0"/>
              <a:t> unutar kriterija odabira, korisnik ostvaruje bodove za onaj </a:t>
            </a:r>
            <a:r>
              <a:rPr lang="hr-HR" sz="2000" dirty="0" err="1"/>
              <a:t>podkriterij</a:t>
            </a:r>
            <a:r>
              <a:rPr lang="hr-HR" sz="2000" dirty="0"/>
              <a:t> na koji se odnosi najmanje 50 % prihvatljivih površina za koje se odobrava potpora.</a:t>
            </a:r>
          </a:p>
          <a:p>
            <a:pPr marL="0" indent="0">
              <a:buNone/>
            </a:pPr>
            <a:r>
              <a:rPr lang="hr-HR" sz="2000" dirty="0"/>
              <a:t>Ako više od 50% prihvatljivih površina za koje se odobrava potpora ne zadovoljava nijedan od dva </a:t>
            </a:r>
            <a:r>
              <a:rPr lang="hr-HR" sz="2000" dirty="0" err="1"/>
              <a:t>podkriterija</a:t>
            </a:r>
            <a:r>
              <a:rPr lang="hr-HR" sz="2000" dirty="0"/>
              <a:t> unutar kriterija odabira, korisnik ne ostvaruje bodove na ovom kriteriju odabira.</a:t>
            </a:r>
          </a:p>
          <a:p>
            <a:pPr marL="0" indent="0">
              <a:buNone/>
            </a:pPr>
            <a:r>
              <a:rPr lang="hr-HR" sz="2000" dirty="0"/>
              <a:t>Kako bi korisnik mogao ostvariti bodove na ovom kriteriju odabira, uzgojni oblik mora biti naveden u šumskogospodarskom planu odnosno u potvrdi iz članka 7. stavka 2. ovoga Pravilnika.</a:t>
            </a:r>
          </a:p>
          <a:p>
            <a:pPr marL="0" indent="0">
              <a:buNone/>
            </a:pPr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 odabira br. 3 „Površina pod ograničenjem“</a:t>
            </a:r>
          </a:p>
          <a:p>
            <a:pPr marL="0" indent="0">
              <a:buNone/>
            </a:pPr>
            <a:r>
              <a:rPr lang="hr-HR" sz="2000" dirty="0"/>
              <a:t>Površina pod ograničenjem predstavlja zbroj površina pod ograničenjem navedenih u potvrdi iz članka 7. stavka 2. ovog Pravilnika. </a:t>
            </a:r>
          </a:p>
        </p:txBody>
      </p:sp>
    </p:spTree>
    <p:extLst>
      <p:ext uri="{BB962C8B-B14F-4D97-AF65-F5344CB8AC3E}">
        <p14:creationId xmlns:p14="http://schemas.microsoft.com/office/powerpoint/2010/main" val="850392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Kriteriji odabira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 odabira br. 4 „Edukacije“</a:t>
            </a:r>
          </a:p>
          <a:p>
            <a:pPr marL="0" indent="0">
              <a:buNone/>
            </a:pPr>
            <a:r>
              <a:rPr lang="hr-HR" sz="2000" dirty="0"/>
              <a:t>Edukacije održava Ministarstvo ili ugovoreni korisnici (pružatelji usluga obrazovanja i/ili savjetovanja) unutar natječaja za intervenciju 78.02. Potpora za pružanje savjetodavnih usluga iz Strateškog plana zajedničke poljoprivredne politike Republike Hrvatske 2023. – 2027.</a:t>
            </a:r>
          </a:p>
          <a:p>
            <a:pPr marL="0" indent="0">
              <a:buNone/>
            </a:pPr>
            <a:r>
              <a:rPr lang="hr-HR" sz="2000" dirty="0"/>
              <a:t>Korisnik može ostvariti bodove po ovom kriteriju odabira ako je privatni </a:t>
            </a:r>
            <a:r>
              <a:rPr lang="hr-HR" sz="2000" dirty="0" err="1"/>
              <a:t>šumoposjednik</a:t>
            </a:r>
            <a:r>
              <a:rPr lang="hr-HR" sz="2000" dirty="0"/>
              <a:t> i ako posjeduje potvrdu o završenoj edukaciji o ograničenjima u gospodarenju šumama na području ekološke mreže izdanu od strane Ministarstva poljoprivrede, šumarstva i ribarstva ili ugovorenog korisnika (pružatelja usluge obrazovanja i/ili savjetovanja) unutar natječaja za intervenciju 78.02. Potpora za pružanje savjetodavnih usluga iz Strateškog plana zajedničke poljoprivredne politike Republike Hrvatske 2023. – 2027.</a:t>
            </a:r>
          </a:p>
          <a:p>
            <a:pPr marL="0" indent="0">
              <a:buNone/>
            </a:pPr>
            <a:r>
              <a:rPr lang="hr-HR" sz="2000" dirty="0"/>
              <a:t>Ako je korisnik privatni </a:t>
            </a:r>
            <a:r>
              <a:rPr lang="hr-HR" sz="2000" dirty="0" err="1"/>
              <a:t>šumoposjednik</a:t>
            </a:r>
            <a:r>
              <a:rPr lang="hr-HR" sz="2000" dirty="0"/>
              <a:t> fizička osoba, potvrda mora glasiti na njegovo ime, a ako je korisnik privatni </a:t>
            </a:r>
            <a:r>
              <a:rPr lang="hr-HR" sz="2000" dirty="0" err="1"/>
              <a:t>šumoposjednik</a:t>
            </a:r>
            <a:r>
              <a:rPr lang="hr-HR" sz="2000" dirty="0"/>
              <a:t> pravna osoba, potvrda mora glasiti na osobu ovlaštenu za zastupanje ili na zaposlenika te pravne osobe.</a:t>
            </a:r>
          </a:p>
        </p:txBody>
      </p:sp>
    </p:spTree>
    <p:extLst>
      <p:ext uri="{BB962C8B-B14F-4D97-AF65-F5344CB8AC3E}">
        <p14:creationId xmlns:p14="http://schemas.microsoft.com/office/powerpoint/2010/main" val="3894801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Kriteriji odabira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Kriterij odabira br. 5 „Upis u Upisnik privatnih </a:t>
            </a:r>
            <a:r>
              <a:rPr lang="hr-H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šumoposjednika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</a:p>
          <a:p>
            <a:pPr marL="0" indent="0">
              <a:buNone/>
            </a:pPr>
            <a:r>
              <a:rPr lang="hr-HR" sz="2000" dirty="0"/>
              <a:t>Korisnik ostvaruje bodove ako je privatni </a:t>
            </a:r>
            <a:r>
              <a:rPr lang="hr-HR" sz="2000" dirty="0" err="1"/>
              <a:t>šumoposjednik</a:t>
            </a:r>
            <a:r>
              <a:rPr lang="hr-HR" sz="2000" dirty="0"/>
              <a:t> i ako je upisan u Upisnik privatnih </a:t>
            </a:r>
            <a:r>
              <a:rPr lang="hr-HR" sz="2000" dirty="0" err="1"/>
              <a:t>šumoposjednika</a:t>
            </a:r>
            <a:r>
              <a:rPr lang="hr-HR" sz="2000" dirty="0"/>
              <a:t> te ako su sve katastarske čestice koje su predmet zahtjeva za potporu upisane u Upisnik </a:t>
            </a:r>
            <a:r>
              <a:rPr lang="hr-HR" sz="2000" dirty="0" err="1"/>
              <a:t>šumoposjednika</a:t>
            </a:r>
            <a:r>
              <a:rPr lang="hr-HR" sz="2000" dirty="0"/>
              <a:t>. Korisnik je obvezan tijekom postupka dodjele potpore i tijekom perioda provedbe ostati upisan u Upisnik </a:t>
            </a:r>
            <a:r>
              <a:rPr lang="hr-HR" sz="2000" dirty="0" err="1"/>
              <a:t>šumoposjednika</a:t>
            </a:r>
            <a:r>
              <a:rPr lang="hr-HR" sz="2000" dirty="0"/>
              <a:t> te imati sve čestice, za koje ostvaruje potporu, upisane u Upisnik privatnih </a:t>
            </a:r>
            <a:r>
              <a:rPr lang="hr-HR" sz="2000" dirty="0" err="1"/>
              <a:t>šumoposjednika</a:t>
            </a:r>
            <a:r>
              <a:rPr lang="hr-H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7188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Slika 9" descr="Slika na kojoj se prikazuje biljka, drvo, četinjače, zimzelen&#10;&#10;Opis je automatski generiran">
            <a:extLst>
              <a:ext uri="{FF2B5EF4-FFF2-40B4-BE49-F238E27FC236}">
                <a16:creationId xmlns:a16="http://schemas.microsoft.com/office/drawing/2014/main" id="{8C1C9A73-8974-9EDE-D97E-D66D186C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" b="115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4E55987-0BE8-8DF4-6718-675C6FF8C784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3200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Natječaj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5F3303CB-6CD9-30F1-8985-CB5016DF3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98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Natječaj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/>
              <a:t>Datum objave </a:t>
            </a:r>
          </a:p>
          <a:p>
            <a:r>
              <a:rPr lang="hr-HR" sz="2000" dirty="0"/>
              <a:t>18. rujna 2024.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Ukupan iznos raspoloživih sredstava javne potpore</a:t>
            </a:r>
          </a:p>
          <a:p>
            <a:r>
              <a:rPr lang="hr-HR" sz="2000" dirty="0"/>
              <a:t>8.823.530,00 EUR-a 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Rok za postavljanje pitanja</a:t>
            </a:r>
          </a:p>
          <a:p>
            <a:r>
              <a:rPr lang="hr-HR" sz="2000" dirty="0"/>
              <a:t>od. 20. rujna 2024. od 12:00 sati do 18. listopada 2024. do 12:00 sati</a:t>
            </a:r>
          </a:p>
          <a:p>
            <a:endParaRPr lang="hr-HR" sz="2000" dirty="0"/>
          </a:p>
          <a:p>
            <a:pPr marL="0" indent="0">
              <a:buNone/>
            </a:pPr>
            <a:r>
              <a:rPr lang="hr-HR" sz="2000" dirty="0"/>
              <a:t>Rok za podnošenje zahtjeva za potporu</a:t>
            </a:r>
          </a:p>
          <a:p>
            <a:r>
              <a:rPr lang="hr-HR" sz="2000" dirty="0"/>
              <a:t>od 5. studenog 2024. od 12:00 sati do 13. prosinca 2024. do 12:00 sati</a:t>
            </a:r>
          </a:p>
        </p:txBody>
      </p:sp>
    </p:spTree>
    <p:extLst>
      <p:ext uri="{BB962C8B-B14F-4D97-AF65-F5344CB8AC3E}">
        <p14:creationId xmlns:p14="http://schemas.microsoft.com/office/powerpoint/2010/main" val="3688890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5110" y="3888419"/>
            <a:ext cx="2521778" cy="823912"/>
          </a:xfrm>
        </p:spPr>
        <p:txBody>
          <a:bodyPr>
            <a:noAutofit/>
          </a:bodyPr>
          <a:lstStyle/>
          <a:p>
            <a:r>
              <a:rPr lang="hr-HR" sz="1600" dirty="0">
                <a:solidFill>
                  <a:schemeClr val="bg1"/>
                </a:solidFill>
                <a:hlinkClick r:id="rId4"/>
              </a:rPr>
              <a:t>www.poljoprivreda.gov</a:t>
            </a:r>
            <a:endParaRPr lang="hr-HR" sz="1600" dirty="0">
              <a:solidFill>
                <a:schemeClr val="bg1"/>
              </a:solidFill>
            </a:endParaRPr>
          </a:p>
          <a:p>
            <a:r>
              <a:rPr lang="hr-HR" sz="1600" dirty="0">
                <a:solidFill>
                  <a:schemeClr val="bg1"/>
                </a:solidFill>
                <a:hlinkClick r:id="rId5"/>
              </a:rPr>
              <a:t>www.ruralnirazvoj.hr</a:t>
            </a:r>
            <a:r>
              <a:rPr lang="hr-HR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93220" y="2138278"/>
            <a:ext cx="5700303" cy="15352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r-H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pozornosti!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AC8D4B6-1BED-458A-EFD3-315813BE4F65}"/>
              </a:ext>
            </a:extLst>
          </p:cNvPr>
          <p:cNvGraphicFramePr>
            <a:graphicFrameLocks noGrp="1" noDrilldown="1" noChangeAspect="1" noMove="1" noResize="1"/>
          </p:cNvGraphicFramePr>
          <p:nvPr/>
        </p:nvGraphicFramePr>
        <p:xfrm>
          <a:off x="9994392" y="6000750"/>
          <a:ext cx="2197608" cy="56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6" imgW="4200341" imgH="1047467" progId="AcroExch.Document.DC">
                  <p:embed/>
                </p:oleObj>
              </mc:Choice>
              <mc:Fallback>
                <p:oleObj name="Acrobat Document" r:id="rId6" imgW="4200341" imgH="1047467" progId="AcroExch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4AC8D4B6-1BED-458A-EFD3-315813BE4F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94392" y="6000750"/>
                        <a:ext cx="2197608" cy="563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10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5797AF9-5D4B-E081-CEC1-DEAEE2309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410A009-AF5C-C1B1-3857-76049D57AD40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fontAlgn="auto">
              <a:spcAft>
                <a:spcPts val="0"/>
              </a:spcAft>
              <a:buClrTx/>
              <a:buSzTx/>
              <a:tabLst/>
              <a:defRPr/>
            </a:pPr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Pravna osnova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2CCC9C7-4C7F-B234-B31C-E65F96256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15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Pravna osnova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/>
          </a:bodyPr>
          <a:lstStyle/>
          <a:p>
            <a:r>
              <a:rPr lang="hr-HR" dirty="0"/>
              <a:t>Strateški plan Zajedničke poljoprivredne politike Republike Hrvatske 2023. – 2027. (</a:t>
            </a:r>
            <a:r>
              <a:rPr lang="hr-HR" dirty="0">
                <a:hlinkClick r:id="rId3"/>
              </a:rPr>
              <a:t>https://ruralnirazvoj.hr/sp-zpp/</a:t>
            </a:r>
            <a:r>
              <a:rPr lang="hr-HR" dirty="0"/>
              <a:t>) </a:t>
            </a:r>
          </a:p>
          <a:p>
            <a:r>
              <a:rPr lang="hr-HR" dirty="0"/>
              <a:t>Pravilnik o provedbi intervencije 72.01. Potpora za ograničenje u gospodarenju šumama (NATURA 2000, NKS) iz Strateškog plana Zajedničke poljoprivredne politike Republike Hrvatske 2023. – 2027. („Narodne novine“, broj 86/24 i 107/24)*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1600" dirty="0"/>
              <a:t>* U „Narodnim novinama” broj 107/24, objavljen je Pravilnik o izmjeni Pravilnika o provedbi intervencije 72.01. Potpora za ograničenje u gospodarenju šumama (NATURA 2000, NKS) iz Strateškog plana Zajedničke poljoprivredne politike Republike Hrvatske 2023. – 2027. </a:t>
            </a:r>
          </a:p>
        </p:txBody>
      </p:sp>
    </p:spTree>
    <p:extLst>
      <p:ext uri="{BB962C8B-B14F-4D97-AF65-F5344CB8AC3E}">
        <p14:creationId xmlns:p14="http://schemas.microsoft.com/office/powerpoint/2010/main" val="418583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Pravna osnova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Ostali propisi/dokumenti važni za provedbu intervencije 72.01.</a:t>
            </a:r>
          </a:p>
          <a:p>
            <a:r>
              <a:rPr lang="hr-HR" dirty="0"/>
              <a:t>Zakon o zaštiti prirode („Narodne novine” broj 80/13, 15/18, 14/19, 127/19 i 155/23</a:t>
            </a:r>
          </a:p>
          <a:p>
            <a:r>
              <a:rPr lang="hr-HR" dirty="0"/>
              <a:t>Zakon o šumama („Narodne novine” broj 68/18, 115/18, 98/19, 32/20, 145/20, 101/23 i 36/24)</a:t>
            </a:r>
          </a:p>
          <a:p>
            <a:r>
              <a:rPr lang="hr-HR" dirty="0"/>
              <a:t>Šumskogospodarski planovi </a:t>
            </a:r>
          </a:p>
        </p:txBody>
      </p:sp>
    </p:spTree>
    <p:extLst>
      <p:ext uri="{BB962C8B-B14F-4D97-AF65-F5344CB8AC3E}">
        <p14:creationId xmlns:p14="http://schemas.microsoft.com/office/powerpoint/2010/main" val="1309606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lika 7" descr="Slika na kojoj se prikazuje biljka, list, hrastovina, drvo&#10;&#10;Opis je automatski generiran">
            <a:extLst>
              <a:ext uri="{FF2B5EF4-FFF2-40B4-BE49-F238E27FC236}">
                <a16:creationId xmlns:a16="http://schemas.microsoft.com/office/drawing/2014/main" id="{FE87C55B-A84E-1D4F-78BB-4A92E1C11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BD14BC-68A1-564D-0195-155C1E64D107}"/>
              </a:ext>
            </a:extLst>
          </p:cNvPr>
          <p:cNvSpPr txBox="1">
            <a:spLocks/>
          </p:cNvSpPr>
          <p:nvPr/>
        </p:nvSpPr>
        <p:spPr>
          <a:xfrm>
            <a:off x="0" y="2491022"/>
            <a:ext cx="12192000" cy="814812"/>
          </a:xfrm>
          <a:prstGeom prst="roundRect">
            <a:avLst/>
          </a:prstGeom>
          <a:solidFill>
            <a:srgbClr val="FFFFFF">
              <a:alpha val="76078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fontAlgn="auto">
              <a:spcAft>
                <a:spcPts val="0"/>
              </a:spcAft>
              <a:buClrTx/>
              <a:buSzTx/>
              <a:tabLst/>
              <a:defRPr/>
            </a:pPr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Potpora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90AE686-0843-2708-E4BE-074F853C6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5" t="70438" r="6227" b="16720"/>
          <a:stretch/>
        </p:blipFill>
        <p:spPr>
          <a:xfrm>
            <a:off x="10561446" y="5060272"/>
            <a:ext cx="985501" cy="11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8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Potpora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Potpora unutar ove intervencije dodjeljuje se </a:t>
            </a:r>
            <a:r>
              <a:rPr kumimoji="0" lang="hr-H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korisniku godišnje po hektaru šume u obuhvatu područja ekološke mreže Natura 2000 Republike Hrvatske kao naknada za ograničenje u gospodarenju za propisane mjere za šume u obuhvatu područja ekološke mreže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prema tablici izračuna kompenzacijskih mjera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hr-HR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6EF2269-D30C-A823-63A6-1A2846CB7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74" y="3429000"/>
            <a:ext cx="6943102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9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Visina potpore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 fontScale="85000" lnSpcReduction="10000"/>
          </a:bodyPr>
          <a:lstStyle/>
          <a:p>
            <a:r>
              <a:rPr lang="hr-HR" sz="3100" dirty="0"/>
              <a:t>Najniža vrijednost potpore po korisniku iznosi 150 EUR godišnje to jest sveukupno 750 EUR tijekom pet (5) godina, a najviša vrijednost potpore po korisniku iznosi 140.000 EUR godišnje to jest sveukupno 700.000 EUR tijekom pet (5) godina</a:t>
            </a:r>
          </a:p>
          <a:p>
            <a:r>
              <a:rPr lang="hr-HR" sz="3100" dirty="0"/>
              <a:t>Ako korisnik zatraži sveukupan iznos potpore manji od 750 EUR, to jest manji od 150 EUR godišnje, korisnikov zahtjev za potporu se odbija</a:t>
            </a:r>
          </a:p>
          <a:p>
            <a:r>
              <a:rPr lang="hr-HR" sz="3100" dirty="0"/>
              <a:t>Ako korisnik zatraži sveukupan iznos potpore veći od 700.000 EUR, može za sve prihvatljive površine ostvariti najviše 140.000 EUR godišnje tijekom pet (5) godina</a:t>
            </a:r>
          </a:p>
          <a:p>
            <a:r>
              <a:rPr lang="hr-HR" sz="3100" dirty="0"/>
              <a:t>Isti korisnik i njegova povezana poduzeća mogu podnijeti najviše jedan (1) zahtjev za potporu tijekom jednog natječaja</a:t>
            </a:r>
          </a:p>
          <a:p>
            <a:endParaRPr lang="hr-HR" sz="3100" dirty="0"/>
          </a:p>
          <a:p>
            <a:endParaRPr lang="hr-HR" sz="3100" dirty="0"/>
          </a:p>
        </p:txBody>
      </p:sp>
    </p:spTree>
    <p:extLst>
      <p:ext uri="{BB962C8B-B14F-4D97-AF65-F5344CB8AC3E}">
        <p14:creationId xmlns:p14="http://schemas.microsoft.com/office/powerpoint/2010/main" val="134811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45" y="429839"/>
            <a:ext cx="10865707" cy="82391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Visina potpore</a:t>
            </a:r>
          </a:p>
        </p:txBody>
      </p:sp>
      <p:sp>
        <p:nvSpPr>
          <p:cNvPr id="5" name="Rezervirano mjesto sadržaja 5">
            <a:extLst>
              <a:ext uri="{FF2B5EF4-FFF2-40B4-BE49-F238E27FC236}">
                <a16:creationId xmlns:a16="http://schemas.microsoft.com/office/drawing/2014/main" id="{2D8CF0DB-4C22-4796-ADF0-9BC6C2DAA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45" y="1706887"/>
            <a:ext cx="10864850" cy="40592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3100" dirty="0"/>
          </a:p>
          <a:p>
            <a:endParaRPr lang="hr-HR" sz="3100" dirty="0"/>
          </a:p>
        </p:txBody>
      </p:sp>
      <p:pic>
        <p:nvPicPr>
          <p:cNvPr id="4" name="Slika 3" descr="cid:42a9c229-8e00-4075-96e3-e835b00e0adb">
            <a:extLst>
              <a:ext uri="{FF2B5EF4-FFF2-40B4-BE49-F238E27FC236}">
                <a16:creationId xmlns:a16="http://schemas.microsoft.com/office/drawing/2014/main" id="{C6D20E8E-055D-4AAF-8B02-CF02E83620C5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93" y="1583538"/>
            <a:ext cx="4770120" cy="43059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07FD293D-5C12-4579-8D9F-DAD4F7C6AF77}"/>
              </a:ext>
            </a:extLst>
          </p:cNvPr>
          <p:cNvSpPr/>
          <p:nvPr/>
        </p:nvSpPr>
        <p:spPr>
          <a:xfrm>
            <a:off x="7987986" y="1583538"/>
            <a:ext cx="3793987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100" dirty="0">
                <a:solidFill>
                  <a:prstClr val="black"/>
                </a:solidFill>
              </a:rPr>
              <a:t>Natura 2000 područja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67765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163B3D546FAE4BB6499E8027079DD4" ma:contentTypeVersion="5" ma:contentTypeDescription="Create a new document." ma:contentTypeScope="" ma:versionID="d042c6a8c22c7eb004aac8695d1dc0fa">
  <xsd:schema xmlns:xsd="http://www.w3.org/2001/XMLSchema" xmlns:xs="http://www.w3.org/2001/XMLSchema" xmlns:p="http://schemas.microsoft.com/office/2006/metadata/properties" xmlns:ns3="5e4746fc-6ced-4d88-ab6d-a577345cfe0f" targetNamespace="http://schemas.microsoft.com/office/2006/metadata/properties" ma:root="true" ma:fieldsID="cbdc8f8ac05a7e6b328a63dd31d50d35" ns3:_="">
    <xsd:import namespace="5e4746fc-6ced-4d88-ab6d-a577345cfe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746fc-6ced-4d88-ab6d-a577345cfe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3D3D71-33A2-4192-8FAB-268E3B3406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4746fc-6ced-4d88-ab6d-a577345cfe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581900-8980-442F-8F72-D9A3670498CA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5e4746fc-6ced-4d88-ab6d-a577345cfe0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FD1CF99-9FC6-4A37-B1B5-DC5E3CBB2E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6627</TotalTime>
  <Words>1937</Words>
  <Application>Microsoft Office PowerPoint</Application>
  <PresentationFormat>Široki zaslon</PresentationFormat>
  <Paragraphs>116</Paragraphs>
  <Slides>26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Acrobat Document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Studio</dc:creator>
  <cp:lastModifiedBy>Ivan Ciprijan</cp:lastModifiedBy>
  <cp:revision>389</cp:revision>
  <cp:lastPrinted>2023-01-25T14:37:02Z</cp:lastPrinted>
  <dcterms:created xsi:type="dcterms:W3CDTF">2019-05-14T10:24:00Z</dcterms:created>
  <dcterms:modified xsi:type="dcterms:W3CDTF">2024-09-17T07:07:52Z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0x0101009F163B3D546FAE4BB6499E8027079DD4</vt:lpwstr>
  </property>
  <property fmtid="{D5CDD505-2E9C-101B-9397-08002B2CF9AE}" pid="3" name="_dlc_DocIdItemGuid">
    <vt:lpwstr>00cfd41c-64ee-4cac-a667-939d4ab709bc</vt:lpwstr>
  </property>
  <property fmtid="{D5CDD505-2E9C-101B-9397-08002B2CF9AE}" pid="4" name="MediaServiceImageTags">
    <vt:lpwstr/>
  </property>
</Properties>
</file>